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1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09560" y="1097280"/>
            <a:ext cx="891540" cy="891540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46720" y="1280160"/>
            <a:ext cx="617220" cy="5715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321040" y="1234439"/>
            <a:ext cx="160020" cy="14859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092440" y="1760219"/>
            <a:ext cx="525780" cy="5715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646920" y="2103120"/>
            <a:ext cx="713232" cy="71323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756648" y="2249424"/>
            <a:ext cx="493776" cy="4572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976104" y="2212848"/>
            <a:ext cx="128016" cy="118872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793224" y="2633472"/>
            <a:ext cx="420624" cy="4572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452360" y="3246120"/>
            <a:ext cx="677570" cy="677570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556601" y="3385108"/>
            <a:ext cx="469087" cy="43434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65084" y="3350361"/>
            <a:ext cx="121615" cy="112928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591348" y="3749954"/>
            <a:ext cx="399592" cy="43434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418320" y="4160520"/>
            <a:ext cx="606247" cy="606247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511588" y="4284878"/>
            <a:ext cx="419709" cy="3886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698126" y="4253788"/>
            <a:ext cx="108813" cy="101041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542678" y="4611319"/>
            <a:ext cx="357530" cy="38862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8" name="Connector 17"/>
          <p:cNvCxnSpPr/>
          <p:nvPr/>
        </p:nvCxnSpPr>
        <p:spPr>
          <a:xfrm>
            <a:off x="8778240" y="1828800"/>
            <a:ext cx="868680" cy="365760"/>
          </a:xfrm>
          <a:prstGeom prst="line">
            <a:avLst/>
          </a:prstGeom>
          <a:ln w="25400">
            <a:solidFill>
              <a:srgbClr val="3EBE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7863840" y="2743200"/>
            <a:ext cx="365760" cy="502920"/>
          </a:xfrm>
          <a:prstGeom prst="line">
            <a:avLst/>
          </a:prstGeom>
          <a:ln w="25400">
            <a:solidFill>
              <a:srgbClr val="3EBE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229600" y="3749039"/>
            <a:ext cx="1188720" cy="548641"/>
          </a:xfrm>
          <a:prstGeom prst="line">
            <a:avLst/>
          </a:prstGeom>
          <a:ln w="25400">
            <a:solidFill>
              <a:srgbClr val="3EBE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22960" y="1828800"/>
            <a:ext cx="7406640" cy="96641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rPr lang="hr-HR" dirty="0"/>
              <a:t>FESTIVAL ZNANOSTI</a:t>
            </a:r>
          </a:p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rPr sz="2400" dirty="0" err="1"/>
              <a:t>Umrežavanje</a:t>
            </a:r>
            <a:r>
              <a:rPr sz="2400" dirty="0"/>
              <a:t> 3D </a:t>
            </a:r>
            <a:r>
              <a:rPr sz="2400" dirty="0" err="1"/>
              <a:t>printera</a:t>
            </a:r>
            <a:r>
              <a:rPr lang="hr-HR" sz="2400" dirty="0"/>
              <a:t> </a:t>
            </a:r>
            <a:r>
              <a:rPr sz="2400" dirty="0"/>
              <a:t>– 3D print </a:t>
            </a:r>
            <a:r>
              <a:rPr sz="2400" dirty="0" err="1"/>
              <a:t>farme</a:t>
            </a:r>
            <a:endParaRPr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868680" y="3794760"/>
            <a:ext cx="5943600" cy="1304973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000" b="0">
                <a:solidFill>
                  <a:srgbClr val="D7E1EB"/>
                </a:solidFill>
                <a:latin typeface="Aptos"/>
              </a:defRPr>
            </a:pPr>
            <a:r>
              <a:rPr dirty="0" err="1"/>
              <a:t>Kako</a:t>
            </a:r>
            <a:r>
              <a:rPr dirty="0"/>
              <a:t> </a:t>
            </a:r>
            <a:r>
              <a:rPr dirty="0" err="1"/>
              <a:t>povezati</a:t>
            </a:r>
            <a:r>
              <a:rPr dirty="0"/>
              <a:t> </a:t>
            </a:r>
            <a:r>
              <a:rPr dirty="0" err="1"/>
              <a:t>više</a:t>
            </a:r>
            <a:r>
              <a:rPr dirty="0"/>
              <a:t> </a:t>
            </a:r>
            <a:r>
              <a:rPr dirty="0" err="1"/>
              <a:t>printera</a:t>
            </a:r>
            <a:r>
              <a:rPr dirty="0"/>
              <a:t> u </a:t>
            </a:r>
            <a:r>
              <a:rPr dirty="0" err="1"/>
              <a:t>učinkovit</a:t>
            </a:r>
            <a:r>
              <a:rPr dirty="0"/>
              <a:t> </a:t>
            </a:r>
            <a:r>
              <a:rPr dirty="0" err="1"/>
              <a:t>sustav</a:t>
            </a:r>
            <a:r>
              <a:rPr dirty="0"/>
              <a:t> </a:t>
            </a:r>
            <a:r>
              <a:rPr dirty="0" err="1"/>
              <a:t>proizvodnje</a:t>
            </a:r>
            <a:endParaRPr lang="hr-HR" dirty="0"/>
          </a:p>
          <a:p>
            <a:pPr>
              <a:defRPr sz="2000" b="0">
                <a:solidFill>
                  <a:srgbClr val="D7E1EB"/>
                </a:solidFill>
                <a:latin typeface="Aptos"/>
              </a:defRPr>
            </a:pPr>
            <a:endParaRPr lang="hr-HR" dirty="0"/>
          </a:p>
          <a:p>
            <a:pPr>
              <a:defRPr sz="2000" b="0">
                <a:solidFill>
                  <a:srgbClr val="D7E1EB"/>
                </a:solidFill>
                <a:latin typeface="Aptos"/>
              </a:defRPr>
            </a:pPr>
            <a:r>
              <a:rPr lang="hr-HR" dirty="0"/>
              <a:t>Filip Šugar, </a:t>
            </a:r>
            <a:r>
              <a:rPr lang="hr-HR" dirty="0" err="1"/>
              <a:t>mag</a:t>
            </a:r>
            <a:r>
              <a:rPr lang="hr-HR" dirty="0"/>
              <a:t>. ing. </a:t>
            </a:r>
            <a:r>
              <a:rPr lang="hr-HR" dirty="0" err="1"/>
              <a:t>mech</a:t>
            </a:r>
            <a:r>
              <a:rPr lang="hr-HR" dirty="0"/>
              <a:t>.</a:t>
            </a:r>
            <a:endParaRPr dirty="0"/>
          </a:p>
        </p:txBody>
      </p:sp>
      <p:sp>
        <p:nvSpPr>
          <p:cNvPr id="24" name="TextBox 23"/>
          <p:cNvSpPr txBox="1"/>
          <p:nvPr/>
        </p:nvSpPr>
        <p:spPr>
          <a:xfrm>
            <a:off x="868680" y="5989320"/>
            <a:ext cx="50292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200" b="0">
                <a:solidFill>
                  <a:srgbClr val="AABECF"/>
                </a:solidFill>
                <a:latin typeface="Aptos"/>
              </a:defRPr>
            </a:pPr>
            <a:r>
              <a:t>Prezentacija • 2026.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Što je 3D print farma?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583680" cy="7315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200" b="1">
                <a:solidFill>
                  <a:srgbClr val="142238"/>
                </a:solidFill>
                <a:latin typeface="Aptos"/>
              </a:defRPr>
            </a:pPr>
            <a:r>
              <a:t>3D print farma je skup više 3D printera kojima se upravlja kao jednim proizvodnim sustavom.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48840"/>
            <a:ext cx="6400800" cy="34747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6313D"/>
                </a:solidFill>
                <a:latin typeface="Aptos"/>
              </a:defRPr>
            </a:pPr>
            <a:r>
              <a:t>Printeri mogu raditi istodobno na različitim modelima ili serijama istog proizvoda.</a:t>
            </a:r>
          </a:p>
          <a:p>
            <a:pPr>
              <a:spcAft>
                <a:spcPts val="1200"/>
              </a:spcAft>
              <a:defRPr sz="1800">
                <a:solidFill>
                  <a:srgbClr val="26313D"/>
                </a:solidFill>
                <a:latin typeface="Aptos"/>
              </a:defRPr>
            </a:pPr>
            <a:r>
              <a:t>Poslovi se raspoređuju centralno, a napredak prati na računalu ili nadzornoj ploči.</a:t>
            </a:r>
          </a:p>
          <a:p>
            <a:pPr>
              <a:spcAft>
                <a:spcPts val="1200"/>
              </a:spcAft>
              <a:defRPr sz="1800">
                <a:solidFill>
                  <a:srgbClr val="26313D"/>
                </a:solidFill>
                <a:latin typeface="Aptos"/>
              </a:defRPr>
            </a:pPr>
            <a:r>
              <a:t>Cilj je povećati kapacitet, ponovljivost i iskoristivost opreme.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0" y="141732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0" y="1417320"/>
            <a:ext cx="73152" cy="123444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73568" y="1554480"/>
            <a:ext cx="31272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1 printer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73568" y="1984248"/>
            <a:ext cx="3127248" cy="5943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Jedan uređaj, ograničen kapacitet.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0" y="288036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772400" y="2880360"/>
            <a:ext cx="73152" cy="123444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73568" y="3017520"/>
            <a:ext cx="31272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Više printera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73568" y="3447288"/>
            <a:ext cx="3127248" cy="5943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Više poslova može se izvoditi paralelno.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0" y="4343400"/>
            <a:ext cx="34747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0" y="4343400"/>
            <a:ext cx="73152" cy="123444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73568" y="4480560"/>
            <a:ext cx="31272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Jedan sustav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73568" y="4910328"/>
            <a:ext cx="3127248" cy="5943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Zajedničko planiranje i nadzor.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Zašto umrežavati 3D printere?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169164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155448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Veći kapacitet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98424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Više dijelova može se izrađivati istodobno.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480560" y="1417320"/>
            <a:ext cx="73152" cy="169164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81728" y="155448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Ušteda vremena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1728" y="198424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Manje ručnog pokretanja i provjeravanja.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141732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75320" y="1417320"/>
            <a:ext cx="73152" cy="169164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76488" y="155448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Lakše planiranje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6488" y="198424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Red poslova, prioriteti i rokovi na jednom mjestu.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56616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85800" y="3566160"/>
            <a:ext cx="73152" cy="1691640"/>
          </a:xfrm>
          <a:prstGeom prst="rect">
            <a:avLst/>
          </a:prstGeom>
          <a:solidFill>
            <a:srgbClr val="46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6968" y="370332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Bolja kontrola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413308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Brže uočavanje pogrešaka i zastoja.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356616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80560" y="3566160"/>
            <a:ext cx="73152" cy="1691640"/>
          </a:xfrm>
          <a:prstGeom prst="rect">
            <a:avLst/>
          </a:prstGeom>
          <a:solidFill>
            <a:srgbClr val="927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81728" y="370332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Ujednačena kvaliteta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1728" y="413308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Standardizirani profili i postavke ispisa.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75320" y="3566160"/>
            <a:ext cx="3429000" cy="169164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275320" y="3566160"/>
            <a:ext cx="73152" cy="1691640"/>
          </a:xfrm>
          <a:prstGeom prst="rect">
            <a:avLst/>
          </a:prstGeom>
          <a:solidFill>
            <a:srgbClr val="CD7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476488" y="3703320"/>
            <a:ext cx="30815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Mogućnost širenja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76488" y="4133088"/>
            <a:ext cx="3081528" cy="10515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Dodavanjem printera povećava se kapacitet.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Kako izgleda umrežena farma?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06240" y="1417320"/>
            <a:ext cx="3749039" cy="1005840"/>
          </a:xfrm>
          <a:prstGeom prst="roundRect">
            <a:avLst/>
          </a:prstGeom>
          <a:solidFill>
            <a:srgbClr val="1422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434840" y="1664208"/>
            <a:ext cx="3291840" cy="4572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Aptos"/>
              </a:defRPr>
            </a:pPr>
            <a:r>
              <a:t>Računalo / poslužitelj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2971800"/>
            <a:ext cx="2560320" cy="640080"/>
          </a:xfrm>
          <a:prstGeom prst="round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983480" y="3127248"/>
            <a:ext cx="219456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Mreža / preklopnik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1325880" y="3611880"/>
            <a:ext cx="4754880" cy="548640"/>
          </a:xfrm>
          <a:prstGeom prst="line">
            <a:avLst/>
          </a:prstGeom>
          <a:ln w="19050">
            <a:solidFill>
              <a:srgbClr val="237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51560" y="4206240"/>
            <a:ext cx="534924" cy="534924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133856" y="4315968"/>
            <a:ext cx="370332" cy="3429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1298448" y="4288536"/>
            <a:ext cx="96012" cy="89154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61288" y="4604003"/>
            <a:ext cx="315468" cy="3429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82980" y="4782312"/>
            <a:ext cx="6858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00" b="1">
                <a:solidFill>
                  <a:srgbClr val="142238"/>
                </a:solidFill>
                <a:latin typeface="Aptos"/>
              </a:defRPr>
            </a:pPr>
            <a:r>
              <a:t>Printer 1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3611879" y="3611880"/>
            <a:ext cx="2468881" cy="548640"/>
          </a:xfrm>
          <a:prstGeom prst="line">
            <a:avLst/>
          </a:prstGeom>
          <a:ln w="19050">
            <a:solidFill>
              <a:srgbClr val="237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337560" y="4206240"/>
            <a:ext cx="534924" cy="534924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419856" y="4315968"/>
            <a:ext cx="370332" cy="3429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3584448" y="4288536"/>
            <a:ext cx="96012" cy="89154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447288" y="4604003"/>
            <a:ext cx="315468" cy="3429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268979" y="4782312"/>
            <a:ext cx="6858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00" b="1">
                <a:solidFill>
                  <a:srgbClr val="142238"/>
                </a:solidFill>
                <a:latin typeface="Aptos"/>
              </a:defRPr>
            </a:pPr>
            <a:r>
              <a:t>Printer 2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5897880" y="3611880"/>
            <a:ext cx="182880" cy="548640"/>
          </a:xfrm>
          <a:prstGeom prst="line">
            <a:avLst/>
          </a:prstGeom>
          <a:ln w="19050">
            <a:solidFill>
              <a:srgbClr val="237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623560" y="4206240"/>
            <a:ext cx="534924" cy="534924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705856" y="4315968"/>
            <a:ext cx="370332" cy="3429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870448" y="4288536"/>
            <a:ext cx="96012" cy="89154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733288" y="4604003"/>
            <a:ext cx="315468" cy="3429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554980" y="4782312"/>
            <a:ext cx="6858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00" b="1">
                <a:solidFill>
                  <a:srgbClr val="142238"/>
                </a:solidFill>
                <a:latin typeface="Aptos"/>
              </a:defRPr>
            </a:pPr>
            <a:r>
              <a:t>Printer 3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080760" y="3611880"/>
            <a:ext cx="2103120" cy="548640"/>
          </a:xfrm>
          <a:prstGeom prst="line">
            <a:avLst/>
          </a:prstGeom>
          <a:ln w="19050">
            <a:solidFill>
              <a:srgbClr val="237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909560" y="4206240"/>
            <a:ext cx="534924" cy="534924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991856" y="4315968"/>
            <a:ext cx="370332" cy="3429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156448" y="4288536"/>
            <a:ext cx="96012" cy="89154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019288" y="4604003"/>
            <a:ext cx="315468" cy="3429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840980" y="4782312"/>
            <a:ext cx="6858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00" b="1">
                <a:solidFill>
                  <a:srgbClr val="142238"/>
                </a:solidFill>
                <a:latin typeface="Aptos"/>
              </a:defRPr>
            </a:pPr>
            <a:r>
              <a:t>Printer 4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80760" y="3611880"/>
            <a:ext cx="4389120" cy="548640"/>
          </a:xfrm>
          <a:prstGeom prst="line">
            <a:avLst/>
          </a:prstGeom>
          <a:ln w="19050">
            <a:solidFill>
              <a:srgbClr val="237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10195560" y="4206240"/>
            <a:ext cx="534924" cy="534924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10277856" y="4315968"/>
            <a:ext cx="370332" cy="3429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10442448" y="4288536"/>
            <a:ext cx="96012" cy="89154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10305288" y="4604003"/>
            <a:ext cx="315468" cy="3429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126980" y="4782312"/>
            <a:ext cx="68580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000" b="1">
                <a:solidFill>
                  <a:srgbClr val="142238"/>
                </a:solidFill>
                <a:latin typeface="Aptos"/>
              </a:defRPr>
            </a:pPr>
            <a:r>
              <a:t>Printer 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" y="5715000"/>
            <a:ext cx="10241280" cy="4114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700" b="0">
                <a:solidFill>
                  <a:srgbClr val="5F6F7D"/>
                </a:solidFill>
                <a:latin typeface="Aptos"/>
              </a:defRPr>
            </a:pPr>
            <a:r>
              <a:t>Zadaci i nadzor putuju mrežom; svaki printer izvršava svoj posao.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Načini povezivanja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73152" cy="347472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463039"/>
            <a:ext cx="317296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Ethernet (LAN)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892807"/>
            <a:ext cx="3172968" cy="2834639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• Stabilna žična veza</a:t>
            </a:r>
            <a:br/>
            <a:r>
              <a:t>• Pogodna za veće farme</a:t>
            </a:r>
            <a:br/>
            <a:r>
              <a:t>• Pouzdano centralno upravljanje</a:t>
            </a:r>
            <a:br/>
            <a:br/>
            <a:r>
              <a:t>Preporuka za stalni rad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347472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463039"/>
            <a:ext cx="317296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Wi‑Fi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892807"/>
            <a:ext cx="3172968" cy="2834639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• Brzo postavljanje</a:t>
            </a:r>
            <a:br/>
            <a:r>
              <a:t>• Manje dodatnih kablova</a:t>
            </a:r>
            <a:br/>
            <a:r>
              <a:t>• Kvaliteta ovisi o signalu i smetnjama</a:t>
            </a:r>
            <a:br/>
            <a:br/>
            <a:r>
              <a:t>Praktično za manje sustave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325880"/>
            <a:ext cx="352044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79" y="1325880"/>
            <a:ext cx="73152" cy="347472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56448" y="1463039"/>
            <a:ext cx="317296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USB / lokalna veza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56448" y="1892807"/>
            <a:ext cx="3172968" cy="2834639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• Jednostavno za jedan uređaj</a:t>
            </a:r>
            <a:br/>
            <a:r>
              <a:t>• Ograničena fleksibilnost</a:t>
            </a:r>
            <a:br/>
            <a:r>
              <a:t>• Računalo može biti usko grlo</a:t>
            </a:r>
            <a:br/>
            <a:br/>
            <a:r>
              <a:t>Manje pogodno za veliku farmu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257800"/>
            <a:ext cx="10241280" cy="5486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700" b="1">
                <a:solidFill>
                  <a:srgbClr val="142238"/>
                </a:solidFill>
                <a:latin typeface="Aptos"/>
              </a:defRPr>
            </a:pPr>
            <a:r>
              <a:t>Podrška za mrežno upravljanje ovisi o modelu printera i korištenom softveru.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Kako teče radni proces?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5" name="Oval 4"/>
          <p:cNvSpPr/>
          <p:nvPr/>
        </p:nvSpPr>
        <p:spPr>
          <a:xfrm>
            <a:off x="1234440" y="1508760"/>
            <a:ext cx="685800" cy="685800"/>
          </a:xfrm>
          <a:prstGeom prst="ellipse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1664208"/>
            <a:ext cx="6858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920239" y="1856231"/>
            <a:ext cx="1600200" cy="0"/>
          </a:xfrm>
          <a:prstGeom prst="line">
            <a:avLst/>
          </a:prstGeom>
          <a:ln w="25400">
            <a:solidFill>
              <a:srgbClr val="5F6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40080" y="2423160"/>
            <a:ext cx="192024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Priprema modela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59" y="3063240"/>
            <a:ext cx="201168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CAD model i izvoz STL/3MF datoteke</a:t>
            </a:r>
          </a:p>
        </p:txBody>
      </p:sp>
      <p:sp>
        <p:nvSpPr>
          <p:cNvPr id="10" name="Oval 9"/>
          <p:cNvSpPr/>
          <p:nvPr/>
        </p:nvSpPr>
        <p:spPr>
          <a:xfrm>
            <a:off x="3566160" y="1508760"/>
            <a:ext cx="685800" cy="685800"/>
          </a:xfrm>
          <a:prstGeom prst="ellipse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66160" y="1664208"/>
            <a:ext cx="6858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000" b="1">
                <a:solidFill>
                  <a:srgbClr val="142238"/>
                </a:solidFill>
                <a:latin typeface="Aptos"/>
              </a:defRPr>
            </a:pPr>
            <a: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251960" y="1856231"/>
            <a:ext cx="1600200" cy="0"/>
          </a:xfrm>
          <a:prstGeom prst="line">
            <a:avLst/>
          </a:prstGeom>
          <a:ln w="25400">
            <a:solidFill>
              <a:srgbClr val="5F6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971800" y="2423160"/>
            <a:ext cx="192024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Slicing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3063240"/>
            <a:ext cx="201168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Odabir materijala i parametara</a:t>
            </a:r>
          </a:p>
        </p:txBody>
      </p:sp>
      <p:sp>
        <p:nvSpPr>
          <p:cNvPr id="15" name="Oval 14"/>
          <p:cNvSpPr/>
          <p:nvPr/>
        </p:nvSpPr>
        <p:spPr>
          <a:xfrm>
            <a:off x="5897880" y="1508760"/>
            <a:ext cx="685800" cy="685800"/>
          </a:xfrm>
          <a:prstGeom prst="ellipse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897880" y="1664208"/>
            <a:ext cx="6858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583679" y="1856231"/>
            <a:ext cx="1600200" cy="0"/>
          </a:xfrm>
          <a:prstGeom prst="line">
            <a:avLst/>
          </a:prstGeom>
          <a:ln w="25400">
            <a:solidFill>
              <a:srgbClr val="5F6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03520" y="2423160"/>
            <a:ext cx="192024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Slanje zadatka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7800" y="3063240"/>
            <a:ext cx="201168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Dodjela printeru ili grupi uređaja</a:t>
            </a:r>
          </a:p>
        </p:txBody>
      </p:sp>
      <p:sp>
        <p:nvSpPr>
          <p:cNvPr id="20" name="Oval 19"/>
          <p:cNvSpPr/>
          <p:nvPr/>
        </p:nvSpPr>
        <p:spPr>
          <a:xfrm>
            <a:off x="8229600" y="1508760"/>
            <a:ext cx="685800" cy="685800"/>
          </a:xfrm>
          <a:prstGeom prst="ellipse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0" y="1664208"/>
            <a:ext cx="6858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000" b="1">
                <a:solidFill>
                  <a:srgbClr val="142238"/>
                </a:solidFill>
                <a:latin typeface="Aptos"/>
              </a:defRPr>
            </a:pPr>
            <a:r>
              <a:t>4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915400" y="1856231"/>
            <a:ext cx="1600200" cy="0"/>
          </a:xfrm>
          <a:prstGeom prst="line">
            <a:avLst/>
          </a:prstGeom>
          <a:ln w="25400">
            <a:solidFill>
              <a:srgbClr val="5F6F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35240" y="2423160"/>
            <a:ext cx="192024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Ispis i nadzor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19" y="3063240"/>
            <a:ext cx="201168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Praćenje statusa, vremena i potrošnje</a:t>
            </a:r>
          </a:p>
        </p:txBody>
      </p:sp>
      <p:sp>
        <p:nvSpPr>
          <p:cNvPr id="25" name="Oval 24"/>
          <p:cNvSpPr/>
          <p:nvPr/>
        </p:nvSpPr>
        <p:spPr>
          <a:xfrm>
            <a:off x="10561319" y="1508760"/>
            <a:ext cx="685800" cy="685800"/>
          </a:xfrm>
          <a:prstGeom prst="ellipse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61319" y="1664208"/>
            <a:ext cx="68580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66959" y="2423160"/>
            <a:ext cx="192024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600" b="1">
                <a:solidFill>
                  <a:srgbClr val="142238"/>
                </a:solidFill>
                <a:latin typeface="Aptos"/>
              </a:defRPr>
            </a:pPr>
            <a:r>
              <a:t>Kontrola kvalitete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1239" y="3063240"/>
            <a:ext cx="201168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Pregled dijela i bilježenje rezultata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97280" y="4754880"/>
            <a:ext cx="996696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097280" y="4754880"/>
            <a:ext cx="73152" cy="91440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298448" y="4892040"/>
            <a:ext cx="96194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Rezultat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98448" y="5321808"/>
            <a:ext cx="9619488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Standardiziran proces, jasna evidencija i manje ručnog rada.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Softver za upravljanje farmom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234440"/>
            <a:ext cx="1042416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000" b="1">
                <a:solidFill>
                  <a:srgbClr val="142238"/>
                </a:solidFill>
                <a:latin typeface="Aptos"/>
              </a:defRPr>
            </a:pPr>
            <a:r>
              <a:t>Softver povezuje pripremu datoteka, raspoređivanje poslova i nadzor uređaja.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874519"/>
            <a:ext cx="104698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74519"/>
            <a:ext cx="73152" cy="749808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011679"/>
            <a:ext cx="10122407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OctoPrint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441448"/>
            <a:ext cx="10122407" cy="10972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Web-sučelje za nadzor kompatibilnih printera; često se koristi uz dodatno računalo.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788920"/>
            <a:ext cx="104698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22960" y="2788920"/>
            <a:ext cx="73152" cy="749808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24128" y="2926079"/>
            <a:ext cx="10122407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Klipper + Mainsail / Fluidd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4128" y="3355848"/>
            <a:ext cx="10122407" cy="10972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Alati za upravljanje kompatibilnim printerima; konfiguracija je važna.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703320"/>
            <a:ext cx="104698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22960" y="3703320"/>
            <a:ext cx="73152" cy="749808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4128" y="3840480"/>
            <a:ext cx="10122407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Prusa Connect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128" y="4270248"/>
            <a:ext cx="10122407" cy="10972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Udaljeno upravljanje i nadzor podržanih Prusa uređaja.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617720"/>
            <a:ext cx="104698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22960" y="4617720"/>
            <a:ext cx="73152" cy="749808"/>
          </a:xfrm>
          <a:prstGeom prst="rect">
            <a:avLst/>
          </a:prstGeom>
          <a:solidFill>
            <a:srgbClr val="46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24128" y="4754880"/>
            <a:ext cx="10122407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Bambu Lab alati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4128" y="5184648"/>
            <a:ext cx="10122407" cy="109728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Priprema i upravljanje podržanim Bambu Lab printerima.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806440"/>
            <a:ext cx="10241280" cy="3657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5F6F7D"/>
                </a:solidFill>
                <a:latin typeface="Aptos"/>
              </a:defRPr>
            </a:pPr>
            <a:r>
              <a:t>Prije odabira provjeriti kompatibilnost, licence, nadzor i mrežnu sigurnost.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Što je potrebno za farmu?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73152" cy="160020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1463039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3D printeri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1892807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Jednaki modeli olakšavaju održavanje; moguća je i miješana flota.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160020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463039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Mrežna oprema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892807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Usmjerivač ili preklopnik, Ethernet kablovi i stabilan Wi‑Fi.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80" y="132588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80" y="1325880"/>
            <a:ext cx="73152" cy="160020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56448" y="1463039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Računalo / mini-PC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56448" y="1892807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Za pripremu poslova, nadzor i softver.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33756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3337560"/>
            <a:ext cx="73152" cy="1600200"/>
          </a:xfrm>
          <a:prstGeom prst="rect">
            <a:avLst/>
          </a:prstGeom>
          <a:solidFill>
            <a:srgbClr val="46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347472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Napajanje i prostor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3904488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Dovoljno utičnica, uredni kabeli, ventilacija i pristup.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33756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43400" y="3337560"/>
            <a:ext cx="73152" cy="1600200"/>
          </a:xfrm>
          <a:prstGeom prst="rect">
            <a:avLst/>
          </a:prstGeom>
          <a:solidFill>
            <a:srgbClr val="927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44568" y="347472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Materijali i alati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568" y="3904488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Filamenti, rezervne mlaznice, podloge i alat za održavanje.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55280" y="3337560"/>
            <a:ext cx="333756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955280" y="3337560"/>
            <a:ext cx="73152" cy="1600200"/>
          </a:xfrm>
          <a:prstGeom prst="rect">
            <a:avLst/>
          </a:prstGeom>
          <a:solidFill>
            <a:srgbClr val="CD7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156448" y="347472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Nadzor i sigurnost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3904488"/>
            <a:ext cx="299008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Zaštita mreže, evidencija i jasna pravila rada.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Nadzor, automatizacija i podaci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5486400" cy="43891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Status svakog printera: spreman, ispisuje, pauziran ili u pogrešci.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Procjena trajanja posla i praćenje reda čekanja.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Evidencija potrošnje materijala i izrađenih dijelova.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Obavijesti o završetku ili prekidu, ako ih sustav podržava.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Kamera i senzori pomažu, ali ne zamjenjuju fizički nadzor.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417320"/>
            <a:ext cx="45720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E2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49440" y="1664208"/>
            <a:ext cx="3931920" cy="3657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500" b="1">
                <a:solidFill>
                  <a:srgbClr val="142238"/>
                </a:solidFill>
                <a:latin typeface="Aptos"/>
              </a:defRPr>
            </a:pPr>
            <a:r>
              <a:t>NADZOR FARME • PRIMJER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95160" y="2331720"/>
            <a:ext cx="164592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1">
                <a:solidFill>
                  <a:srgbClr val="26313D"/>
                </a:solidFill>
                <a:latin typeface="Aptos"/>
              </a:defRPr>
            </a:pPr>
            <a:r>
              <a:t>Printer 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2331720"/>
            <a:ext cx="196596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Ispis u tijeku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2368296"/>
            <a:ext cx="182880" cy="182880"/>
          </a:xfrm>
          <a:prstGeom prst="ellipse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95160" y="3044952"/>
            <a:ext cx="164592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1">
                <a:solidFill>
                  <a:srgbClr val="26313D"/>
                </a:solidFill>
                <a:latin typeface="Aptos"/>
              </a:defRPr>
            </a:pPr>
            <a:r>
              <a:t>Printer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044952"/>
            <a:ext cx="196596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Spreman</a:t>
            </a:r>
          </a:p>
        </p:txBody>
      </p:sp>
      <p:sp>
        <p:nvSpPr>
          <p:cNvPr id="13" name="Oval 12"/>
          <p:cNvSpPr/>
          <p:nvPr/>
        </p:nvSpPr>
        <p:spPr>
          <a:xfrm>
            <a:off x="10744200" y="3081528"/>
            <a:ext cx="182880" cy="182880"/>
          </a:xfrm>
          <a:prstGeom prst="ellipse">
            <a:avLst/>
          </a:prstGeom>
          <a:solidFill>
            <a:srgbClr val="46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95160" y="3758183"/>
            <a:ext cx="164592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1">
                <a:solidFill>
                  <a:srgbClr val="26313D"/>
                </a:solidFill>
                <a:latin typeface="Aptos"/>
              </a:defRPr>
            </a:pPr>
            <a:r>
              <a:t>Printer 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3758183"/>
            <a:ext cx="196596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Čeka zadatak</a:t>
            </a:r>
          </a:p>
        </p:txBody>
      </p:sp>
      <p:sp>
        <p:nvSpPr>
          <p:cNvPr id="16" name="Oval 15"/>
          <p:cNvSpPr/>
          <p:nvPr/>
        </p:nvSpPr>
        <p:spPr>
          <a:xfrm>
            <a:off x="10744200" y="3794759"/>
            <a:ext cx="182880" cy="182880"/>
          </a:xfrm>
          <a:prstGeom prst="ellipse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995160" y="4471416"/>
            <a:ext cx="164592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1">
                <a:solidFill>
                  <a:srgbClr val="26313D"/>
                </a:solidFill>
                <a:latin typeface="Aptos"/>
              </a:defRPr>
            </a:pPr>
            <a:r>
              <a:t>Printer 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471416"/>
            <a:ext cx="196596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Potrebna provjera</a:t>
            </a:r>
          </a:p>
        </p:txBody>
      </p:sp>
      <p:sp>
        <p:nvSpPr>
          <p:cNvPr id="19" name="Oval 18"/>
          <p:cNvSpPr/>
          <p:nvPr/>
        </p:nvSpPr>
        <p:spPr>
          <a:xfrm>
            <a:off x="10744200" y="4507992"/>
            <a:ext cx="182880" cy="182880"/>
          </a:xfrm>
          <a:prstGeom prst="ellipse">
            <a:avLst/>
          </a:prstGeom>
          <a:solidFill>
            <a:srgbClr val="CD7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Prednosti i izazovi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4754880" cy="4114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000" b="1">
                <a:solidFill>
                  <a:srgbClr val="469670"/>
                </a:solidFill>
                <a:latin typeface="Aptos"/>
              </a:defRPr>
            </a:pPr>
            <a:r>
              <a:t>PREDNOSTI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4754880" cy="34747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Veći broj proizvoda u istom vremenu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Centralizirano planiranje i praćenje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Lakše ponavljanje provjerenih poslova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Mogućnost rada izvan radnog vremena uz odgovarajući nadzor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325880"/>
            <a:ext cx="4754880" cy="4114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000" b="1">
                <a:solidFill>
                  <a:srgbClr val="BE6A31"/>
                </a:solidFill>
                <a:latin typeface="Aptos"/>
              </a:defRPr>
            </a:pPr>
            <a:r>
              <a:t>IZAZOVI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1828800"/>
            <a:ext cx="4937760" cy="34747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Početni trošak opreme i prostora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Različiti modeli traže različite profile i softver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Kvarovi i dalje zahtijevaju intervenciju</a:t>
            </a:r>
          </a:p>
          <a:p>
            <a:pPr>
              <a:spcAft>
                <a:spcPts val="1200"/>
              </a:spcAft>
              <a:defRPr sz="1600">
                <a:solidFill>
                  <a:srgbClr val="26313D"/>
                </a:solidFill>
                <a:latin typeface="Aptos"/>
              </a:defRPr>
            </a:pPr>
            <a:r>
              <a:t>Mrežna sigurnost, ventilacija i sigurnost rada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715000"/>
            <a:ext cx="10332720" cy="4114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500" b="1">
                <a:solidFill>
                  <a:srgbClr val="142238"/>
                </a:solidFill>
                <a:latin typeface="Aptos"/>
              </a:defRPr>
            </a:pPr>
            <a:r>
              <a:t>Umrežavanje povećava učinkovitost, ali ne uklanja potrebu za održavanjem i kontrolom kvalitete.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Gdje se koriste 3D print farme?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32588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2960" y="1325880"/>
            <a:ext cx="73152" cy="114300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1463039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Obrazovanje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1892807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Nastava, prototipiranje i nastavna pomagala.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2588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09360" y="1325880"/>
            <a:ext cx="73152" cy="114300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0528" y="1463039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Razvoj proizvoda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0528" y="1892807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Brza izrada prototipova i provjera konstrukcije.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274320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22960" y="2743200"/>
            <a:ext cx="73152" cy="114300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24128" y="2880360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Mala proizvodnja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" y="3310128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Serije kućišta, nosača, adaptera i prilagođenih dijelova.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274320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309360" y="2743200"/>
            <a:ext cx="73152" cy="1143000"/>
          </a:xfrm>
          <a:prstGeom prst="rect">
            <a:avLst/>
          </a:prstGeom>
          <a:solidFill>
            <a:srgbClr val="4696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10528" y="2880360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Laboratoriji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3310128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Eksperimentalni dijelovi i pomoćna oprema.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416052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22960" y="4160520"/>
            <a:ext cx="73152" cy="1143000"/>
          </a:xfrm>
          <a:prstGeom prst="rect">
            <a:avLst/>
          </a:prstGeom>
          <a:solidFill>
            <a:srgbClr val="927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24128" y="4297680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Dizajn i arhitektura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" y="4727448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Modeli, makete i prezentacijski prototipovi.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16052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309360" y="4160520"/>
            <a:ext cx="73152" cy="1143000"/>
          </a:xfrm>
          <a:prstGeom prst="rect">
            <a:avLst/>
          </a:prstGeom>
          <a:solidFill>
            <a:srgbClr val="CD7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510528" y="4297680"/>
            <a:ext cx="468172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Rezervni dijelovi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0528" y="4727448"/>
            <a:ext cx="4681728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Dijelovi prikladni za izradu aditivnom tehnologijom.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Primjer: školska farma s 5 printera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42416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100" b="1">
                <a:solidFill>
                  <a:srgbClr val="142238"/>
                </a:solidFill>
                <a:latin typeface="Aptos"/>
              </a:defRPr>
            </a:pPr>
            <a:r>
              <a:t>Zadatak: izraditi 20 jednakih nosača za školski projekt.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057400"/>
            <a:ext cx="1828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389888" y="2212848"/>
            <a:ext cx="499262" cy="49926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466697" y="2315260"/>
            <a:ext cx="345643" cy="32003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620316" y="2289657"/>
            <a:ext cx="89611" cy="8321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492300" y="2584094"/>
            <a:ext cx="294436" cy="32003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880360"/>
            <a:ext cx="164592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1">
                <a:solidFill>
                  <a:srgbClr val="142238"/>
                </a:solidFill>
                <a:latin typeface="Aptos"/>
              </a:defRPr>
            </a:pPr>
            <a:r>
              <a:t>Printer 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063240" y="2057400"/>
            <a:ext cx="1828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630168" y="2212848"/>
            <a:ext cx="499262" cy="49926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706977" y="2315260"/>
            <a:ext cx="345643" cy="32003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860596" y="2289657"/>
            <a:ext cx="89611" cy="8321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732580" y="2584094"/>
            <a:ext cx="294436" cy="32003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54680" y="2880360"/>
            <a:ext cx="164592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1">
                <a:solidFill>
                  <a:srgbClr val="142238"/>
                </a:solidFill>
                <a:latin typeface="Aptos"/>
              </a:defRPr>
            </a:pPr>
            <a:r>
              <a:t>Printer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03520" y="2057400"/>
            <a:ext cx="1828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870448" y="2212848"/>
            <a:ext cx="499262" cy="49926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947257" y="2315260"/>
            <a:ext cx="345643" cy="32003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100876" y="2289657"/>
            <a:ext cx="89611" cy="8321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972860" y="2584094"/>
            <a:ext cx="294436" cy="32003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394960" y="2880360"/>
            <a:ext cx="164592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1">
                <a:solidFill>
                  <a:srgbClr val="142238"/>
                </a:solidFill>
                <a:latin typeface="Aptos"/>
              </a:defRPr>
            </a:pPr>
            <a:r>
              <a:t>Printer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543800" y="2057400"/>
            <a:ext cx="1828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10727" y="2212848"/>
            <a:ext cx="499262" cy="49926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87537" y="2315260"/>
            <a:ext cx="345643" cy="32003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341156" y="2289657"/>
            <a:ext cx="89611" cy="8321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213140" y="2584094"/>
            <a:ext cx="294436" cy="32003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635240" y="2880360"/>
            <a:ext cx="164592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1">
                <a:solidFill>
                  <a:srgbClr val="142238"/>
                </a:solidFill>
                <a:latin typeface="Aptos"/>
              </a:defRPr>
            </a:pPr>
            <a:r>
              <a:t>Printer 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784080" y="2057400"/>
            <a:ext cx="18288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0351008" y="2212848"/>
            <a:ext cx="499262" cy="499262"/>
          </a:xfrm>
          <a:prstGeom prst="rect">
            <a:avLst/>
          </a:prstGeom>
          <a:noFill/>
          <a:ln w="25400">
            <a:solidFill>
              <a:srgbClr val="237EB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0427817" y="2315260"/>
            <a:ext cx="345643" cy="32003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0581436" y="2289657"/>
            <a:ext cx="89611" cy="8321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10453420" y="2584094"/>
            <a:ext cx="294436" cy="32003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875520" y="2880360"/>
            <a:ext cx="1645920" cy="2743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1">
                <a:solidFill>
                  <a:srgbClr val="142238"/>
                </a:solidFill>
                <a:latin typeface="Aptos"/>
              </a:defRPr>
            </a:pPr>
            <a:r>
              <a:t>Printer 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68680" y="3977639"/>
            <a:ext cx="33375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68680" y="3977639"/>
            <a:ext cx="73152" cy="132588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69848" y="411480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Raspodjela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69848" y="4544568"/>
            <a:ext cx="2990088" cy="6858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Svaki printer izrađuje 4 nosača.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434840" y="3977639"/>
            <a:ext cx="33375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4434840" y="3977639"/>
            <a:ext cx="73152" cy="132588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636007" y="411480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Upravljanje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36007" y="4544568"/>
            <a:ext cx="2990088" cy="6858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Zadatak se šalje i prati centralno.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001000" y="3977639"/>
            <a:ext cx="33375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01000" y="3977639"/>
            <a:ext cx="73152" cy="132588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202168" y="4114800"/>
            <a:ext cx="299008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Kontrola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02168" y="4544568"/>
            <a:ext cx="2990088" cy="6858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Dijelovi se pregledavaju po istim kriterijima.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5715000"/>
            <a:ext cx="10241280" cy="36576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ctr">
              <a:defRPr sz="1300" b="0">
                <a:solidFill>
                  <a:srgbClr val="5F6F7D"/>
                </a:solidFill>
                <a:latin typeface="Aptos"/>
              </a:defRPr>
            </a:pPr>
            <a:r>
              <a:t>Primjer je ilustrativan: vrijeme ovisi o geometriji, materijalu i postavkama.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Sigurnost i dobro održavanje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325880"/>
            <a:ext cx="10424160" cy="43891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1200"/>
              </a:spcAft>
              <a:defRPr sz="1700">
                <a:solidFill>
                  <a:srgbClr val="26313D"/>
                </a:solidFill>
                <a:latin typeface="Aptos"/>
              </a:defRPr>
            </a:pPr>
            <a:r>
              <a:t>Odvojiti printere od osjetljivih mreža kada je to primjereno.</a:t>
            </a:r>
          </a:p>
          <a:p>
            <a:pPr>
              <a:spcAft>
                <a:spcPts val="1200"/>
              </a:spcAft>
              <a:defRPr sz="1700">
                <a:solidFill>
                  <a:srgbClr val="26313D"/>
                </a:solidFill>
                <a:latin typeface="Aptos"/>
              </a:defRPr>
            </a:pPr>
            <a:r>
              <a:t>Koristiti jake lozinke, ažurirati firmware i ograničiti udaljeni pristup.</a:t>
            </a:r>
          </a:p>
          <a:p>
            <a:pPr>
              <a:spcAft>
                <a:spcPts val="1200"/>
              </a:spcAft>
              <a:defRPr sz="1700">
                <a:solidFill>
                  <a:srgbClr val="26313D"/>
                </a:solidFill>
                <a:latin typeface="Aptos"/>
              </a:defRPr>
            </a:pPr>
            <a:r>
              <a:t>Održavati čistoću, uredne kabele i odgovarajuću ventilaciju.</a:t>
            </a:r>
          </a:p>
          <a:p>
            <a:pPr>
              <a:spcAft>
                <a:spcPts val="1200"/>
              </a:spcAft>
              <a:defRPr sz="1700">
                <a:solidFill>
                  <a:srgbClr val="26313D"/>
                </a:solidFill>
                <a:latin typeface="Aptos"/>
              </a:defRPr>
            </a:pPr>
            <a:r>
              <a:t>Pratiti upute proizvođača za temperaturu, napajanje i materijale.</a:t>
            </a:r>
          </a:p>
          <a:p>
            <a:pPr>
              <a:spcAft>
                <a:spcPts val="1200"/>
              </a:spcAft>
              <a:defRPr sz="1700">
                <a:solidFill>
                  <a:srgbClr val="26313D"/>
                </a:solidFill>
                <a:latin typeface="Aptos"/>
              </a:defRPr>
            </a:pPr>
            <a:r>
              <a:t>Ne ostavljati ispis bez nadzora ako uređaj ili radno okruženje to ne dopuštaju.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5486400"/>
            <a:ext cx="1024128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4400" y="5486400"/>
            <a:ext cx="73152" cy="68580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" y="5623560"/>
            <a:ext cx="9893807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Pravilo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" y="6053328"/>
            <a:ext cx="9893807" cy="457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Automatizacija je pomoć operateru, a ne zamjena za procjenu rizika.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594360"/>
            <a:ext cx="10515600" cy="6400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Zaključak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1508760"/>
            <a:ext cx="10058400" cy="10972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500" b="1">
                <a:solidFill>
                  <a:srgbClr val="DEEAF2"/>
                </a:solidFill>
                <a:latin typeface="Aptos"/>
              </a:defRPr>
            </a:pPr>
            <a:r>
              <a:t>3D print farma pretvara više pojedinačnih printera u organiziran i mjerljiv proizvodni sustav.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324612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68680" y="3246120"/>
            <a:ext cx="73152" cy="1600200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" y="3383279"/>
            <a:ext cx="28986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Poveži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" y="3813048"/>
            <a:ext cx="289864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Stabilna mreža i kompatibilna oprema.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324612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0" y="3246120"/>
            <a:ext cx="73152" cy="1600200"/>
          </a:xfrm>
          <a:prstGeom prst="rect">
            <a:avLst/>
          </a:prstGeom>
          <a:solidFill>
            <a:srgbClr val="237EB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73168" y="3383279"/>
            <a:ext cx="28986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Organiziraj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73168" y="3813048"/>
            <a:ext cx="289864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Softver, red poslova i standardni profili.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19" y="3246120"/>
            <a:ext cx="324612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275319" y="3246120"/>
            <a:ext cx="73152" cy="1600200"/>
          </a:xfrm>
          <a:prstGeom prst="rect">
            <a:avLst/>
          </a:prstGeom>
          <a:solidFill>
            <a:srgbClr val="F59C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76488" y="3383279"/>
            <a:ext cx="2898648" cy="347472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Nadziraj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76488" y="3813048"/>
            <a:ext cx="2898648" cy="9601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300" b="0">
                <a:solidFill>
                  <a:srgbClr val="5F6F7D"/>
                </a:solidFill>
                <a:latin typeface="Aptos"/>
              </a:defRPr>
            </a:pPr>
            <a:r>
              <a:t>Statusi, održavanje i kontrola kvalitete.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715000"/>
            <a:ext cx="9875520" cy="4572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400" b="1">
                <a:solidFill>
                  <a:srgbClr val="3EBECD"/>
                </a:solidFill>
                <a:latin typeface="Aptos"/>
              </a:defRPr>
            </a:pPr>
            <a:r>
              <a:t>Pitanja?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1280" y="6263640"/>
            <a:ext cx="1097280" cy="2286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100" b="0">
                <a:solidFill>
                  <a:srgbClr val="AABECF"/>
                </a:solidFill>
                <a:latin typeface="Aptos"/>
              </a:defRPr>
            </a:pPr>
            <a:r>
              <a:t>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789920" cy="50292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2700" b="1">
                <a:solidFill>
                  <a:srgbClr val="142238"/>
                </a:solidFill>
                <a:latin typeface="Aptos"/>
              </a:defRPr>
            </a:pPr>
            <a:r>
              <a:t>Izvori i dodatno čitanje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41832"/>
            <a:ext cx="1143000" cy="50292"/>
          </a:xfrm>
          <a:prstGeom prst="rect">
            <a:avLst/>
          </a:prstGeom>
          <a:solidFill>
            <a:srgbClr val="3EBE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64240" y="6446520"/>
            <a:ext cx="548640" cy="18288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 algn="r">
              <a:defRPr sz="1000" b="0">
                <a:solidFill>
                  <a:srgbClr val="5F6F7D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417320"/>
            <a:ext cx="45720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OctoPrint – dokumentacija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0" y="1417320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237EBA"/>
                </a:solidFill>
                <a:latin typeface="Aptos"/>
              </a:defRPr>
            </a:pPr>
            <a:r>
              <a:t>https://docs.octoprint.org/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94560"/>
            <a:ext cx="45720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Klipper – dokumentacija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2194560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237EBA"/>
                </a:solidFill>
                <a:latin typeface="Aptos"/>
              </a:defRPr>
            </a:pPr>
            <a:r>
              <a:t>https://www.klipper3d.org/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971800"/>
            <a:ext cx="45720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Prusa Connect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971800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237EBA"/>
                </a:solidFill>
                <a:latin typeface="Aptos"/>
              </a:defRPr>
            </a:pPr>
            <a:r>
              <a:t>https://www.prusa3d.com/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49039"/>
            <a:ext cx="45720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Bambu Lab – službena stranica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3749039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237EBA"/>
                </a:solidFill>
                <a:latin typeface="Aptos"/>
              </a:defRPr>
            </a:pPr>
            <a:r>
              <a:t>https://bambulab.com/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526280"/>
            <a:ext cx="45720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700" b="1">
                <a:solidFill>
                  <a:srgbClr val="142238"/>
                </a:solidFill>
                <a:latin typeface="Aptos"/>
              </a:defRPr>
            </a:pPr>
            <a:r>
              <a:t>All3DP – vodiči i objašnjenja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4526280"/>
            <a:ext cx="6400800" cy="32004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237EBA"/>
                </a:solidFill>
                <a:latin typeface="Aptos"/>
              </a:defRPr>
            </a:pPr>
            <a:r>
              <a:t>https://all3dp.com/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5715000"/>
            <a:ext cx="10332720" cy="457200"/>
          </a:xfrm>
          <a:prstGeom prst="rect">
            <a:avLst/>
          </a:prstGeom>
          <a:noFill/>
        </p:spPr>
        <p:txBody>
          <a:bodyPr wrap="square" lIns="36576" tIns="27432" rIns="36576">
            <a:spAutoFit/>
          </a:bodyPr>
          <a:lstStyle/>
          <a:p>
            <a:pPr>
              <a:defRPr sz="1400" b="0">
                <a:solidFill>
                  <a:srgbClr val="5F6F7D"/>
                </a:solidFill>
                <a:latin typeface="Aptos"/>
              </a:defRPr>
            </a:pPr>
            <a:r>
              <a:t>Napomena: mogućnosti i nazivi funkcija mogu se mijenjati; provjeriti aktualnu dokumentaciju proizvođača.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977</Words>
  <Application>Microsoft Office PowerPoint</Application>
  <PresentationFormat>Widescreen</PresentationFormat>
  <Paragraphs>186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Filip Šugar</cp:lastModifiedBy>
  <cp:revision>3</cp:revision>
  <dcterms:created xsi:type="dcterms:W3CDTF">2013-01-27T09:14:16Z</dcterms:created>
  <dcterms:modified xsi:type="dcterms:W3CDTF">2026-10-10T10:02:09Z</dcterms:modified>
  <cp:category/>
</cp:coreProperties>
</file>