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21"/>
  </p:notes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4" r:id="rId9"/>
    <p:sldId id="265" r:id="rId10"/>
    <p:sldId id="266" r:id="rId11"/>
    <p:sldId id="267" r:id="rId12"/>
    <p:sldId id="263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974" autoAdjust="0"/>
  </p:normalViewPr>
  <p:slideViewPr>
    <p:cSldViewPr snapToGrid="0">
      <p:cViewPr varScale="1">
        <p:scale>
          <a:sx n="72" d="100"/>
          <a:sy n="72" d="100"/>
        </p:scale>
        <p:origin x="110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9A8B3A-E4CF-42ED-893C-72B639C28ED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hr-HR"/>
        </a:p>
      </dgm:t>
    </dgm:pt>
    <dgm:pt modelId="{75563011-FDAC-4FDB-ACCF-9CAF49BE2BD3}" type="pres">
      <dgm:prSet presAssocID="{339A8B3A-E4CF-42ED-893C-72B639C28ED4}" presName="linear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EC7B7B1C-21A4-4FF4-A071-455AC11FDE31}" type="presOf" srcId="{339A8B3A-E4CF-42ED-893C-72B639C28ED4}" destId="{75563011-FDAC-4FDB-ACCF-9CAF49BE2BD3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42E50-0106-43AD-A106-AB99579FD7B0}" type="datetimeFigureOut">
              <a:rPr lang="hr-HR" smtClean="0"/>
              <a:t>9.5.2026.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F2B3A-434E-437C-947E-4210198F9B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8654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AF2B3A-434E-437C-947E-4210198F9B3F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3060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04A3D-0F79-4827-B739-882B69876F72}" type="datetimeFigureOut">
              <a:rPr lang="hr-HR" smtClean="0"/>
              <a:t>9.5.2026.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FB3E-EA9B-42CE-9E6A-D3E6B7B193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3985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04A3D-0F79-4827-B739-882B69876F72}" type="datetimeFigureOut">
              <a:rPr lang="hr-HR" smtClean="0"/>
              <a:t>9.5.2026.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FB3E-EA9B-42CE-9E6A-D3E6B7B193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0189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04A3D-0F79-4827-B739-882B69876F72}" type="datetimeFigureOut">
              <a:rPr lang="hr-HR" smtClean="0"/>
              <a:t>9.5.2026.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FB3E-EA9B-42CE-9E6A-D3E6B7B193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6191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04A3D-0F79-4827-B739-882B69876F72}" type="datetimeFigureOut">
              <a:rPr lang="hr-HR" smtClean="0"/>
              <a:t>9.5.2026.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FB3E-EA9B-42CE-9E6A-D3E6B7B193E6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3709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04A3D-0F79-4827-B739-882B69876F72}" type="datetimeFigureOut">
              <a:rPr lang="hr-HR" smtClean="0"/>
              <a:t>9.5.2026.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FB3E-EA9B-42CE-9E6A-D3E6B7B193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0165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04A3D-0F79-4827-B739-882B69876F72}" type="datetimeFigureOut">
              <a:rPr lang="hr-HR" smtClean="0"/>
              <a:t>9.5.2026.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FB3E-EA9B-42CE-9E6A-D3E6B7B193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8658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04A3D-0F79-4827-B739-882B69876F72}" type="datetimeFigureOut">
              <a:rPr lang="hr-HR" smtClean="0"/>
              <a:t>9.5.2026.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FB3E-EA9B-42CE-9E6A-D3E6B7B193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9702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04A3D-0F79-4827-B739-882B69876F72}" type="datetimeFigureOut">
              <a:rPr lang="hr-HR" smtClean="0"/>
              <a:t>9.5.2026.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FB3E-EA9B-42CE-9E6A-D3E6B7B193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774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04A3D-0F79-4827-B739-882B69876F72}" type="datetimeFigureOut">
              <a:rPr lang="hr-HR" smtClean="0"/>
              <a:t>9.5.2026.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FB3E-EA9B-42CE-9E6A-D3E6B7B193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77782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04A3D-0F79-4827-B739-882B69876F72}" type="datetimeFigureOut">
              <a:rPr lang="hr-HR" smtClean="0"/>
              <a:t>9.5.2026.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FB3E-EA9B-42CE-9E6A-D3E6B7B193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8226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04A3D-0F79-4827-B739-882B69876F72}" type="datetimeFigureOut">
              <a:rPr lang="hr-HR" smtClean="0"/>
              <a:t>9.5.2026.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FB3E-EA9B-42CE-9E6A-D3E6B7B193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2677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04A3D-0F79-4827-B739-882B69876F72}" type="datetimeFigureOut">
              <a:rPr lang="hr-HR" smtClean="0"/>
              <a:t>9.5.2026.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FB3E-EA9B-42CE-9E6A-D3E6B7B193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0977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04A3D-0F79-4827-B739-882B69876F72}" type="datetimeFigureOut">
              <a:rPr lang="hr-HR" smtClean="0"/>
              <a:t>9.5.2026.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FB3E-EA9B-42CE-9E6A-D3E6B7B193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0999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04A3D-0F79-4827-B739-882B69876F72}" type="datetimeFigureOut">
              <a:rPr lang="hr-HR" smtClean="0"/>
              <a:t>9.5.2026.</a:t>
            </a:fld>
            <a:endParaRPr lang="hr-H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FB3E-EA9B-42CE-9E6A-D3E6B7B193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2485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04A3D-0F79-4827-B739-882B69876F72}" type="datetimeFigureOut">
              <a:rPr lang="hr-HR" smtClean="0"/>
              <a:t>9.5.2026.</a:t>
            </a:fld>
            <a:endParaRPr lang="hr-H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FB3E-EA9B-42CE-9E6A-D3E6B7B193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8614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04A3D-0F79-4827-B739-882B69876F72}" type="datetimeFigureOut">
              <a:rPr lang="hr-HR" smtClean="0"/>
              <a:t>9.5.2026.</a:t>
            </a:fld>
            <a:endParaRPr lang="hr-H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FB3E-EA9B-42CE-9E6A-D3E6B7B193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0367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04A3D-0F79-4827-B739-882B69876F72}" type="datetimeFigureOut">
              <a:rPr lang="hr-HR" smtClean="0"/>
              <a:t>9.5.2026.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FB3E-EA9B-42CE-9E6A-D3E6B7B193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0970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0404A3D-0F79-4827-B739-882B69876F72}" type="datetimeFigureOut">
              <a:rPr lang="hr-HR" smtClean="0"/>
              <a:t>9.5.2026.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BFB3E-EA9B-42CE-9E6A-D3E6B7B193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66312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scribd.com/document/368461191/VAK-Upitnik-Za-Samoprocjenu-Stilova-Ucenj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1B5990-ECAE-F530-C196-5DD0A44FBF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Izazovi suvremene nastave hrvatskoga jezika i nastavna umijeća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313CC9C-8D5D-AA69-34B4-8AE95FBE41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dirty="0"/>
              <a:t>Izvješće s međužupanijskoga  stručnog skupa , Krk, 1. travnja 2026.</a:t>
            </a:r>
          </a:p>
          <a:p>
            <a:r>
              <a:rPr lang="hr-HR" dirty="0"/>
              <a:t>Kristina </a:t>
            </a:r>
            <a:r>
              <a:rPr lang="hr-HR" dirty="0" err="1"/>
              <a:t>lenić</a:t>
            </a:r>
            <a:r>
              <a:rPr lang="hr-HR" dirty="0"/>
              <a:t>, PROF.</a:t>
            </a:r>
          </a:p>
        </p:txBody>
      </p:sp>
    </p:spTree>
    <p:extLst>
      <p:ext uri="{BB962C8B-B14F-4D97-AF65-F5344CB8AC3E}">
        <p14:creationId xmlns:p14="http://schemas.microsoft.com/office/powerpoint/2010/main" val="1893280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23F391B-C9F7-4772-BE66-F93EE1DA2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12313"/>
          </a:xfrm>
        </p:spPr>
        <p:txBody>
          <a:bodyPr/>
          <a:lstStyle/>
          <a:p>
            <a:r>
              <a:rPr lang="hr-HR" sz="3600" dirty="0"/>
              <a:t>Teorija višestrukih inteligencija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60E8E949-D2B0-BEC6-F678-522949DC23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8361" y="1671484"/>
            <a:ext cx="9697247" cy="395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709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B3D567-998E-2E47-763C-92F2E770F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564" y="487888"/>
            <a:ext cx="9404723" cy="1103520"/>
          </a:xfrm>
        </p:spPr>
        <p:txBody>
          <a:bodyPr/>
          <a:lstStyle/>
          <a:p>
            <a:r>
              <a:rPr lang="hr-HR" sz="3600" dirty="0" err="1"/>
              <a:t>Samoregulirano</a:t>
            </a:r>
            <a:r>
              <a:rPr lang="hr-HR" sz="3600" dirty="0"/>
              <a:t> učenje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E8A5340-50F6-5277-9DFE-80D000D03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85901"/>
            <a:ext cx="10504124" cy="4624754"/>
          </a:xfrm>
        </p:spPr>
        <p:txBody>
          <a:bodyPr/>
          <a:lstStyle/>
          <a:p>
            <a:r>
              <a:rPr lang="hr-HR" dirty="0"/>
              <a:t>proces kojim učenici transformiraju svoje mentalne sposobnosti u vještine učenja</a:t>
            </a:r>
          </a:p>
          <a:p>
            <a:r>
              <a:rPr lang="hr-HR" dirty="0"/>
              <a:t>omogućava učenicima planiranje, nadziranje i procjenjivanje vlastitoga učenja</a:t>
            </a:r>
          </a:p>
          <a:p>
            <a:r>
              <a:rPr lang="hr-HR" dirty="0"/>
              <a:t>Nastavnik potiče </a:t>
            </a:r>
            <a:r>
              <a:rPr lang="hr-HR" dirty="0" err="1"/>
              <a:t>samoregulirano</a:t>
            </a:r>
            <a:r>
              <a:rPr lang="hr-HR" dirty="0"/>
              <a:t> učenje –kvalitetna i pravodobna povratna informacija pomaže učenicima razvijati </a:t>
            </a:r>
            <a:r>
              <a:rPr lang="hr-HR" dirty="0" err="1"/>
              <a:t>samorefleksiju</a:t>
            </a:r>
            <a:r>
              <a:rPr lang="hr-HR" dirty="0"/>
              <a:t> i preuzeti odgovornost za napredak</a:t>
            </a:r>
          </a:p>
        </p:txBody>
      </p:sp>
      <p:graphicFrame>
        <p:nvGraphicFramePr>
          <p:cNvPr id="4" name="Dijagram 3">
            <a:extLst>
              <a:ext uri="{FF2B5EF4-FFF2-40B4-BE49-F238E27FC236}">
                <a16:creationId xmlns:a16="http://schemas.microsoft.com/office/drawing/2014/main" id="{DAC29F7B-84B5-69C2-F39D-E484F39F35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9038465"/>
              </p:ext>
            </p:extLst>
          </p:nvPr>
        </p:nvGraphicFramePr>
        <p:xfrm>
          <a:off x="1362807" y="1350335"/>
          <a:ext cx="9404723" cy="4787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Tablica 15">
            <a:extLst>
              <a:ext uri="{FF2B5EF4-FFF2-40B4-BE49-F238E27FC236}">
                <a16:creationId xmlns:a16="http://schemas.microsoft.com/office/drawing/2014/main" id="{9894B74B-D899-223F-C4D6-2345571A7F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510446"/>
              </p:ext>
            </p:extLst>
          </p:nvPr>
        </p:nvGraphicFramePr>
        <p:xfrm>
          <a:off x="2812500" y="3637935"/>
          <a:ext cx="8543757" cy="2362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7919">
                  <a:extLst>
                    <a:ext uri="{9D8B030D-6E8A-4147-A177-3AD203B41FA5}">
                      <a16:colId xmlns:a16="http://schemas.microsoft.com/office/drawing/2014/main" val="1306121663"/>
                    </a:ext>
                  </a:extLst>
                </a:gridCol>
                <a:gridCol w="2847919">
                  <a:extLst>
                    <a:ext uri="{9D8B030D-6E8A-4147-A177-3AD203B41FA5}">
                      <a16:colId xmlns:a16="http://schemas.microsoft.com/office/drawing/2014/main" val="1269566168"/>
                    </a:ext>
                  </a:extLst>
                </a:gridCol>
                <a:gridCol w="2847919">
                  <a:extLst>
                    <a:ext uri="{9D8B030D-6E8A-4147-A177-3AD203B41FA5}">
                      <a16:colId xmlns:a16="http://schemas.microsoft.com/office/drawing/2014/main" val="2733860160"/>
                    </a:ext>
                  </a:extLst>
                </a:gridCol>
              </a:tblGrid>
              <a:tr h="246790">
                <a:tc>
                  <a:txBody>
                    <a:bodyPr/>
                    <a:lstStyle/>
                    <a:p>
                      <a:r>
                        <a:rPr lang="hr-HR" dirty="0"/>
                        <a:t>PRIJE UČENJA</a:t>
                      </a:r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TIJEKOM UČENJA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NAKON UČENJA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4416604"/>
                  </a:ext>
                </a:extLst>
              </a:tr>
              <a:tr h="460642">
                <a:tc>
                  <a:txBody>
                    <a:bodyPr/>
                    <a:lstStyle/>
                    <a:p>
                      <a:r>
                        <a:rPr lang="hr-HR" dirty="0"/>
                        <a:t>-postavljanje ciljeva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-usmjeravanje pažnje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-</a:t>
                      </a:r>
                      <a:r>
                        <a:rPr lang="hr-HR" dirty="0" err="1"/>
                        <a:t>samovrednovanje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5657953"/>
                  </a:ext>
                </a:extLst>
              </a:tr>
              <a:tr h="519744">
                <a:tc>
                  <a:txBody>
                    <a:bodyPr/>
                    <a:lstStyle/>
                    <a:p>
                      <a:r>
                        <a:rPr lang="hr-HR" dirty="0"/>
                        <a:t>-planiranje strategija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-</a:t>
                      </a:r>
                      <a:r>
                        <a:rPr lang="hr-HR" dirty="0" err="1"/>
                        <a:t>samopoučavanje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-atribucije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250994"/>
                  </a:ext>
                </a:extLst>
              </a:tr>
              <a:tr h="741660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-</a:t>
                      </a:r>
                      <a:r>
                        <a:rPr lang="hr-HR" dirty="0" err="1"/>
                        <a:t>samonadgledanje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-vlastite reakcije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2164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1828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EA2DB5-EEA0-6218-A7A2-00247AD98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52718"/>
            <a:ext cx="12482624" cy="1400530"/>
          </a:xfrm>
        </p:spPr>
        <p:txBody>
          <a:bodyPr/>
          <a:lstStyle/>
          <a:p>
            <a:r>
              <a:rPr lang="hr-HR" sz="3600" b="1" dirty="0"/>
              <a:t>G. </a:t>
            </a:r>
            <a:r>
              <a:rPr lang="hr-HR" sz="3600" b="1" dirty="0" err="1"/>
              <a:t>Krapić</a:t>
            </a:r>
            <a:r>
              <a:rPr lang="hr-HR" sz="3600" dirty="0"/>
              <a:t>, </a:t>
            </a:r>
            <a:r>
              <a:rPr lang="hr-HR" sz="3600" b="1" dirty="0">
                <a:solidFill>
                  <a:srgbClr val="FF0000"/>
                </a:solidFill>
              </a:rPr>
              <a:t>Gospoda Glembajevi-metodički pristupi koji aktiviraju učenike i potiču razvoj jezičnih djelatnosti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6FCD8DA-9A1B-6549-F9BD-585F3404C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258" y="1853248"/>
            <a:ext cx="10589342" cy="4395151"/>
          </a:xfrm>
        </p:spPr>
        <p:txBody>
          <a:bodyPr>
            <a:normAutofit lnSpcReduction="10000"/>
          </a:bodyPr>
          <a:lstStyle/>
          <a:p>
            <a:r>
              <a:rPr lang="hr-HR" dirty="0"/>
              <a:t>drama pogodna za korelacijsko-integracijski sustav i poticanje svih jezičnih djelatnosti ( čitanje, slušanje- odlazak u kino/kazalište, govorenje- debata o zadanoj temi, pisanje)</a:t>
            </a:r>
          </a:p>
          <a:p>
            <a:r>
              <a:rPr lang="hr-HR" dirty="0"/>
              <a:t>povezivanje Krležine drame drugim nastavnim predmetima:</a:t>
            </a:r>
          </a:p>
          <a:p>
            <a:r>
              <a:rPr lang="hr-HR" dirty="0"/>
              <a:t>A) strani i klasični jezici ( </a:t>
            </a:r>
            <a:r>
              <a:rPr lang="hr-HR" i="1" dirty="0"/>
              <a:t>moral </a:t>
            </a:r>
            <a:r>
              <a:rPr lang="hr-HR" i="1" dirty="0" err="1"/>
              <a:t>insanity</a:t>
            </a:r>
            <a:r>
              <a:rPr lang="hr-HR" i="1" dirty="0"/>
              <a:t>, </a:t>
            </a:r>
            <a:r>
              <a:rPr lang="hr-HR" i="1" dirty="0" err="1"/>
              <a:t>in</a:t>
            </a:r>
            <a:r>
              <a:rPr lang="hr-HR" i="1" dirty="0"/>
              <a:t> </a:t>
            </a:r>
            <a:r>
              <a:rPr lang="hr-HR" i="1" dirty="0" err="1"/>
              <a:t>camera</a:t>
            </a:r>
            <a:r>
              <a:rPr lang="hr-HR" i="1" dirty="0"/>
              <a:t> </a:t>
            </a:r>
            <a:r>
              <a:rPr lang="hr-HR" i="1" dirty="0" err="1"/>
              <a:t>caritatis</a:t>
            </a:r>
            <a:r>
              <a:rPr lang="hr-HR" dirty="0"/>
              <a:t>)</a:t>
            </a:r>
          </a:p>
          <a:p>
            <a:r>
              <a:rPr lang="hr-HR" dirty="0"/>
              <a:t>B) umjetnički predmeti (</a:t>
            </a:r>
            <a:r>
              <a:rPr lang="hr-HR" i="1" dirty="0" err="1"/>
              <a:t>Mondscheinsonata</a:t>
            </a:r>
            <a:r>
              <a:rPr lang="hr-HR" i="1" dirty="0"/>
              <a:t>)</a:t>
            </a:r>
          </a:p>
          <a:p>
            <a:r>
              <a:rPr lang="hr-HR" dirty="0"/>
              <a:t>C) psihologija ( </a:t>
            </a:r>
            <a:r>
              <a:rPr lang="hr-HR" dirty="0" err="1"/>
              <a:t>neuroticizam</a:t>
            </a:r>
            <a:r>
              <a:rPr lang="hr-HR" dirty="0"/>
              <a:t>)</a:t>
            </a:r>
          </a:p>
          <a:p>
            <a:r>
              <a:rPr lang="hr-HR" dirty="0"/>
              <a:t>D) povijest (</a:t>
            </a:r>
            <a:r>
              <a:rPr lang="hr-HR" i="1" dirty="0" err="1"/>
              <a:t>jakobinska</a:t>
            </a:r>
            <a:r>
              <a:rPr lang="hr-HR" i="1" dirty="0"/>
              <a:t> gospoda</a:t>
            </a:r>
            <a:r>
              <a:rPr lang="hr-HR" dirty="0"/>
              <a:t>)</a:t>
            </a:r>
          </a:p>
          <a:p>
            <a:r>
              <a:rPr lang="hr-HR" dirty="0"/>
              <a:t>E) geografija ( </a:t>
            </a:r>
            <a:r>
              <a:rPr lang="hr-HR" i="1" dirty="0"/>
              <a:t>njezino putovanje u </a:t>
            </a:r>
            <a:r>
              <a:rPr lang="hr-HR" i="1" dirty="0" err="1"/>
              <a:t>Dolomite,njezin</a:t>
            </a:r>
            <a:r>
              <a:rPr lang="hr-HR" i="1" dirty="0"/>
              <a:t> boravak na </a:t>
            </a:r>
            <a:r>
              <a:rPr lang="hr-HR" i="1" dirty="0" err="1"/>
              <a:t>Lago</a:t>
            </a:r>
            <a:r>
              <a:rPr lang="hr-HR" i="1" dirty="0"/>
              <a:t> di Como</a:t>
            </a:r>
            <a:r>
              <a:rPr lang="hr-HR" dirty="0"/>
              <a:t>)</a:t>
            </a:r>
          </a:p>
          <a:p>
            <a:r>
              <a:rPr lang="hr-HR" dirty="0"/>
              <a:t>F) matematika (</a:t>
            </a:r>
            <a:r>
              <a:rPr lang="hr-HR" i="1" dirty="0"/>
              <a:t>glavnica uložena u pogrebne pothvate nosi oko 60%)</a:t>
            </a:r>
          </a:p>
          <a:p>
            <a:r>
              <a:rPr lang="hr-HR" dirty="0"/>
              <a:t>g) politika i gospodarstvo ( </a:t>
            </a:r>
            <a:r>
              <a:rPr lang="hr-HR" i="1" dirty="0"/>
              <a:t>ne postoje nikakvi juridički dokazi</a:t>
            </a:r>
            <a:r>
              <a:rPr lang="hr-HR" dirty="0"/>
              <a:t>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42301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D4AED5-F82E-709F-AFF4-9152D9511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256073"/>
            <a:ext cx="10779954" cy="892243"/>
          </a:xfrm>
        </p:spPr>
        <p:txBody>
          <a:bodyPr/>
          <a:lstStyle/>
          <a:p>
            <a:r>
              <a:rPr lang="hr-HR" sz="3600" dirty="0"/>
              <a:t>Osmišljavanje zadataka iz drugih predmeta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0340BD3-2614-A173-D596-90B8DA5E3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052624"/>
            <a:ext cx="9299217" cy="5549304"/>
          </a:xfrm>
        </p:spPr>
        <p:txBody>
          <a:bodyPr/>
          <a:lstStyle/>
          <a:p>
            <a:r>
              <a:rPr lang="hr-HR" dirty="0"/>
              <a:t>PRIMJERI</a:t>
            </a:r>
          </a:p>
          <a:p>
            <a:r>
              <a:rPr lang="hr-HR" dirty="0"/>
              <a:t>A) Psihologija: Tko u djelu ostvaruje emocionalnu stabilnost?</a:t>
            </a:r>
          </a:p>
          <a:p>
            <a:r>
              <a:rPr lang="hr-HR" dirty="0"/>
              <a:t>B) Matematika: Kako bi glasio zadatak o dugovanju obitelji Glembay?</a:t>
            </a:r>
          </a:p>
          <a:p>
            <a:r>
              <a:rPr lang="hr-HR" dirty="0"/>
              <a:t>C) Logika: Koliko su česte logičke pogreške u </a:t>
            </a:r>
            <a:r>
              <a:rPr lang="hr-HR" dirty="0" err="1"/>
              <a:t>Leoneovu</a:t>
            </a:r>
            <a:r>
              <a:rPr lang="hr-HR" dirty="0"/>
              <a:t> pristupu?</a:t>
            </a:r>
          </a:p>
          <a:p>
            <a:r>
              <a:rPr lang="hr-HR" dirty="0"/>
              <a:t>Mogućnost interdisciplinarnosti:</a:t>
            </a:r>
          </a:p>
          <a:p>
            <a:pPr lvl="1"/>
            <a:r>
              <a:rPr lang="hr-HR" dirty="0"/>
              <a:t>pisanje preciznih uputa za kreiranje digitalnih sadržaja ( npr. Izradi sliku na temelju opisa književnoga lika.)</a:t>
            </a:r>
          </a:p>
          <a:p>
            <a:pPr lvl="1"/>
            <a:r>
              <a:rPr lang="hr-HR" dirty="0"/>
              <a:t>obogaćivanje rječnika</a:t>
            </a:r>
          </a:p>
          <a:p>
            <a:pPr lvl="1"/>
            <a:endParaRPr lang="hr-HR" dirty="0"/>
          </a:p>
        </p:txBody>
      </p:sp>
      <p:graphicFrame>
        <p:nvGraphicFramePr>
          <p:cNvPr id="5" name="Tablica 4">
            <a:extLst>
              <a:ext uri="{FF2B5EF4-FFF2-40B4-BE49-F238E27FC236}">
                <a16:creationId xmlns:a16="http://schemas.microsoft.com/office/drawing/2014/main" id="{2B8782E5-42AB-FEFA-D093-D266D1DC61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653109"/>
              </p:ext>
            </p:extLst>
          </p:nvPr>
        </p:nvGraphicFramePr>
        <p:xfrm>
          <a:off x="1371600" y="4206240"/>
          <a:ext cx="1016004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8">
                  <a:extLst>
                    <a:ext uri="{9D8B030D-6E8A-4147-A177-3AD203B41FA5}">
                      <a16:colId xmlns:a16="http://schemas.microsoft.com/office/drawing/2014/main" val="304927562"/>
                    </a:ext>
                  </a:extLst>
                </a:gridCol>
                <a:gridCol w="2032008">
                  <a:extLst>
                    <a:ext uri="{9D8B030D-6E8A-4147-A177-3AD203B41FA5}">
                      <a16:colId xmlns:a16="http://schemas.microsoft.com/office/drawing/2014/main" val="642284855"/>
                    </a:ext>
                  </a:extLst>
                </a:gridCol>
                <a:gridCol w="2032008">
                  <a:extLst>
                    <a:ext uri="{9D8B030D-6E8A-4147-A177-3AD203B41FA5}">
                      <a16:colId xmlns:a16="http://schemas.microsoft.com/office/drawing/2014/main" val="2338516899"/>
                    </a:ext>
                  </a:extLst>
                </a:gridCol>
                <a:gridCol w="2032008">
                  <a:extLst>
                    <a:ext uri="{9D8B030D-6E8A-4147-A177-3AD203B41FA5}">
                      <a16:colId xmlns:a16="http://schemas.microsoft.com/office/drawing/2014/main" val="3548220644"/>
                    </a:ext>
                  </a:extLst>
                </a:gridCol>
                <a:gridCol w="2032008">
                  <a:extLst>
                    <a:ext uri="{9D8B030D-6E8A-4147-A177-3AD203B41FA5}">
                      <a16:colId xmlns:a16="http://schemas.microsoft.com/office/drawing/2014/main" val="2966883329"/>
                    </a:ext>
                  </a:extLst>
                </a:gridCol>
              </a:tblGrid>
              <a:tr h="207507">
                <a:tc>
                  <a:txBody>
                    <a:bodyPr/>
                    <a:lstStyle/>
                    <a:p>
                      <a:r>
                        <a:rPr lang="hr-HR" dirty="0"/>
                        <a:t>NEPOZNATA RIJEČ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KONTEKST U DRAMI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ZNAČENJE RIJEČI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NOVI KONTEKST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PRIMJER IZ MEDIJA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210071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hr-HR" dirty="0"/>
                        <a:t>kapriciozno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„Ti si kapriciozan </a:t>
                      </a:r>
                      <a:r>
                        <a:rPr lang="hr-HR" dirty="0" err="1"/>
                        <a:t>neuropat</a:t>
                      </a:r>
                      <a:r>
                        <a:rPr lang="hr-HR" dirty="0"/>
                        <a:t>, kakva ti je bila i mati!”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Pa iako je Kovač trener neslomljivih principa, katkad i kapriciozan, tvrdoglav, inatljiv…”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637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4107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6D9D28-1FDC-F243-FA7E-EE15408AB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273526" cy="1400530"/>
          </a:xfrm>
        </p:spPr>
        <p:txBody>
          <a:bodyPr/>
          <a:lstStyle/>
          <a:p>
            <a:r>
              <a:rPr lang="hr-HR" sz="3600" b="1" dirty="0"/>
              <a:t>Iva </a:t>
            </a:r>
            <a:r>
              <a:rPr lang="hr-HR" sz="3600" b="1" dirty="0" err="1"/>
              <a:t>Randić</a:t>
            </a:r>
            <a:r>
              <a:rPr lang="hr-HR" sz="3600" b="1" dirty="0"/>
              <a:t> Đorđević, Milica </a:t>
            </a:r>
            <a:r>
              <a:rPr lang="hr-HR" sz="3600" b="1" dirty="0" err="1"/>
              <a:t>Žužić</a:t>
            </a:r>
            <a:r>
              <a:rPr lang="hr-HR" sz="3600" b="1" dirty="0"/>
              <a:t>, </a:t>
            </a:r>
            <a:r>
              <a:rPr lang="hr-HR" sz="3600" b="1" dirty="0">
                <a:solidFill>
                  <a:srgbClr val="FF0000"/>
                </a:solidFill>
              </a:rPr>
              <a:t>Kolegijalno praćenje i suradnja škola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096A645-9BCB-3A18-6BEC-DF58C6BD1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917"/>
            <a:ext cx="10911479" cy="4486105"/>
          </a:xfrm>
        </p:spPr>
        <p:txBody>
          <a:bodyPr>
            <a:normAutofit/>
          </a:bodyPr>
          <a:lstStyle/>
          <a:p>
            <a:r>
              <a:rPr lang="hr-HR" dirty="0"/>
              <a:t> u kolegijalnom praćenju sudjelovale su OŠ Kostrena i OŠ „</a:t>
            </a:r>
            <a:r>
              <a:rPr lang="hr-HR" dirty="0" err="1"/>
              <a:t>Fran</a:t>
            </a:r>
            <a:r>
              <a:rPr lang="hr-HR" dirty="0"/>
              <a:t> Krsto Frankopan” Krk</a:t>
            </a:r>
          </a:p>
          <a:p>
            <a:r>
              <a:rPr lang="hr-HR" dirty="0"/>
              <a:t>3 skupine po troje učitelja</a:t>
            </a:r>
          </a:p>
          <a:p>
            <a:r>
              <a:rPr lang="hr-HR" dirty="0"/>
              <a:t>Što se opaža?</a:t>
            </a:r>
          </a:p>
          <a:p>
            <a:pPr lvl="1"/>
            <a:r>
              <a:rPr lang="hr-HR" dirty="0"/>
              <a:t>stručnost i ponašanje učitelja</a:t>
            </a:r>
          </a:p>
          <a:p>
            <a:pPr lvl="1"/>
            <a:r>
              <a:rPr lang="hr-HR" dirty="0"/>
              <a:t>učenje(uspjeh)  i ponašanje učenika</a:t>
            </a:r>
          </a:p>
          <a:p>
            <a:r>
              <a:rPr lang="hr-HR" dirty="0"/>
              <a:t>Kako se provodi opažanje?</a:t>
            </a:r>
          </a:p>
          <a:p>
            <a:pPr lvl="1"/>
            <a:r>
              <a:rPr lang="hr-HR" dirty="0"/>
              <a:t>planiranje → opažanje → razgovor → (samo)refleksija</a:t>
            </a:r>
          </a:p>
          <a:p>
            <a:r>
              <a:rPr lang="hr-HR" dirty="0"/>
              <a:t>Cilj: poticanje suradnje, unapređivanje školske nastave</a:t>
            </a:r>
          </a:p>
          <a:p>
            <a:r>
              <a:rPr lang="hr-HR" dirty="0"/>
              <a:t>LITERATURA: P. Bezinović, I. Marušić, Z. Ristić Dedić: „</a:t>
            </a:r>
            <a:r>
              <a:rPr lang="hr-HR" dirty="0">
                <a:solidFill>
                  <a:srgbClr val="FFFF00"/>
                </a:solidFill>
              </a:rPr>
              <a:t>Opažanje i    unapređivanje  </a:t>
            </a:r>
          </a:p>
          <a:p>
            <a:pPr marL="0" indent="0">
              <a:buNone/>
            </a:pPr>
            <a:r>
              <a:rPr lang="hr-HR" dirty="0">
                <a:solidFill>
                  <a:srgbClr val="FFFF00"/>
                </a:solidFill>
              </a:rPr>
              <a:t>                                                                                                školske nastave”</a:t>
            </a:r>
          </a:p>
        </p:txBody>
      </p:sp>
    </p:spTree>
    <p:extLst>
      <p:ext uri="{BB962C8B-B14F-4D97-AF65-F5344CB8AC3E}">
        <p14:creationId xmlns:p14="http://schemas.microsoft.com/office/powerpoint/2010/main" val="31536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9091D26-E20B-7F19-F6CC-E75A58422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294791" cy="1400530"/>
          </a:xfrm>
        </p:spPr>
        <p:txBody>
          <a:bodyPr/>
          <a:lstStyle/>
          <a:p>
            <a:r>
              <a:rPr lang="hr-HR" sz="3600" b="1" dirty="0"/>
              <a:t>Jelena </a:t>
            </a:r>
            <a:r>
              <a:rPr lang="hr-HR" sz="3600" b="1" dirty="0" err="1"/>
              <a:t>Matušan</a:t>
            </a:r>
            <a:r>
              <a:rPr lang="hr-HR" sz="3600" b="1" dirty="0"/>
              <a:t>, Ingrid </a:t>
            </a:r>
            <a:r>
              <a:rPr lang="hr-HR" sz="3600" b="1" dirty="0" err="1"/>
              <a:t>Šlosar</a:t>
            </a:r>
            <a:r>
              <a:rPr lang="hr-HR" sz="3600" b="1" dirty="0"/>
              <a:t>, </a:t>
            </a:r>
            <a:r>
              <a:rPr lang="hr-HR" sz="3600" b="1" dirty="0">
                <a:solidFill>
                  <a:schemeClr val="accent1"/>
                </a:solidFill>
              </a:rPr>
              <a:t>Poticaj na </a:t>
            </a:r>
            <a:r>
              <a:rPr lang="hr-HR" sz="3600" b="1" dirty="0" err="1">
                <a:solidFill>
                  <a:schemeClr val="accent1"/>
                </a:solidFill>
              </a:rPr>
              <a:t>čitanje:Olimpijada</a:t>
            </a:r>
            <a:r>
              <a:rPr lang="hr-HR" sz="3600" b="1" dirty="0">
                <a:solidFill>
                  <a:schemeClr val="accent1"/>
                </a:solidFill>
              </a:rPr>
              <a:t> čitanja i Čitateljski čopor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74D429A-5AEF-849C-CA2F-B78510CF6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853248"/>
            <a:ext cx="10167200" cy="4760203"/>
          </a:xfrm>
        </p:spPr>
        <p:txBody>
          <a:bodyPr/>
          <a:lstStyle/>
          <a:p>
            <a:r>
              <a:rPr lang="hr-HR" dirty="0"/>
              <a:t>školski projekti  osnovnih škola koji potiču čitanje</a:t>
            </a:r>
          </a:p>
          <a:p>
            <a:r>
              <a:rPr lang="hr-HR" u="sng" dirty="0"/>
              <a:t>Olimpijada čitanja</a:t>
            </a:r>
            <a:r>
              <a:rPr lang="hr-HR" dirty="0"/>
              <a:t> </a:t>
            </a:r>
          </a:p>
          <a:p>
            <a:pPr lvl="1"/>
            <a:r>
              <a:rPr lang="hr-HR" dirty="0"/>
              <a:t>okuplja učenike od 5. do 8. razreda s ciljem da potakne učenike na čitanje i razumijevanje pročitanog</a:t>
            </a:r>
          </a:p>
          <a:p>
            <a:pPr lvl="1"/>
            <a:r>
              <a:rPr lang="hr-HR" dirty="0"/>
              <a:t>učenici čitaju književne i neknjiževne tekstove, izdvajaju i zapisuju citate, analiziraju i uspoređuju tekstove, dokazuju svoje stavove i  misli potaknuti tekstom</a:t>
            </a:r>
          </a:p>
          <a:p>
            <a:pPr lvl="1"/>
            <a:r>
              <a:rPr lang="hr-HR" dirty="0"/>
              <a:t>učenici vode bilješke o djelu, izrađuju kvizove i ankete</a:t>
            </a:r>
          </a:p>
          <a:p>
            <a:pPr lvl="1"/>
            <a:r>
              <a:rPr lang="hr-HR" dirty="0"/>
              <a:t>pobjednici </a:t>
            </a:r>
            <a:r>
              <a:rPr lang="hr-HR" i="1" dirty="0"/>
              <a:t>Olimpijade čitanja </a:t>
            </a:r>
            <a:r>
              <a:rPr lang="hr-HR" dirty="0"/>
              <a:t>nagrađuju se knjigom, medaljom i izletom</a:t>
            </a:r>
          </a:p>
          <a:p>
            <a:r>
              <a:rPr lang="hr-HR" u="sng" dirty="0"/>
              <a:t>Čitateljski čopor</a:t>
            </a:r>
          </a:p>
          <a:p>
            <a:pPr lvl="1"/>
            <a:r>
              <a:rPr lang="hr-HR" dirty="0"/>
              <a:t>učenici posjećuju knjižnice, razgovaraju s gimnazijalcima, sudjeluju u raspravama o pročitanim knjigama</a:t>
            </a:r>
          </a:p>
          <a:p>
            <a:pPr lvl="1"/>
            <a:r>
              <a:rPr lang="hr-HR" dirty="0"/>
              <a:t>učenici izrađuju stripove, snimaju </a:t>
            </a:r>
            <a:r>
              <a:rPr lang="hr-HR" dirty="0" err="1"/>
              <a:t>audioknjige</a:t>
            </a:r>
            <a:r>
              <a:rPr lang="hr-HR" dirty="0"/>
              <a:t>, tajanstvene pozivnice i sl.</a:t>
            </a:r>
          </a:p>
        </p:txBody>
      </p:sp>
    </p:spTree>
    <p:extLst>
      <p:ext uri="{BB962C8B-B14F-4D97-AF65-F5344CB8AC3E}">
        <p14:creationId xmlns:p14="http://schemas.microsoft.com/office/powerpoint/2010/main" val="3670885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11">
            <a:extLst>
              <a:ext uri="{FF2B5EF4-FFF2-40B4-BE49-F238E27FC236}">
                <a16:creationId xmlns:a16="http://schemas.microsoft.com/office/drawing/2014/main" id="{795E0CB1-63BC-7D14-2E86-CAAAAE84B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208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0BC687-4C6B-5449-FDFC-4E0B86724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751991" cy="1400530"/>
          </a:xfrm>
        </p:spPr>
        <p:txBody>
          <a:bodyPr/>
          <a:lstStyle/>
          <a:p>
            <a:r>
              <a:rPr lang="hr-HR" sz="3600" b="1" dirty="0"/>
              <a:t>B. </a:t>
            </a:r>
            <a:r>
              <a:rPr lang="hr-HR" sz="3600" b="1" dirty="0" err="1"/>
              <a:t>Beronja</a:t>
            </a:r>
            <a:r>
              <a:rPr lang="hr-HR" sz="3600" b="1" dirty="0"/>
              <a:t>, E. </a:t>
            </a:r>
            <a:r>
              <a:rPr lang="hr-HR" sz="3600" b="1" dirty="0" err="1"/>
              <a:t>Majcan</a:t>
            </a:r>
            <a:r>
              <a:rPr lang="hr-HR" sz="3600" b="1" dirty="0"/>
              <a:t> </a:t>
            </a:r>
            <a:r>
              <a:rPr lang="hr-HR" sz="3600" b="1" dirty="0" err="1"/>
              <a:t>Lenić</a:t>
            </a:r>
            <a:r>
              <a:rPr lang="hr-HR" sz="3600" b="1" dirty="0"/>
              <a:t>, </a:t>
            </a:r>
            <a:r>
              <a:rPr lang="hr-HR" sz="3600" b="1" dirty="0">
                <a:solidFill>
                  <a:schemeClr val="accent1"/>
                </a:solidFill>
              </a:rPr>
              <a:t>Erazmus: Tjedan praćenja rada u Ljubljani i Bratislavi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B30E854-DC0E-ACDD-7CF2-729773CBF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658680"/>
            <a:ext cx="8946541" cy="4589720"/>
          </a:xfrm>
        </p:spPr>
        <p:txBody>
          <a:bodyPr/>
          <a:lstStyle/>
          <a:p>
            <a:r>
              <a:rPr lang="hr-HR" dirty="0"/>
              <a:t>usporedba odgojno-obrazovnih sustava u Hrvatskoj, Sloveniji i Slovačkoj</a:t>
            </a:r>
          </a:p>
          <a:p>
            <a:r>
              <a:rPr lang="hr-HR" dirty="0"/>
              <a:t>posebnosti slovenskoga i slovačkoga sustava u odnosu na hrvatski</a:t>
            </a:r>
          </a:p>
          <a:p>
            <a:endParaRPr lang="hr-HR" dirty="0"/>
          </a:p>
          <a:p>
            <a:endParaRPr lang="hr-HR" dirty="0"/>
          </a:p>
        </p:txBody>
      </p:sp>
      <p:graphicFrame>
        <p:nvGraphicFramePr>
          <p:cNvPr id="5" name="Tablica 4">
            <a:extLst>
              <a:ext uri="{FF2B5EF4-FFF2-40B4-BE49-F238E27FC236}">
                <a16:creationId xmlns:a16="http://schemas.microsoft.com/office/drawing/2014/main" id="{D010E238-F914-9AC3-8751-CAFD073465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71079"/>
              </p:ext>
            </p:extLst>
          </p:nvPr>
        </p:nvGraphicFramePr>
        <p:xfrm>
          <a:off x="646111" y="2923953"/>
          <a:ext cx="11102868" cy="3840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5717">
                  <a:extLst>
                    <a:ext uri="{9D8B030D-6E8A-4147-A177-3AD203B41FA5}">
                      <a16:colId xmlns:a16="http://schemas.microsoft.com/office/drawing/2014/main" val="1122850717"/>
                    </a:ext>
                  </a:extLst>
                </a:gridCol>
                <a:gridCol w="2775717">
                  <a:extLst>
                    <a:ext uri="{9D8B030D-6E8A-4147-A177-3AD203B41FA5}">
                      <a16:colId xmlns:a16="http://schemas.microsoft.com/office/drawing/2014/main" val="2130021143"/>
                    </a:ext>
                  </a:extLst>
                </a:gridCol>
                <a:gridCol w="2775717">
                  <a:extLst>
                    <a:ext uri="{9D8B030D-6E8A-4147-A177-3AD203B41FA5}">
                      <a16:colId xmlns:a16="http://schemas.microsoft.com/office/drawing/2014/main" val="964145579"/>
                    </a:ext>
                  </a:extLst>
                </a:gridCol>
                <a:gridCol w="2775717">
                  <a:extLst>
                    <a:ext uri="{9D8B030D-6E8A-4147-A177-3AD203B41FA5}">
                      <a16:colId xmlns:a16="http://schemas.microsoft.com/office/drawing/2014/main" val="1062064698"/>
                    </a:ext>
                  </a:extLst>
                </a:gridCol>
              </a:tblGrid>
              <a:tr h="1462794">
                <a:tc>
                  <a:txBody>
                    <a:bodyPr/>
                    <a:lstStyle/>
                    <a:p>
                      <a:r>
                        <a:rPr lang="hr-HR" dirty="0"/>
                        <a:t>Devetogodišnja osnovna škola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Mogućnost upisa osnovnoškolaca u osmogodišnje gimnazije (Slovačka)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Veći broj sati nastave materinskoga jezika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Dvojaka državna matura (Slovačka)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181393"/>
                  </a:ext>
                </a:extLst>
              </a:tr>
              <a:tr h="1162609">
                <a:tc>
                  <a:txBody>
                    <a:bodyPr/>
                    <a:lstStyle/>
                    <a:p>
                      <a:r>
                        <a:rPr lang="hr-HR" dirty="0"/>
                        <a:t>Male knjižnice (većina srednjih škola u Slovačkoj nema knjižnicu)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Nema smanjenja broja učenika (Slovačka)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Pripravništvo od 3 do 12 mjeseci (Slovačka) bez državnog ispita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Ocjenjivanje učitelja (Slovenija)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7810834"/>
                  </a:ext>
                </a:extLst>
              </a:tr>
              <a:tr h="1098829">
                <a:tc>
                  <a:txBody>
                    <a:bodyPr/>
                    <a:lstStyle/>
                    <a:p>
                      <a:r>
                        <a:rPr lang="hr-HR" dirty="0"/>
                        <a:t>Interes za ponovno pokretanje županijskih stručnih vijeća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Usmeni dio na nacionalnim ispitima, državnoj maturi i natjecanjima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Uključivanje inojezičnih učenika u nastavu bez prethodne pripreme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Samo 3 predmeta na nacionalnim ispitima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436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9739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8CD6DA-802C-C9C6-DEC9-B7F5C1584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0" y="452718"/>
            <a:ext cx="11049703" cy="1400530"/>
          </a:xfrm>
        </p:spPr>
        <p:txBody>
          <a:bodyPr/>
          <a:lstStyle/>
          <a:p>
            <a:r>
              <a:rPr lang="hr-HR" sz="3600" b="1" dirty="0"/>
              <a:t>Zanimljivosti slovenskog i slovačkog obrazovnog sustava</a:t>
            </a:r>
          </a:p>
        </p:txBody>
      </p:sp>
      <p:graphicFrame>
        <p:nvGraphicFramePr>
          <p:cNvPr id="5" name="Rezervirano mjesto sadržaja 4">
            <a:extLst>
              <a:ext uri="{FF2B5EF4-FFF2-40B4-BE49-F238E27FC236}">
                <a16:creationId xmlns:a16="http://schemas.microsoft.com/office/drawing/2014/main" id="{D4D17BD5-8DF8-E777-6C18-6429FFC3E3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3106565"/>
              </p:ext>
            </p:extLst>
          </p:nvPr>
        </p:nvGraphicFramePr>
        <p:xfrm>
          <a:off x="74428" y="1722474"/>
          <a:ext cx="12117572" cy="5762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6698">
                  <a:extLst>
                    <a:ext uri="{9D8B030D-6E8A-4147-A177-3AD203B41FA5}">
                      <a16:colId xmlns:a16="http://schemas.microsoft.com/office/drawing/2014/main" val="4050392376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3372525512"/>
                    </a:ext>
                  </a:extLst>
                </a:gridCol>
                <a:gridCol w="3398874">
                  <a:extLst>
                    <a:ext uri="{9D8B030D-6E8A-4147-A177-3AD203B41FA5}">
                      <a16:colId xmlns:a16="http://schemas.microsoft.com/office/drawing/2014/main" val="1848071018"/>
                    </a:ext>
                  </a:extLst>
                </a:gridCol>
              </a:tblGrid>
              <a:tr h="916634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UČITELJI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UČENICI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NASTAVA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094921"/>
                  </a:ext>
                </a:extLst>
              </a:tr>
              <a:tr h="586470">
                <a:tc>
                  <a:txBody>
                    <a:bodyPr/>
                    <a:lstStyle/>
                    <a:p>
                      <a:r>
                        <a:rPr lang="hr-HR" b="1" u="sng" dirty="0"/>
                        <a:t>Plaća</a:t>
                      </a:r>
                      <a:r>
                        <a:rPr lang="hr-HR" dirty="0"/>
                        <a:t>: 1300-1750 eura ( dodatno se plaća </a:t>
                      </a:r>
                      <a:r>
                        <a:rPr lang="hr-HR" dirty="0" err="1"/>
                        <a:t>razredništvo</a:t>
                      </a:r>
                      <a:r>
                        <a:rPr lang="hr-HR" dirty="0"/>
                        <a:t> i izvannastavne aktivnosti)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-imaju topli obrok, ormariće, besplatne udžbenike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/>
                        <a:t>- klasičan raspored klupa u učionici (25-28 učenika), ali opuštenija atmosfera, u SŠ učenici su samostalniji</a:t>
                      </a:r>
                    </a:p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047521"/>
                  </a:ext>
                </a:extLst>
              </a:tr>
              <a:tr h="397103">
                <a:tc>
                  <a:txBody>
                    <a:bodyPr/>
                    <a:lstStyle/>
                    <a:p>
                      <a:r>
                        <a:rPr lang="hr-HR" b="1" u="sng" dirty="0"/>
                        <a:t>Norma</a:t>
                      </a:r>
                      <a:r>
                        <a:rPr lang="hr-HR" dirty="0"/>
                        <a:t>: 23 sata tjedno (OŠ)</a:t>
                      </a:r>
                    </a:p>
                    <a:p>
                      <a:r>
                        <a:rPr lang="hr-HR" dirty="0"/>
                        <a:t>              22 sata tjedno (SS)</a:t>
                      </a:r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-mobiteli su zakonski zabranjeni</a:t>
                      </a:r>
                    </a:p>
                    <a:p>
                      <a:r>
                        <a:rPr lang="hr-HR" dirty="0"/>
                        <a:t>-umjesto zvona svira glazba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/>
                        <a:t>- ocjene od 1 (najbolja) do 5 (najgora) u Slovačko)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9471093"/>
                  </a:ext>
                </a:extLst>
              </a:tr>
              <a:tr h="586470">
                <a:tc>
                  <a:txBody>
                    <a:bodyPr/>
                    <a:lstStyle/>
                    <a:p>
                      <a:r>
                        <a:rPr lang="hr-HR" b="1" u="sng" dirty="0"/>
                        <a:t>Usavršavanje</a:t>
                      </a:r>
                      <a:r>
                        <a:rPr lang="hr-HR" b="1" dirty="0"/>
                        <a:t>: </a:t>
                      </a:r>
                      <a:r>
                        <a:rPr lang="hr-HR" dirty="0"/>
                        <a:t>obvezno 10 sati godišnje u organizaciji škole, ostali učitelji plaćaju sami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-obavezno </a:t>
                      </a:r>
                      <a:r>
                        <a:rPr lang="hr-HR" dirty="0" err="1"/>
                        <a:t>preobuvanje</a:t>
                      </a:r>
                      <a:r>
                        <a:rPr lang="hr-HR" dirty="0"/>
                        <a:t> nakon dolaska u školu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- naglasak na materinskom jeziku ( 9 sati tjedno u 1. r. OŠ pada na 5 sati 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305039"/>
                  </a:ext>
                </a:extLst>
              </a:tr>
              <a:tr h="586470">
                <a:tc>
                  <a:txBody>
                    <a:bodyPr/>
                    <a:lstStyle/>
                    <a:p>
                      <a:r>
                        <a:rPr lang="hr-HR" dirty="0"/>
                        <a:t>- dodatno honoriran rad u izvannastavnim aktivnostima ( 35 eura po uključenom učeniku)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-bogata izvannastavna aktivnost (dobrotvorne akcije, olimpijske igre)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/>
                        <a:t>LEKTIRA: </a:t>
                      </a:r>
                      <a:r>
                        <a:rPr lang="hr-HR" dirty="0"/>
                        <a:t>4 književna djela godišnje po izboru učitelja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349942"/>
                  </a:ext>
                </a:extLst>
              </a:tr>
              <a:tr h="586470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- moraju pisati kemijskom olovkom i pisanim slovima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963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9193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3241521-0222-FE12-B14F-EEB6A556B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01924"/>
          </a:xfrm>
        </p:spPr>
        <p:txBody>
          <a:bodyPr/>
          <a:lstStyle/>
          <a:p>
            <a:r>
              <a:rPr lang="hr-HR" sz="3600" dirty="0"/>
              <a:t>Relaksirani pristup vrednovanju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F8E26829-37CD-E10A-D1B9-DF258632D0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3767" y="1148316"/>
            <a:ext cx="11206717" cy="4848447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9932104C-97B5-40E7-1FB0-C12C24EA019E}"/>
              </a:ext>
            </a:extLst>
          </p:cNvPr>
          <p:cNvSpPr txBox="1"/>
          <p:nvPr/>
        </p:nvSpPr>
        <p:spPr>
          <a:xfrm>
            <a:off x="3493021" y="6220616"/>
            <a:ext cx="7910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Poticaj za razmišljanje: Može li Hrvatska slijediti slovački pristup?</a:t>
            </a:r>
          </a:p>
        </p:txBody>
      </p:sp>
    </p:spTree>
    <p:extLst>
      <p:ext uri="{BB962C8B-B14F-4D97-AF65-F5344CB8AC3E}">
        <p14:creationId xmlns:p14="http://schemas.microsoft.com/office/powerpoint/2010/main" val="899563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8656FC-151A-64ED-95F4-18AF2C1D3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Uvod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7F1CB3E-E8BB-6828-4A63-F4BABB344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1484672"/>
            <a:ext cx="9771165" cy="47637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/>
              <a:t>	ISHODI</a:t>
            </a:r>
          </a:p>
          <a:p>
            <a:r>
              <a:rPr lang="hr-HR" sz="2400" dirty="0"/>
              <a:t>prepoznati, istražiti i primijeniti metode podrške mentalnom zdravlju učenika i vlastitog mentalnog zdravlja, u institucionalnom i pedagoškom kontekstu te poticati kulturu brige za emocionalno i psihičko blagostanje u školskoj zajednici </a:t>
            </a:r>
          </a:p>
          <a:p>
            <a:r>
              <a:rPr lang="hr-HR" sz="2400" dirty="0"/>
              <a:t> identificirati, primijeniti i evaluirati metodičke pristupe koji aktiviraju učenika i potiču razvoj jezičnih djelatnosti (slušanje, govorenje, čitanje, pisanje) </a:t>
            </a:r>
          </a:p>
          <a:p>
            <a:r>
              <a:rPr lang="hr-HR" sz="2400" dirty="0"/>
              <a:t>prepoznati različite stilove učenja kod učenika i prilagoditi nastavni sadržaj, metode i aktivnosti da bi se poticao razvoj </a:t>
            </a:r>
            <a:r>
              <a:rPr lang="hr-HR" sz="2400" dirty="0" err="1"/>
              <a:t>samoreguliranoga</a:t>
            </a:r>
            <a:r>
              <a:rPr lang="hr-HR" sz="2400" dirty="0"/>
              <a:t> učenja svakoga učenika</a:t>
            </a:r>
          </a:p>
        </p:txBody>
      </p:sp>
    </p:spTree>
    <p:extLst>
      <p:ext uri="{BB962C8B-B14F-4D97-AF65-F5344CB8AC3E}">
        <p14:creationId xmlns:p14="http://schemas.microsoft.com/office/powerpoint/2010/main" val="2691015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D9109C-581D-F549-0ECF-4D9C4199C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857631" cy="1400530"/>
          </a:xfrm>
        </p:spPr>
        <p:txBody>
          <a:bodyPr/>
          <a:lstStyle/>
          <a:p>
            <a:r>
              <a:rPr lang="hr-HR" sz="3600" b="1" dirty="0"/>
              <a:t>S. </a:t>
            </a:r>
            <a:r>
              <a:rPr lang="hr-HR" sz="3600" b="1" dirty="0" err="1"/>
              <a:t>Žužić</a:t>
            </a:r>
            <a:r>
              <a:rPr lang="hr-HR" sz="3600" b="1" dirty="0"/>
              <a:t>, A. Ružić </a:t>
            </a:r>
            <a:r>
              <a:rPr lang="hr-HR" sz="3600" b="1" dirty="0" err="1"/>
              <a:t>Fornežar</a:t>
            </a:r>
            <a:r>
              <a:rPr lang="hr-HR" sz="3600" b="1" dirty="0"/>
              <a:t>, </a:t>
            </a:r>
            <a:r>
              <a:rPr lang="hr-HR" sz="3600" b="1" dirty="0">
                <a:solidFill>
                  <a:srgbClr val="FF0000"/>
                </a:solidFill>
              </a:rPr>
              <a:t>Profesionalno sagorijevanje odgojno-obrazovnih radnika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D89DDA5-3993-06DF-CD4C-EAF035E95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121744"/>
            <a:ext cx="10085798" cy="4195481"/>
          </a:xfrm>
        </p:spPr>
        <p:txBody>
          <a:bodyPr>
            <a:normAutofit lnSpcReduction="10000"/>
          </a:bodyPr>
          <a:lstStyle/>
          <a:p>
            <a:r>
              <a:rPr lang="hr-HR" dirty="0"/>
              <a:t>predavanje se temelji na istraživanju koje su autorice provele među svim odgojno-obrazovnim djelatnicima </a:t>
            </a:r>
          </a:p>
          <a:p>
            <a:r>
              <a:rPr lang="hr-HR" dirty="0"/>
              <a:t>Što nas iscrpljuje? Zašto nastavnici napuštaju školu?</a:t>
            </a:r>
          </a:p>
          <a:p>
            <a:r>
              <a:rPr lang="hr-HR" dirty="0"/>
              <a:t>pojam profesionalnoga sagorijevanja prisutan je u literaturi od 1974. g. </a:t>
            </a:r>
          </a:p>
          <a:p>
            <a:pPr marL="0" indent="0">
              <a:buNone/>
            </a:pPr>
            <a:r>
              <a:rPr lang="hr-HR" dirty="0"/>
              <a:t>     (</a:t>
            </a:r>
            <a:r>
              <a:rPr lang="hr-HR" dirty="0" err="1"/>
              <a:t>Freudenberger</a:t>
            </a:r>
            <a:r>
              <a:rPr lang="hr-HR" dirty="0"/>
              <a:t>), a očituje se kao gubljenje snage, emocionalna  iscrpljenost  </a:t>
            </a:r>
          </a:p>
          <a:p>
            <a:pPr marL="0" indent="0">
              <a:buNone/>
            </a:pPr>
            <a:r>
              <a:rPr lang="hr-HR" dirty="0"/>
              <a:t>     te smanjeno postignuće</a:t>
            </a:r>
          </a:p>
          <a:p>
            <a:r>
              <a:rPr lang="hr-HR" dirty="0"/>
              <a:t>autorice naglašavaju zahtjevnost profesije  (radne zadatke, ali i probleme nosimo kući)</a:t>
            </a:r>
          </a:p>
          <a:p>
            <a:r>
              <a:rPr lang="hr-HR" u="sng" dirty="0"/>
              <a:t>rješenje</a:t>
            </a:r>
            <a:r>
              <a:rPr lang="hr-HR" dirty="0"/>
              <a:t>: prepoznati  simptome profesionalnog sagorijevanja i primijeniti tehnike za njihovo uklanjanje ( vježbe disanja, </a:t>
            </a:r>
            <a:r>
              <a:rPr lang="hr-HR" dirty="0" err="1"/>
              <a:t>meditacija,masaža</a:t>
            </a:r>
            <a:r>
              <a:rPr lang="hr-HR" dirty="0"/>
              <a:t>,  prakticiranje zahvalnosti i druge </a:t>
            </a:r>
            <a:r>
              <a:rPr lang="hr-HR" i="1" dirty="0" err="1"/>
              <a:t>mindfulness</a:t>
            </a:r>
            <a:r>
              <a:rPr lang="hr-HR" dirty="0"/>
              <a:t> tehnike)</a:t>
            </a:r>
          </a:p>
        </p:txBody>
      </p:sp>
    </p:spTree>
    <p:extLst>
      <p:ext uri="{BB962C8B-B14F-4D97-AF65-F5344CB8AC3E}">
        <p14:creationId xmlns:p14="http://schemas.microsoft.com/office/powerpoint/2010/main" val="937121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ED623DD-8C98-1F53-DB74-A020D91A6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/>
              <a:t>Simptomi profesionalnoga sagorijevanja</a:t>
            </a:r>
          </a:p>
        </p:txBody>
      </p:sp>
      <p:graphicFrame>
        <p:nvGraphicFramePr>
          <p:cNvPr id="5" name="Rezervirano mjesto sadržaja 4">
            <a:extLst>
              <a:ext uri="{FF2B5EF4-FFF2-40B4-BE49-F238E27FC236}">
                <a16:creationId xmlns:a16="http://schemas.microsoft.com/office/drawing/2014/main" id="{2E093CDD-67F7-FCDD-1D18-9AE860A6BD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0350129"/>
              </p:ext>
            </p:extLst>
          </p:nvPr>
        </p:nvGraphicFramePr>
        <p:xfrm>
          <a:off x="1219200" y="1543665"/>
          <a:ext cx="9969911" cy="4456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2477">
                  <a:extLst>
                    <a:ext uri="{9D8B030D-6E8A-4147-A177-3AD203B41FA5}">
                      <a16:colId xmlns:a16="http://schemas.microsoft.com/office/drawing/2014/main" val="1772275703"/>
                    </a:ext>
                  </a:extLst>
                </a:gridCol>
                <a:gridCol w="2731289">
                  <a:extLst>
                    <a:ext uri="{9D8B030D-6E8A-4147-A177-3AD203B41FA5}">
                      <a16:colId xmlns:a16="http://schemas.microsoft.com/office/drawing/2014/main" val="1892869317"/>
                    </a:ext>
                  </a:extLst>
                </a:gridCol>
                <a:gridCol w="2519926">
                  <a:extLst>
                    <a:ext uri="{9D8B030D-6E8A-4147-A177-3AD203B41FA5}">
                      <a16:colId xmlns:a16="http://schemas.microsoft.com/office/drawing/2014/main" val="4061255123"/>
                    </a:ext>
                  </a:extLst>
                </a:gridCol>
                <a:gridCol w="2226219">
                  <a:extLst>
                    <a:ext uri="{9D8B030D-6E8A-4147-A177-3AD203B41FA5}">
                      <a16:colId xmlns:a16="http://schemas.microsoft.com/office/drawing/2014/main" val="2310336641"/>
                    </a:ext>
                  </a:extLst>
                </a:gridCol>
              </a:tblGrid>
              <a:tr h="418659">
                <a:tc>
                  <a:txBody>
                    <a:bodyPr/>
                    <a:lstStyle/>
                    <a:p>
                      <a:r>
                        <a:rPr lang="hr-HR" dirty="0"/>
                        <a:t>TJELESNI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MENTALNI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EMOCIONALNI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PONAŠAJNI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337243"/>
                  </a:ext>
                </a:extLst>
              </a:tr>
              <a:tr h="418659">
                <a:tc>
                  <a:txBody>
                    <a:bodyPr/>
                    <a:lstStyle/>
                    <a:p>
                      <a:r>
                        <a:rPr lang="hr-HR" dirty="0"/>
                        <a:t>kronični umor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distanciranje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gubitak smisla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hiperaktivnost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7562248"/>
                  </a:ext>
                </a:extLst>
              </a:tr>
              <a:tr h="722616">
                <a:tc>
                  <a:txBody>
                    <a:bodyPr/>
                    <a:lstStyle/>
                    <a:p>
                      <a:r>
                        <a:rPr lang="hr-HR" dirty="0"/>
                        <a:t>glavobolja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ravnodušnost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strah od neuspjeha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agresivno ponašanje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94886"/>
                  </a:ext>
                </a:extLst>
              </a:tr>
              <a:tr h="722616">
                <a:tc>
                  <a:txBody>
                    <a:bodyPr/>
                    <a:lstStyle/>
                    <a:p>
                      <a:r>
                        <a:rPr lang="hr-HR" dirty="0"/>
                        <a:t>fizička iscrpljenost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osjećaj bezvrijednosti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dekoncentracija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razdražljivost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5139732"/>
                  </a:ext>
                </a:extLst>
              </a:tr>
              <a:tr h="1032309">
                <a:tc>
                  <a:txBody>
                    <a:bodyPr/>
                    <a:lstStyle/>
                    <a:p>
                      <a:r>
                        <a:rPr lang="hr-HR" dirty="0"/>
                        <a:t>mučnina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gubitak samopouzdanja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sumnja u svoju kompetentnost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povećana konzumacija kave, duhana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36016409"/>
                  </a:ext>
                </a:extLst>
              </a:tr>
              <a:tr h="418659">
                <a:tc>
                  <a:txBody>
                    <a:bodyPr/>
                    <a:lstStyle/>
                    <a:p>
                      <a:r>
                        <a:rPr lang="hr-HR" dirty="0"/>
                        <a:t>vrtoglavica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cinizam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hr-HR" dirty="0"/>
                        <a:t>razmišljanje o promjeni radnoga mjesta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impulzivnost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859614"/>
                  </a:ext>
                </a:extLst>
              </a:tr>
              <a:tr h="722616">
                <a:tc>
                  <a:txBody>
                    <a:bodyPr/>
                    <a:lstStyle/>
                    <a:p>
                      <a:r>
                        <a:rPr lang="hr-HR" dirty="0"/>
                        <a:t>bolovi u mišićima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gubitak motivacije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promjena raspoloženja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5054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6060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9A53B3-2AA6-29D8-B105-7C0694741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Primjeri vježbi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9A4C194-2453-FE6B-8CEF-71EB0F167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651820"/>
            <a:ext cx="8946541" cy="4596580"/>
          </a:xfrm>
        </p:spPr>
        <p:txBody>
          <a:bodyPr>
            <a:normAutofit/>
          </a:bodyPr>
          <a:lstStyle/>
          <a:p>
            <a:r>
              <a:rPr lang="hr-HR" sz="2400" b="1" dirty="0"/>
              <a:t>Prihvaćanje stresa</a:t>
            </a:r>
          </a:p>
          <a:p>
            <a:pPr marL="0" indent="0">
              <a:buNone/>
            </a:pPr>
            <a:r>
              <a:rPr lang="hr-HR" dirty="0"/>
              <a:t>	</a:t>
            </a:r>
            <a:r>
              <a:rPr lang="hr-HR" u="sng" dirty="0"/>
              <a:t>1.Osviještenost </a:t>
            </a:r>
          </a:p>
          <a:p>
            <a:r>
              <a:rPr lang="hr-HR" dirty="0"/>
              <a:t>sjednite, duboko udahnite i osvijestite u kojem dijelu tijela osjećate stres</a:t>
            </a:r>
          </a:p>
          <a:p>
            <a:r>
              <a:rPr lang="hr-HR" dirty="0"/>
              <a:t>položite ruku na taj dio tijela i recite sami sebi: ”Osjećam stres, stres je dio mene i kod mene je na sigurnom.”</a:t>
            </a:r>
          </a:p>
          <a:p>
            <a:pPr marL="0" indent="0">
              <a:buNone/>
            </a:pPr>
            <a:r>
              <a:rPr lang="hr-HR" dirty="0"/>
              <a:t>	</a:t>
            </a:r>
            <a:r>
              <a:rPr lang="hr-HR" u="sng" dirty="0"/>
              <a:t>2. Afirmacije</a:t>
            </a:r>
            <a:r>
              <a:rPr lang="hr-HR" dirty="0"/>
              <a:t>: „Stres je tu. Stres je prisutan. Stres je dio mene i on će nestati kako je i došao.”</a:t>
            </a:r>
          </a:p>
          <a:p>
            <a:r>
              <a:rPr lang="hr-HR" sz="2400" b="1" dirty="0" err="1"/>
              <a:t>Cut-off</a:t>
            </a:r>
            <a:r>
              <a:rPr lang="hr-HR" sz="2400" b="1" dirty="0"/>
              <a:t> metoda</a:t>
            </a:r>
          </a:p>
          <a:p>
            <a:pPr marL="0" indent="0">
              <a:buNone/>
            </a:pPr>
            <a:r>
              <a:rPr lang="hr-HR" dirty="0"/>
              <a:t>	- za kontrolu negativnih emocija</a:t>
            </a:r>
          </a:p>
          <a:p>
            <a:pPr marL="0" indent="0">
              <a:buNone/>
            </a:pPr>
            <a:r>
              <a:rPr lang="hr-HR" dirty="0"/>
              <a:t>	-postupak: osvijestiti – odrezati – odbaciti - zamijeniti</a:t>
            </a:r>
          </a:p>
        </p:txBody>
      </p:sp>
    </p:spTree>
    <p:extLst>
      <p:ext uri="{BB962C8B-B14F-4D97-AF65-F5344CB8AC3E}">
        <p14:creationId xmlns:p14="http://schemas.microsoft.com/office/powerpoint/2010/main" val="194698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3863DD-6295-C2BE-C32F-8E67423F3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258" y="452718"/>
            <a:ext cx="9362576" cy="589501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00BA870-8E39-6215-D62E-7C7B19897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071" y="1160206"/>
            <a:ext cx="9969910" cy="5338918"/>
          </a:xfrm>
        </p:spPr>
        <p:txBody>
          <a:bodyPr>
            <a:normAutofit/>
          </a:bodyPr>
          <a:lstStyle/>
          <a:p>
            <a:r>
              <a:rPr lang="hr-HR" b="1" dirty="0"/>
              <a:t>Zapisivanje </a:t>
            </a:r>
            <a:r>
              <a:rPr lang="hr-HR" dirty="0"/>
              <a:t>(</a:t>
            </a:r>
            <a:r>
              <a:rPr lang="hr-HR" i="1" dirty="0" err="1"/>
              <a:t>five</a:t>
            </a:r>
            <a:r>
              <a:rPr lang="hr-HR" i="1" dirty="0"/>
              <a:t> - minute </a:t>
            </a:r>
            <a:r>
              <a:rPr lang="hr-HR" i="1" dirty="0" err="1"/>
              <a:t>journal</a:t>
            </a:r>
            <a:r>
              <a:rPr lang="hr-HR" dirty="0"/>
              <a:t>)</a:t>
            </a:r>
          </a:p>
          <a:p>
            <a:pPr lvl="1">
              <a:buFontTx/>
              <a:buChar char="-"/>
            </a:pPr>
            <a:r>
              <a:rPr lang="hr-HR" dirty="0"/>
              <a:t>kada se osjećamo preopterećeno, prepuni straha i negativnih osjećaja, pomaže pisati o tome</a:t>
            </a:r>
          </a:p>
          <a:p>
            <a:pPr lvl="1">
              <a:buFontTx/>
              <a:buChar char="-"/>
            </a:pPr>
            <a:r>
              <a:rPr lang="hr-HR" dirty="0"/>
              <a:t>metoda regulacije vlastitih osjećaja</a:t>
            </a:r>
          </a:p>
          <a:p>
            <a:pPr lvl="1">
              <a:buFontTx/>
              <a:buChar char="-"/>
            </a:pPr>
            <a:r>
              <a:rPr lang="hr-HR" dirty="0"/>
              <a:t>pisati gdje osjećamo taj stres, čime je izazvan, za koga je vezan</a:t>
            </a:r>
          </a:p>
          <a:p>
            <a:pPr lvl="1">
              <a:buFontTx/>
              <a:buChar char="-"/>
            </a:pPr>
            <a:r>
              <a:rPr lang="hr-HR" dirty="0"/>
              <a:t>zapisivanjem otpuštamo jedan velik dio negativnih osjećaja</a:t>
            </a:r>
          </a:p>
          <a:p>
            <a:pPr lvl="1"/>
            <a:r>
              <a:rPr lang="hr-HR" sz="2000" b="1" dirty="0"/>
              <a:t>Vizualizacija</a:t>
            </a:r>
          </a:p>
          <a:p>
            <a:pPr lvl="1">
              <a:buFontTx/>
              <a:buChar char="-"/>
            </a:pPr>
            <a:r>
              <a:rPr lang="hr-HR" dirty="0"/>
              <a:t>nakon što osvijestimo stres i lociramo ga u svome tijelu, zatvorimo uči i </a:t>
            </a:r>
            <a:r>
              <a:rPr lang="hr-HR" u="sng" dirty="0"/>
              <a:t>vizualiziramo</a:t>
            </a:r>
            <a:r>
              <a:rPr lang="hr-HR" dirty="0"/>
              <a:t>  neko mjesto koje nas čini smirenim i sretnim</a:t>
            </a:r>
          </a:p>
          <a:p>
            <a:pPr lvl="1">
              <a:buFontTx/>
              <a:buChar char="-"/>
            </a:pPr>
            <a:r>
              <a:rPr lang="hr-HR" dirty="0"/>
              <a:t>zamišljamo se na tom mjestu i kako bismo se osjećali da smo tamo</a:t>
            </a:r>
          </a:p>
          <a:p>
            <a:pPr lvl="1">
              <a:buFontTx/>
              <a:buChar char="-"/>
            </a:pPr>
            <a:r>
              <a:rPr lang="hr-HR" dirty="0"/>
              <a:t>ako uspijemo prebaciti um na neko potpuno drugo mjesto koje u nama stvara neke potpuno druge osjećaje, onda taj početni stres zaista nestaje</a:t>
            </a:r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r>
              <a:rPr lang="hr-HR" dirty="0"/>
              <a:t>LITERTURA: Rebecca Moore: </a:t>
            </a:r>
            <a:r>
              <a:rPr lang="hr-HR" i="1" dirty="0"/>
              <a:t>Vježbe disanja- karte i knjižica</a:t>
            </a:r>
          </a:p>
        </p:txBody>
      </p:sp>
    </p:spTree>
    <p:extLst>
      <p:ext uri="{BB962C8B-B14F-4D97-AF65-F5344CB8AC3E}">
        <p14:creationId xmlns:p14="http://schemas.microsoft.com/office/powerpoint/2010/main" val="3010680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4A6EFDE-B546-86C7-B75E-2438EFED7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Iva </a:t>
            </a:r>
            <a:r>
              <a:rPr lang="hr-HR" b="1" dirty="0" err="1"/>
              <a:t>Žužić</a:t>
            </a:r>
            <a:r>
              <a:rPr lang="hr-HR" dirty="0"/>
              <a:t>, </a:t>
            </a:r>
            <a:r>
              <a:rPr lang="hr-HR" b="1" dirty="0">
                <a:solidFill>
                  <a:srgbClr val="FF0000"/>
                </a:solidFill>
              </a:rPr>
              <a:t>Stilovi učenja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AF3DEAA-0733-A29C-4285-A80761EF4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92826"/>
            <a:ext cx="10095630" cy="4655573"/>
          </a:xfrm>
        </p:spPr>
        <p:txBody>
          <a:bodyPr>
            <a:normAutofit/>
          </a:bodyPr>
          <a:lstStyle/>
          <a:p>
            <a:r>
              <a:rPr lang="hr-HR" sz="2400" dirty="0"/>
              <a:t>model stilova učenja: način na koji učenici primaju, obrađuju i prikupljaju informacije</a:t>
            </a:r>
          </a:p>
          <a:p>
            <a:r>
              <a:rPr lang="hr-HR" sz="2400" dirty="0"/>
              <a:t>na osnovu stilova učenja može se raditi klasifikacija nastavnih metoda i aktivnosti</a:t>
            </a:r>
          </a:p>
          <a:p>
            <a:r>
              <a:rPr lang="hr-HR" sz="2400" dirty="0"/>
              <a:t>učenikov stil učenja može biti definiran:</a:t>
            </a:r>
          </a:p>
          <a:p>
            <a:pPr lvl="1"/>
            <a:r>
              <a:rPr lang="hr-HR" sz="2000" dirty="0"/>
              <a:t>vrstom informacije koju preferira (senzorni/intuitivni)</a:t>
            </a:r>
          </a:p>
          <a:p>
            <a:pPr lvl="1"/>
            <a:r>
              <a:rPr lang="hr-HR" sz="2000" dirty="0"/>
              <a:t>usvajanjem informacija (vizualni/verbalni)</a:t>
            </a:r>
          </a:p>
          <a:p>
            <a:pPr lvl="1"/>
            <a:r>
              <a:rPr lang="hr-HR" sz="2000" dirty="0"/>
              <a:t>načinom procesuiranja informacija (aktivni/refleksivni)</a:t>
            </a:r>
          </a:p>
          <a:p>
            <a:pPr lvl="1"/>
            <a:r>
              <a:rPr lang="hr-HR" sz="2000" dirty="0"/>
              <a:t>napredovanjem prema razumijevanju (sekvencijalni/globalni</a:t>
            </a:r>
            <a:r>
              <a:rPr lang="hr-H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77784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AC8066B-7B72-530B-19BA-4469D9D33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209028"/>
          </a:xfrm>
        </p:spPr>
        <p:txBody>
          <a:bodyPr/>
          <a:lstStyle/>
          <a:p>
            <a:r>
              <a:rPr lang="hr-HR" dirty="0" err="1"/>
              <a:t>Kolbov</a:t>
            </a:r>
            <a:r>
              <a:rPr lang="hr-HR" dirty="0"/>
              <a:t> model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DE223BD-1F92-A040-0E36-FA852F0F9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41938"/>
            <a:ext cx="8946541" cy="4806461"/>
          </a:xfrm>
        </p:spPr>
        <p:txBody>
          <a:bodyPr>
            <a:normAutofit/>
          </a:bodyPr>
          <a:lstStyle/>
          <a:p>
            <a:r>
              <a:rPr lang="hr-HR" sz="2400" dirty="0"/>
              <a:t>iskustvo učenja definiraju način pristupa informacijama i način transformacije informacijama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0C5623F-29CB-4E5E-2BC4-9DB5A0FB1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679" y="2650966"/>
            <a:ext cx="939165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515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9EA535-A9B6-9D50-ED9D-BA31A969A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33182"/>
          </a:xfrm>
        </p:spPr>
        <p:txBody>
          <a:bodyPr/>
          <a:lstStyle/>
          <a:p>
            <a:r>
              <a:rPr lang="hr-HR" dirty="0" err="1"/>
              <a:t>Va</a:t>
            </a:r>
            <a:r>
              <a:rPr lang="hr-HR" dirty="0"/>
              <a:t>(r)k model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75F28CA-C4D0-C150-5959-847E9B121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335" y="1644163"/>
            <a:ext cx="9913450" cy="4501662"/>
          </a:xfrm>
        </p:spPr>
        <p:txBody>
          <a:bodyPr/>
          <a:lstStyle/>
          <a:p>
            <a:r>
              <a:rPr lang="hr-HR" sz="2400" dirty="0"/>
              <a:t>temelji se na 4 senzorna načina za primanje informacija:  </a:t>
            </a:r>
          </a:p>
          <a:p>
            <a:pPr lvl="1"/>
            <a:r>
              <a:rPr lang="hr-HR" sz="2400" b="1" dirty="0"/>
              <a:t>v</a:t>
            </a:r>
            <a:r>
              <a:rPr lang="hr-HR" sz="2400" dirty="0"/>
              <a:t>izualni </a:t>
            </a:r>
          </a:p>
          <a:p>
            <a:pPr lvl="1"/>
            <a:r>
              <a:rPr lang="hr-HR" sz="2400" b="1" dirty="0"/>
              <a:t>a</a:t>
            </a:r>
            <a:r>
              <a:rPr lang="hr-HR" sz="2400" dirty="0"/>
              <a:t>uditivni</a:t>
            </a:r>
          </a:p>
          <a:p>
            <a:pPr lvl="1"/>
            <a:r>
              <a:rPr lang="hr-HR" sz="2400" dirty="0"/>
              <a:t>čitateljsko- pisani (</a:t>
            </a:r>
            <a:r>
              <a:rPr lang="hr-HR" sz="2400" b="1" dirty="0"/>
              <a:t>R</a:t>
            </a:r>
            <a:r>
              <a:rPr lang="hr-HR" sz="2400" dirty="0"/>
              <a:t>ead- </a:t>
            </a:r>
            <a:r>
              <a:rPr lang="hr-HR" sz="2400" dirty="0" err="1"/>
              <a:t>write</a:t>
            </a:r>
            <a:r>
              <a:rPr lang="hr-HR" sz="2400" dirty="0"/>
              <a:t>)</a:t>
            </a:r>
          </a:p>
          <a:p>
            <a:pPr lvl="1"/>
            <a:r>
              <a:rPr lang="hr-HR" sz="2400" b="1" dirty="0" err="1"/>
              <a:t>k</a:t>
            </a:r>
            <a:r>
              <a:rPr lang="hr-HR" sz="2400" dirty="0" err="1"/>
              <a:t>inestetički</a:t>
            </a:r>
            <a:endParaRPr lang="hr-HR" sz="2400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Primjer VAK upitnika: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>
                <a:hlinkClick r:id="rId2"/>
              </a:rPr>
              <a:t>https://www.scribd.com/document/368461191/VAK-Upitnik-Za-Samoprocjenu-Stilova-Ucenja</a:t>
            </a: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DD769B0-3B60-98C6-8C2A-F6F8AC04E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6074" y="2171700"/>
            <a:ext cx="2813538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7333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16276</TotalTime>
  <Words>1427</Words>
  <Application>Microsoft Office PowerPoint</Application>
  <PresentationFormat>Široki zaslon</PresentationFormat>
  <Paragraphs>183</Paragraphs>
  <Slides>19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3" baseType="lpstr">
      <vt:lpstr>Aptos</vt:lpstr>
      <vt:lpstr>Century Gothic</vt:lpstr>
      <vt:lpstr>Wingdings 3</vt:lpstr>
      <vt:lpstr>Ion</vt:lpstr>
      <vt:lpstr>Izazovi suvremene nastave hrvatskoga jezika i nastavna umijeća</vt:lpstr>
      <vt:lpstr>Uvod</vt:lpstr>
      <vt:lpstr>S. Žužić, A. Ružić Fornežar, Profesionalno sagorijevanje odgojno-obrazovnih radnika</vt:lpstr>
      <vt:lpstr>Simptomi profesionalnoga sagorijevanja</vt:lpstr>
      <vt:lpstr>Primjeri vježbi</vt:lpstr>
      <vt:lpstr>PowerPoint prezentacija</vt:lpstr>
      <vt:lpstr>Iva Žužić, Stilovi učenja</vt:lpstr>
      <vt:lpstr>Kolbov model</vt:lpstr>
      <vt:lpstr>Va(r)k model</vt:lpstr>
      <vt:lpstr>Teorija višestrukih inteligencija</vt:lpstr>
      <vt:lpstr>Samoregulirano učenje</vt:lpstr>
      <vt:lpstr>G. Krapić, Gospoda Glembajevi-metodički pristupi koji aktiviraju učenike i potiču razvoj jezičnih djelatnosti</vt:lpstr>
      <vt:lpstr>Osmišljavanje zadataka iz drugih predmeta</vt:lpstr>
      <vt:lpstr>Iva Randić Đorđević, Milica Žužić, Kolegijalno praćenje i suradnja škola</vt:lpstr>
      <vt:lpstr>Jelena Matušan, Ingrid Šlosar, Poticaj na čitanje:Olimpijada čitanja i Čitateljski čopor</vt:lpstr>
      <vt:lpstr>PowerPoint prezentacija</vt:lpstr>
      <vt:lpstr>B. Beronja, E. Majcan Lenić, Erazmus: Tjedan praćenja rada u Ljubljani i Bratislavi</vt:lpstr>
      <vt:lpstr>Zanimljivosti slovenskog i slovačkog obrazovnog sustava</vt:lpstr>
      <vt:lpstr>Relaksirani pristup vrednovanju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Lenovo</dc:creator>
  <cp:lastModifiedBy>Lenovo</cp:lastModifiedBy>
  <cp:revision>7</cp:revision>
  <dcterms:created xsi:type="dcterms:W3CDTF">2026-04-02T11:55:13Z</dcterms:created>
  <dcterms:modified xsi:type="dcterms:W3CDTF">2026-05-09T11:26:41Z</dcterms:modified>
</cp:coreProperties>
</file>