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39" r:id="rId1"/>
  </p:sldMasterIdLst>
  <p:notesMasterIdLst>
    <p:notesMasterId r:id="rId26"/>
  </p:notesMasterIdLst>
  <p:sldIdLst>
    <p:sldId id="256" r:id="rId2"/>
    <p:sldId id="257" r:id="rId3"/>
    <p:sldId id="277" r:id="rId4"/>
    <p:sldId id="258" r:id="rId5"/>
    <p:sldId id="278" r:id="rId6"/>
    <p:sldId id="259" r:id="rId7"/>
    <p:sldId id="260" r:id="rId8"/>
    <p:sldId id="261" r:id="rId9"/>
    <p:sldId id="262" r:id="rId10"/>
    <p:sldId id="263" r:id="rId11"/>
    <p:sldId id="264" r:id="rId12"/>
    <p:sldId id="265" r:id="rId13"/>
    <p:sldId id="266" r:id="rId14"/>
    <p:sldId id="279" r:id="rId15"/>
    <p:sldId id="267" r:id="rId16"/>
    <p:sldId id="280" r:id="rId17"/>
    <p:sldId id="268" r:id="rId18"/>
    <p:sldId id="269" r:id="rId19"/>
    <p:sldId id="270" r:id="rId20"/>
    <p:sldId id="271" r:id="rId21"/>
    <p:sldId id="272" r:id="rId22"/>
    <p:sldId id="273" r:id="rId23"/>
    <p:sldId id="281" r:id="rId24"/>
    <p:sldId id="275" r:id="rId25"/>
  </p:sldIdLst>
  <p:sldSz cx="9144000" cy="5143500" type="screen16x9"/>
  <p:notesSz cx="5143500" cy="9144000"/>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16" d="100"/>
          <a:sy n="116" d="100"/>
        </p:scale>
        <p:origin x="490"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709118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slaj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63DD6F25-3B79-5586-9EFA-D8D95C7707B1}"/>
              </a:ext>
            </a:extLst>
          </p:cNvPr>
          <p:cNvSpPr>
            <a:spLocks noGrp="1"/>
          </p:cNvSpPr>
          <p:nvPr>
            <p:ph type="ctrTitle"/>
          </p:nvPr>
        </p:nvSpPr>
        <p:spPr>
          <a:xfrm>
            <a:off x="1143000" y="841772"/>
            <a:ext cx="6858000" cy="1790700"/>
          </a:xfrm>
        </p:spPr>
        <p:txBody>
          <a:bodyPr anchor="b"/>
          <a:lstStyle>
            <a:lvl1pPr algn="ctr">
              <a:defRPr sz="4500"/>
            </a:lvl1pPr>
          </a:lstStyle>
          <a:p>
            <a:r>
              <a:rPr lang="hr-HR"/>
              <a:t>Kliknite da biste uredili stil naslova matrice</a:t>
            </a:r>
          </a:p>
        </p:txBody>
      </p:sp>
      <p:sp>
        <p:nvSpPr>
          <p:cNvPr id="3" name="Podnaslov 2">
            <a:extLst>
              <a:ext uri="{FF2B5EF4-FFF2-40B4-BE49-F238E27FC236}">
                <a16:creationId xmlns:a16="http://schemas.microsoft.com/office/drawing/2014/main" id="{59248B6D-3934-591E-EFCD-3605665C060E}"/>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hr-HR"/>
              <a:t>Kliknite da biste uredili stil podnaslova matrice</a:t>
            </a:r>
          </a:p>
        </p:txBody>
      </p:sp>
      <p:sp>
        <p:nvSpPr>
          <p:cNvPr id="4" name="Rezervirano mjesto datuma 3">
            <a:extLst>
              <a:ext uri="{FF2B5EF4-FFF2-40B4-BE49-F238E27FC236}">
                <a16:creationId xmlns:a16="http://schemas.microsoft.com/office/drawing/2014/main" id="{A751D599-8C50-6D19-BC8D-718AB77A4E8F}"/>
              </a:ext>
            </a:extLst>
          </p:cNvPr>
          <p:cNvSpPr>
            <a:spLocks noGrp="1"/>
          </p:cNvSpPr>
          <p:nvPr>
            <p:ph type="dt" sz="half" idx="10"/>
          </p:nvPr>
        </p:nvSpPr>
        <p:spPr/>
        <p:txBody>
          <a:bodyPr/>
          <a:lstStyle/>
          <a:p>
            <a:fld id="{6D17396E-2409-4EDD-BDD5-7097EB1D15C2}" type="datetimeFigureOut">
              <a:rPr lang="hr-HR" smtClean="0"/>
              <a:t>6.4.2026.</a:t>
            </a:fld>
            <a:endParaRPr lang="hr-HR"/>
          </a:p>
        </p:txBody>
      </p:sp>
      <p:sp>
        <p:nvSpPr>
          <p:cNvPr id="5" name="Rezervirano mjesto podnožja 4">
            <a:extLst>
              <a:ext uri="{FF2B5EF4-FFF2-40B4-BE49-F238E27FC236}">
                <a16:creationId xmlns:a16="http://schemas.microsoft.com/office/drawing/2014/main" id="{A9C3160E-92E5-5D07-A7FA-D44A11677DCD}"/>
              </a:ext>
            </a:extLst>
          </p:cNvPr>
          <p:cNvSpPr>
            <a:spLocks noGrp="1"/>
          </p:cNvSpPr>
          <p:nvPr>
            <p:ph type="ftr" sz="quarter" idx="11"/>
          </p:nvPr>
        </p:nvSpPr>
        <p:spPr/>
        <p:txBody>
          <a:bodyPr/>
          <a:lstStyle/>
          <a:p>
            <a:endParaRPr lang="hr-HR"/>
          </a:p>
        </p:txBody>
      </p:sp>
      <p:sp>
        <p:nvSpPr>
          <p:cNvPr id="6" name="Rezervirano mjesto broja slajda 5">
            <a:extLst>
              <a:ext uri="{FF2B5EF4-FFF2-40B4-BE49-F238E27FC236}">
                <a16:creationId xmlns:a16="http://schemas.microsoft.com/office/drawing/2014/main" id="{94B766CA-D199-4056-6821-143E46FE80DD}"/>
              </a:ext>
            </a:extLst>
          </p:cNvPr>
          <p:cNvSpPr>
            <a:spLocks noGrp="1"/>
          </p:cNvSpPr>
          <p:nvPr>
            <p:ph type="sldNum" sz="quarter" idx="12"/>
          </p:nvPr>
        </p:nvSpPr>
        <p:spPr/>
        <p:txBody>
          <a:bodyPr/>
          <a:lstStyle/>
          <a:p>
            <a:fld id="{9FBAE3D9-CEE4-4641-B4DA-446DEC45ABAB}" type="slidenum">
              <a:rPr lang="hr-HR" smtClean="0"/>
              <a:t>‹#›</a:t>
            </a:fld>
            <a:endParaRPr lang="hr-HR"/>
          </a:p>
        </p:txBody>
      </p:sp>
    </p:spTree>
    <p:extLst>
      <p:ext uri="{BB962C8B-B14F-4D97-AF65-F5344CB8AC3E}">
        <p14:creationId xmlns:p14="http://schemas.microsoft.com/office/powerpoint/2010/main" val="494386550"/>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27631E08-A993-35F7-175B-975CF977B02A}"/>
              </a:ext>
            </a:extLst>
          </p:cNvPr>
          <p:cNvSpPr>
            <a:spLocks noGrp="1"/>
          </p:cNvSpPr>
          <p:nvPr>
            <p:ph type="title"/>
          </p:nvPr>
        </p:nvSpPr>
        <p:spPr/>
        <p:txBody>
          <a:bodyPr/>
          <a:lstStyle/>
          <a:p>
            <a:r>
              <a:rPr lang="hr-HR"/>
              <a:t>Kliknite da biste uredili stil naslova matrice</a:t>
            </a:r>
          </a:p>
        </p:txBody>
      </p:sp>
      <p:sp>
        <p:nvSpPr>
          <p:cNvPr id="3" name="Rezervirano mjesto okomitog teksta 2">
            <a:extLst>
              <a:ext uri="{FF2B5EF4-FFF2-40B4-BE49-F238E27FC236}">
                <a16:creationId xmlns:a16="http://schemas.microsoft.com/office/drawing/2014/main" id="{89ADEF38-4592-C8B2-AB46-941D3952255E}"/>
              </a:ext>
            </a:extLst>
          </p:cNvPr>
          <p:cNvSpPr>
            <a:spLocks noGrp="1"/>
          </p:cNvSpPr>
          <p:nvPr>
            <p:ph type="body" orient="vert" idx="1"/>
          </p:nvPr>
        </p:nvSpPr>
        <p:spPr/>
        <p:txBody>
          <a:bodyPr vert="eaVert"/>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4" name="Rezervirano mjesto datuma 3">
            <a:extLst>
              <a:ext uri="{FF2B5EF4-FFF2-40B4-BE49-F238E27FC236}">
                <a16:creationId xmlns:a16="http://schemas.microsoft.com/office/drawing/2014/main" id="{19850388-C6DA-F8E6-5926-D12A4290FB38}"/>
              </a:ext>
            </a:extLst>
          </p:cNvPr>
          <p:cNvSpPr>
            <a:spLocks noGrp="1"/>
          </p:cNvSpPr>
          <p:nvPr>
            <p:ph type="dt" sz="half" idx="10"/>
          </p:nvPr>
        </p:nvSpPr>
        <p:spPr/>
        <p:txBody>
          <a:bodyPr/>
          <a:lstStyle/>
          <a:p>
            <a:fld id="{6D17396E-2409-4EDD-BDD5-7097EB1D15C2}" type="datetimeFigureOut">
              <a:rPr lang="hr-HR" smtClean="0"/>
              <a:t>6.4.2026.</a:t>
            </a:fld>
            <a:endParaRPr lang="hr-HR"/>
          </a:p>
        </p:txBody>
      </p:sp>
      <p:sp>
        <p:nvSpPr>
          <p:cNvPr id="5" name="Rezervirano mjesto podnožja 4">
            <a:extLst>
              <a:ext uri="{FF2B5EF4-FFF2-40B4-BE49-F238E27FC236}">
                <a16:creationId xmlns:a16="http://schemas.microsoft.com/office/drawing/2014/main" id="{0591AB74-1199-ED45-ADF3-D027FD8B0FF8}"/>
              </a:ext>
            </a:extLst>
          </p:cNvPr>
          <p:cNvSpPr>
            <a:spLocks noGrp="1"/>
          </p:cNvSpPr>
          <p:nvPr>
            <p:ph type="ftr" sz="quarter" idx="11"/>
          </p:nvPr>
        </p:nvSpPr>
        <p:spPr/>
        <p:txBody>
          <a:bodyPr/>
          <a:lstStyle/>
          <a:p>
            <a:endParaRPr lang="hr-HR"/>
          </a:p>
        </p:txBody>
      </p:sp>
      <p:sp>
        <p:nvSpPr>
          <p:cNvPr id="6" name="Rezervirano mjesto broja slajda 5">
            <a:extLst>
              <a:ext uri="{FF2B5EF4-FFF2-40B4-BE49-F238E27FC236}">
                <a16:creationId xmlns:a16="http://schemas.microsoft.com/office/drawing/2014/main" id="{06967C2B-DF03-F603-F004-B4C6B80B3A14}"/>
              </a:ext>
            </a:extLst>
          </p:cNvPr>
          <p:cNvSpPr>
            <a:spLocks noGrp="1"/>
          </p:cNvSpPr>
          <p:nvPr>
            <p:ph type="sldNum" sz="quarter" idx="12"/>
          </p:nvPr>
        </p:nvSpPr>
        <p:spPr/>
        <p:txBody>
          <a:bodyPr/>
          <a:lstStyle/>
          <a:p>
            <a:fld id="{9FBAE3D9-CEE4-4641-B4DA-446DEC45ABAB}" type="slidenum">
              <a:rPr lang="hr-HR" smtClean="0"/>
              <a:t>‹#›</a:t>
            </a:fld>
            <a:endParaRPr lang="hr-HR"/>
          </a:p>
        </p:txBody>
      </p:sp>
    </p:spTree>
    <p:extLst>
      <p:ext uri="{BB962C8B-B14F-4D97-AF65-F5344CB8AC3E}">
        <p14:creationId xmlns:p14="http://schemas.microsoft.com/office/powerpoint/2010/main" val="1102979605"/>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Okomiti naslov i tekst">
    <p:spTree>
      <p:nvGrpSpPr>
        <p:cNvPr id="1" name=""/>
        <p:cNvGrpSpPr/>
        <p:nvPr/>
      </p:nvGrpSpPr>
      <p:grpSpPr>
        <a:xfrm>
          <a:off x="0" y="0"/>
          <a:ext cx="0" cy="0"/>
          <a:chOff x="0" y="0"/>
          <a:chExt cx="0" cy="0"/>
        </a:xfrm>
      </p:grpSpPr>
      <p:sp>
        <p:nvSpPr>
          <p:cNvPr id="2" name="Okomiti naslov 1">
            <a:extLst>
              <a:ext uri="{FF2B5EF4-FFF2-40B4-BE49-F238E27FC236}">
                <a16:creationId xmlns:a16="http://schemas.microsoft.com/office/drawing/2014/main" id="{0ABAE83D-6BC1-C74C-A03C-40C1B4A4B546}"/>
              </a:ext>
            </a:extLst>
          </p:cNvPr>
          <p:cNvSpPr>
            <a:spLocks noGrp="1"/>
          </p:cNvSpPr>
          <p:nvPr>
            <p:ph type="title" orient="vert"/>
          </p:nvPr>
        </p:nvSpPr>
        <p:spPr>
          <a:xfrm>
            <a:off x="6543675" y="273844"/>
            <a:ext cx="1971675" cy="4358879"/>
          </a:xfrm>
        </p:spPr>
        <p:txBody>
          <a:bodyPr vert="eaVert"/>
          <a:lstStyle/>
          <a:p>
            <a:r>
              <a:rPr lang="hr-HR"/>
              <a:t>Kliknite da biste uredili stil naslova matrice</a:t>
            </a:r>
          </a:p>
        </p:txBody>
      </p:sp>
      <p:sp>
        <p:nvSpPr>
          <p:cNvPr id="3" name="Rezervirano mjesto okomitog teksta 2">
            <a:extLst>
              <a:ext uri="{FF2B5EF4-FFF2-40B4-BE49-F238E27FC236}">
                <a16:creationId xmlns:a16="http://schemas.microsoft.com/office/drawing/2014/main" id="{7D0A0108-A385-2658-5A10-424631644966}"/>
              </a:ext>
            </a:extLst>
          </p:cNvPr>
          <p:cNvSpPr>
            <a:spLocks noGrp="1"/>
          </p:cNvSpPr>
          <p:nvPr>
            <p:ph type="body" orient="vert" idx="1"/>
          </p:nvPr>
        </p:nvSpPr>
        <p:spPr>
          <a:xfrm>
            <a:off x="628650" y="273844"/>
            <a:ext cx="5800725" cy="4358879"/>
          </a:xfrm>
        </p:spPr>
        <p:txBody>
          <a:bodyPr vert="eaVert"/>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4" name="Rezervirano mjesto datuma 3">
            <a:extLst>
              <a:ext uri="{FF2B5EF4-FFF2-40B4-BE49-F238E27FC236}">
                <a16:creationId xmlns:a16="http://schemas.microsoft.com/office/drawing/2014/main" id="{9A69F79C-F9E3-CCF4-E8D0-3F6B653098BF}"/>
              </a:ext>
            </a:extLst>
          </p:cNvPr>
          <p:cNvSpPr>
            <a:spLocks noGrp="1"/>
          </p:cNvSpPr>
          <p:nvPr>
            <p:ph type="dt" sz="half" idx="10"/>
          </p:nvPr>
        </p:nvSpPr>
        <p:spPr/>
        <p:txBody>
          <a:bodyPr/>
          <a:lstStyle/>
          <a:p>
            <a:fld id="{6D17396E-2409-4EDD-BDD5-7097EB1D15C2}" type="datetimeFigureOut">
              <a:rPr lang="hr-HR" smtClean="0"/>
              <a:t>6.4.2026.</a:t>
            </a:fld>
            <a:endParaRPr lang="hr-HR"/>
          </a:p>
        </p:txBody>
      </p:sp>
      <p:sp>
        <p:nvSpPr>
          <p:cNvPr id="5" name="Rezervirano mjesto podnožja 4">
            <a:extLst>
              <a:ext uri="{FF2B5EF4-FFF2-40B4-BE49-F238E27FC236}">
                <a16:creationId xmlns:a16="http://schemas.microsoft.com/office/drawing/2014/main" id="{DA5DCB08-9F3D-9199-87E9-93C054C01C8B}"/>
              </a:ext>
            </a:extLst>
          </p:cNvPr>
          <p:cNvSpPr>
            <a:spLocks noGrp="1"/>
          </p:cNvSpPr>
          <p:nvPr>
            <p:ph type="ftr" sz="quarter" idx="11"/>
          </p:nvPr>
        </p:nvSpPr>
        <p:spPr/>
        <p:txBody>
          <a:bodyPr/>
          <a:lstStyle/>
          <a:p>
            <a:endParaRPr lang="hr-HR"/>
          </a:p>
        </p:txBody>
      </p:sp>
      <p:sp>
        <p:nvSpPr>
          <p:cNvPr id="6" name="Rezervirano mjesto broja slajda 5">
            <a:extLst>
              <a:ext uri="{FF2B5EF4-FFF2-40B4-BE49-F238E27FC236}">
                <a16:creationId xmlns:a16="http://schemas.microsoft.com/office/drawing/2014/main" id="{21E41759-1BF0-3173-3CA7-05FC937CB0A0}"/>
              </a:ext>
            </a:extLst>
          </p:cNvPr>
          <p:cNvSpPr>
            <a:spLocks noGrp="1"/>
          </p:cNvSpPr>
          <p:nvPr>
            <p:ph type="sldNum" sz="quarter" idx="12"/>
          </p:nvPr>
        </p:nvSpPr>
        <p:spPr/>
        <p:txBody>
          <a:bodyPr/>
          <a:lstStyle/>
          <a:p>
            <a:fld id="{9FBAE3D9-CEE4-4641-B4DA-446DEC45ABAB}" type="slidenum">
              <a:rPr lang="hr-HR" smtClean="0"/>
              <a:t>‹#›</a:t>
            </a:fld>
            <a:endParaRPr lang="hr-HR"/>
          </a:p>
        </p:txBody>
      </p:sp>
    </p:spTree>
    <p:extLst>
      <p:ext uri="{BB962C8B-B14F-4D97-AF65-F5344CB8AC3E}">
        <p14:creationId xmlns:p14="http://schemas.microsoft.com/office/powerpoint/2010/main" val="1631970029"/>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_SLIDE">
    <p:bg>
      <p:bgPr>
        <a:solidFill>
          <a:srgbClr val="FFFFFF"/>
        </a:solidFill>
        <a:effectLst/>
      </p:bgPr>
    </p:bg>
    <p:spTree>
      <p:nvGrpSpPr>
        <p:cNvPr id="1" name=""/>
        <p:cNvGrpSpPr/>
        <p:nvPr/>
      </p:nvGrpSpPr>
      <p:grpSpPr>
        <a:xfrm>
          <a:off x="0" y="0"/>
          <a:ext cx="0" cy="0"/>
          <a:chOff x="0" y="0"/>
          <a:chExt cx="0" cy="0"/>
        </a:xfrm>
      </p:grpSpPr>
      <p:sp>
        <p:nvSpPr>
          <p:cNvPr id="2" name="Text 0"/>
          <p:cNvSpPr>
            <a:spLocks noGrp="1"/>
          </p:cNvSpPr>
          <p:nvPr>
            <p:ph type="title" idx="100" hasCustomPrompt="1"/>
          </p:nvPr>
        </p:nvSpPr>
        <p:spPr>
          <a:xfrm>
            <a:off x="457200" y="914400"/>
            <a:ext cx="7772400" cy="914400"/>
          </a:xfrm>
          <a:prstGeom prst="rect">
            <a:avLst/>
          </a:prstGeom>
          <a:noFill/>
          <a:ln/>
        </p:spPr>
        <p:txBody>
          <a:bodyPr wrap="square" rtlCol="0"/>
          <a:lstStyle>
            <a:lvl1pPr marL="0" indent="0">
              <a:buNone/>
              <a:defRPr lang="en-US" sz="3600" dirty="0">
                <a:solidFill>
                  <a:srgbClr val="000000"/>
                </a:solidFill>
              </a:defRPr>
            </a:lvl1pPr>
          </a:lstStyle>
          <a:p>
            <a:pPr marL="0" indent="0">
              <a:buNone/>
            </a:pPr>
            <a:endParaRPr lang="en-US" sz="3600" dirty="0"/>
          </a:p>
        </p:txBody>
      </p:sp>
    </p:spTree>
    <p:extLst>
      <p:ext uri="{BB962C8B-B14F-4D97-AF65-F5344CB8AC3E}">
        <p14:creationId xmlns:p14="http://schemas.microsoft.com/office/powerpoint/2010/main" val="16194065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MASTER_SLIDE">
    <p:bg>
      <p:bgPr>
        <a:solidFill>
          <a:srgbClr val="FFFFFF"/>
        </a:solidFill>
        <a:effectLst/>
      </p:bgPr>
    </p:bg>
    <p:spTree>
      <p:nvGrpSpPr>
        <p:cNvPr id="1" name=""/>
        <p:cNvGrpSpPr/>
        <p:nvPr/>
      </p:nvGrpSpPr>
      <p:grpSpPr>
        <a:xfrm>
          <a:off x="0" y="0"/>
          <a:ext cx="0" cy="0"/>
          <a:chOff x="0" y="0"/>
          <a:chExt cx="0" cy="0"/>
        </a:xfrm>
      </p:grpSpPr>
      <p:sp>
        <p:nvSpPr>
          <p:cNvPr id="2" name="Text 0"/>
          <p:cNvSpPr>
            <a:spLocks noGrp="1"/>
          </p:cNvSpPr>
          <p:nvPr>
            <p:ph type="title" idx="100" hasCustomPrompt="1"/>
          </p:nvPr>
        </p:nvSpPr>
        <p:spPr>
          <a:xfrm>
            <a:off x="457200" y="457200"/>
            <a:ext cx="7772400" cy="914400"/>
          </a:xfrm>
          <a:prstGeom prst="rect">
            <a:avLst/>
          </a:prstGeom>
          <a:noFill/>
          <a:ln/>
        </p:spPr>
        <p:txBody>
          <a:bodyPr wrap="square" rtlCol="0"/>
          <a:lstStyle>
            <a:lvl1pPr marL="0" indent="0">
              <a:buNone/>
              <a:defRPr lang="en-US" sz="2400" dirty="0">
                <a:solidFill>
                  <a:srgbClr val="000000"/>
                </a:solidFill>
              </a:defRPr>
            </a:lvl1pPr>
          </a:lstStyle>
          <a:p>
            <a:pPr marL="0" indent="0">
              <a:buNone/>
            </a:pPr>
            <a:endParaRPr lang="en-US" sz="2400" dirty="0"/>
          </a:p>
        </p:txBody>
      </p:sp>
      <p:sp>
        <p:nvSpPr>
          <p:cNvPr id="3" name="Text 0"/>
          <p:cNvSpPr>
            <a:spLocks noGrp="1"/>
          </p:cNvSpPr>
          <p:nvPr>
            <p:ph type="body" idx="101" hasCustomPrompt="1"/>
          </p:nvPr>
        </p:nvSpPr>
        <p:spPr>
          <a:xfrm>
            <a:off x="457200" y="914400"/>
            <a:ext cx="7772400" cy="4114800"/>
          </a:xfrm>
          <a:prstGeom prst="rect">
            <a:avLst/>
          </a:prstGeom>
          <a:noFill/>
          <a:ln/>
        </p:spPr>
        <p:txBody>
          <a:bodyPr wrap="square" rtlCol="0"/>
          <a:lstStyle>
            <a:lvl1pPr marL="0" indent="0">
              <a:buNone/>
              <a:defRPr lang="en-US" sz="1800" dirty="0">
                <a:solidFill>
                  <a:srgbClr val="000000"/>
                </a:solidFill>
              </a:defRPr>
            </a:lvl1pPr>
          </a:lstStyle>
          <a:p>
            <a:pPr marL="0" indent="0">
              <a:buNone/>
            </a:pPr>
            <a:endParaRPr lang="en-US" sz="1800" dirty="0"/>
          </a:p>
        </p:txBody>
      </p:sp>
    </p:spTree>
    <p:extLst>
      <p:ext uri="{BB962C8B-B14F-4D97-AF65-F5344CB8AC3E}">
        <p14:creationId xmlns:p14="http://schemas.microsoft.com/office/powerpoint/2010/main" val="2635391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ABB8965A-1C9D-5136-F7FC-C5CDC2066F23}"/>
              </a:ext>
            </a:extLst>
          </p:cNvPr>
          <p:cNvSpPr>
            <a:spLocks noGrp="1"/>
          </p:cNvSpPr>
          <p:nvPr>
            <p:ph type="title"/>
          </p:nvPr>
        </p:nvSpPr>
        <p:spPr/>
        <p:txBody>
          <a:bodyPr/>
          <a:lstStyle/>
          <a:p>
            <a:r>
              <a:rPr lang="hr-HR"/>
              <a:t>Kliknite da biste uredili stil naslova matrice</a:t>
            </a:r>
          </a:p>
        </p:txBody>
      </p:sp>
      <p:sp>
        <p:nvSpPr>
          <p:cNvPr id="3" name="Rezervirano mjesto sadržaja 2">
            <a:extLst>
              <a:ext uri="{FF2B5EF4-FFF2-40B4-BE49-F238E27FC236}">
                <a16:creationId xmlns:a16="http://schemas.microsoft.com/office/drawing/2014/main" id="{D2B392DD-68E7-90B7-F8FB-8FA9118E3A4F}"/>
              </a:ext>
            </a:extLst>
          </p:cNvPr>
          <p:cNvSpPr>
            <a:spLocks noGrp="1"/>
          </p:cNvSpPr>
          <p:nvPr>
            <p:ph idx="1"/>
          </p:nvPr>
        </p:nvSpPr>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4" name="Rezervirano mjesto datuma 3">
            <a:extLst>
              <a:ext uri="{FF2B5EF4-FFF2-40B4-BE49-F238E27FC236}">
                <a16:creationId xmlns:a16="http://schemas.microsoft.com/office/drawing/2014/main" id="{93688B09-65BD-5B7C-494D-8FDE7CF5FEB9}"/>
              </a:ext>
            </a:extLst>
          </p:cNvPr>
          <p:cNvSpPr>
            <a:spLocks noGrp="1"/>
          </p:cNvSpPr>
          <p:nvPr>
            <p:ph type="dt" sz="half" idx="10"/>
          </p:nvPr>
        </p:nvSpPr>
        <p:spPr/>
        <p:txBody>
          <a:bodyPr/>
          <a:lstStyle/>
          <a:p>
            <a:fld id="{6D17396E-2409-4EDD-BDD5-7097EB1D15C2}" type="datetimeFigureOut">
              <a:rPr lang="hr-HR" smtClean="0"/>
              <a:t>6.4.2026.</a:t>
            </a:fld>
            <a:endParaRPr lang="hr-HR"/>
          </a:p>
        </p:txBody>
      </p:sp>
      <p:sp>
        <p:nvSpPr>
          <p:cNvPr id="5" name="Rezervirano mjesto podnožja 4">
            <a:extLst>
              <a:ext uri="{FF2B5EF4-FFF2-40B4-BE49-F238E27FC236}">
                <a16:creationId xmlns:a16="http://schemas.microsoft.com/office/drawing/2014/main" id="{8F2B70E2-2319-3879-4983-DBEFC08ED181}"/>
              </a:ext>
            </a:extLst>
          </p:cNvPr>
          <p:cNvSpPr>
            <a:spLocks noGrp="1"/>
          </p:cNvSpPr>
          <p:nvPr>
            <p:ph type="ftr" sz="quarter" idx="11"/>
          </p:nvPr>
        </p:nvSpPr>
        <p:spPr/>
        <p:txBody>
          <a:bodyPr/>
          <a:lstStyle/>
          <a:p>
            <a:endParaRPr lang="hr-HR"/>
          </a:p>
        </p:txBody>
      </p:sp>
      <p:sp>
        <p:nvSpPr>
          <p:cNvPr id="6" name="Rezervirano mjesto broja slajda 5">
            <a:extLst>
              <a:ext uri="{FF2B5EF4-FFF2-40B4-BE49-F238E27FC236}">
                <a16:creationId xmlns:a16="http://schemas.microsoft.com/office/drawing/2014/main" id="{01792A4D-885A-7B12-5E43-482B2592E1D2}"/>
              </a:ext>
            </a:extLst>
          </p:cNvPr>
          <p:cNvSpPr>
            <a:spLocks noGrp="1"/>
          </p:cNvSpPr>
          <p:nvPr>
            <p:ph type="sldNum" sz="quarter" idx="12"/>
          </p:nvPr>
        </p:nvSpPr>
        <p:spPr/>
        <p:txBody>
          <a:bodyPr/>
          <a:lstStyle/>
          <a:p>
            <a:fld id="{9FBAE3D9-CEE4-4641-B4DA-446DEC45ABAB}" type="slidenum">
              <a:rPr lang="hr-HR" smtClean="0"/>
              <a:t>‹#›</a:t>
            </a:fld>
            <a:endParaRPr lang="hr-HR"/>
          </a:p>
        </p:txBody>
      </p:sp>
    </p:spTree>
    <p:extLst>
      <p:ext uri="{BB962C8B-B14F-4D97-AF65-F5344CB8AC3E}">
        <p14:creationId xmlns:p14="http://schemas.microsoft.com/office/powerpoint/2010/main" val="503935015"/>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aglavlje sekcije">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4ABF120D-BCD3-D39D-954A-33F34226323D}"/>
              </a:ext>
            </a:extLst>
          </p:cNvPr>
          <p:cNvSpPr>
            <a:spLocks noGrp="1"/>
          </p:cNvSpPr>
          <p:nvPr>
            <p:ph type="title"/>
          </p:nvPr>
        </p:nvSpPr>
        <p:spPr>
          <a:xfrm>
            <a:off x="623888" y="1282304"/>
            <a:ext cx="7886700" cy="2139553"/>
          </a:xfrm>
        </p:spPr>
        <p:txBody>
          <a:bodyPr anchor="b"/>
          <a:lstStyle>
            <a:lvl1pPr>
              <a:defRPr sz="4500"/>
            </a:lvl1pPr>
          </a:lstStyle>
          <a:p>
            <a:r>
              <a:rPr lang="hr-HR"/>
              <a:t>Kliknite da biste uredili stil naslova matrice</a:t>
            </a:r>
          </a:p>
        </p:txBody>
      </p:sp>
      <p:sp>
        <p:nvSpPr>
          <p:cNvPr id="3" name="Rezervirano mjesto teksta 2">
            <a:extLst>
              <a:ext uri="{FF2B5EF4-FFF2-40B4-BE49-F238E27FC236}">
                <a16:creationId xmlns:a16="http://schemas.microsoft.com/office/drawing/2014/main" id="{9E82ED76-479D-B077-BB2C-695D5A8A73E4}"/>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hr-HR"/>
              <a:t>Kliknite da biste uredili matrice</a:t>
            </a:r>
          </a:p>
        </p:txBody>
      </p:sp>
      <p:sp>
        <p:nvSpPr>
          <p:cNvPr id="4" name="Rezervirano mjesto datuma 3">
            <a:extLst>
              <a:ext uri="{FF2B5EF4-FFF2-40B4-BE49-F238E27FC236}">
                <a16:creationId xmlns:a16="http://schemas.microsoft.com/office/drawing/2014/main" id="{9D29CE77-24C4-83B3-B205-F6C1D6ABB694}"/>
              </a:ext>
            </a:extLst>
          </p:cNvPr>
          <p:cNvSpPr>
            <a:spLocks noGrp="1"/>
          </p:cNvSpPr>
          <p:nvPr>
            <p:ph type="dt" sz="half" idx="10"/>
          </p:nvPr>
        </p:nvSpPr>
        <p:spPr/>
        <p:txBody>
          <a:bodyPr/>
          <a:lstStyle/>
          <a:p>
            <a:fld id="{6D17396E-2409-4EDD-BDD5-7097EB1D15C2}" type="datetimeFigureOut">
              <a:rPr lang="hr-HR" smtClean="0"/>
              <a:t>6.4.2026.</a:t>
            </a:fld>
            <a:endParaRPr lang="hr-HR"/>
          </a:p>
        </p:txBody>
      </p:sp>
      <p:sp>
        <p:nvSpPr>
          <p:cNvPr id="5" name="Rezervirano mjesto podnožja 4">
            <a:extLst>
              <a:ext uri="{FF2B5EF4-FFF2-40B4-BE49-F238E27FC236}">
                <a16:creationId xmlns:a16="http://schemas.microsoft.com/office/drawing/2014/main" id="{96C544E9-34D5-FB17-CF76-85C44DD27E44}"/>
              </a:ext>
            </a:extLst>
          </p:cNvPr>
          <p:cNvSpPr>
            <a:spLocks noGrp="1"/>
          </p:cNvSpPr>
          <p:nvPr>
            <p:ph type="ftr" sz="quarter" idx="11"/>
          </p:nvPr>
        </p:nvSpPr>
        <p:spPr/>
        <p:txBody>
          <a:bodyPr/>
          <a:lstStyle/>
          <a:p>
            <a:endParaRPr lang="hr-HR"/>
          </a:p>
        </p:txBody>
      </p:sp>
      <p:sp>
        <p:nvSpPr>
          <p:cNvPr id="6" name="Rezervirano mjesto broja slajda 5">
            <a:extLst>
              <a:ext uri="{FF2B5EF4-FFF2-40B4-BE49-F238E27FC236}">
                <a16:creationId xmlns:a16="http://schemas.microsoft.com/office/drawing/2014/main" id="{A53CE8B6-45D0-B625-03A6-4FCC0FD1350A}"/>
              </a:ext>
            </a:extLst>
          </p:cNvPr>
          <p:cNvSpPr>
            <a:spLocks noGrp="1"/>
          </p:cNvSpPr>
          <p:nvPr>
            <p:ph type="sldNum" sz="quarter" idx="12"/>
          </p:nvPr>
        </p:nvSpPr>
        <p:spPr/>
        <p:txBody>
          <a:bodyPr/>
          <a:lstStyle/>
          <a:p>
            <a:fld id="{9FBAE3D9-CEE4-4641-B4DA-446DEC45ABAB}" type="slidenum">
              <a:rPr lang="hr-HR" smtClean="0"/>
              <a:t>‹#›</a:t>
            </a:fld>
            <a:endParaRPr lang="hr-HR"/>
          </a:p>
        </p:txBody>
      </p:sp>
    </p:spTree>
    <p:extLst>
      <p:ext uri="{BB962C8B-B14F-4D97-AF65-F5344CB8AC3E}">
        <p14:creationId xmlns:p14="http://schemas.microsoft.com/office/powerpoint/2010/main" val="3552443953"/>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EE425CB5-6F4B-742C-CB85-2740A8FCB783}"/>
              </a:ext>
            </a:extLst>
          </p:cNvPr>
          <p:cNvSpPr>
            <a:spLocks noGrp="1"/>
          </p:cNvSpPr>
          <p:nvPr>
            <p:ph type="title"/>
          </p:nvPr>
        </p:nvSpPr>
        <p:spPr/>
        <p:txBody>
          <a:bodyPr/>
          <a:lstStyle/>
          <a:p>
            <a:r>
              <a:rPr lang="hr-HR"/>
              <a:t>Kliknite da biste uredili stil naslova matrice</a:t>
            </a:r>
          </a:p>
        </p:txBody>
      </p:sp>
      <p:sp>
        <p:nvSpPr>
          <p:cNvPr id="3" name="Rezervirano mjesto sadržaja 2">
            <a:extLst>
              <a:ext uri="{FF2B5EF4-FFF2-40B4-BE49-F238E27FC236}">
                <a16:creationId xmlns:a16="http://schemas.microsoft.com/office/drawing/2014/main" id="{FD5C3BD0-0CCF-0DEC-884A-35F144F71720}"/>
              </a:ext>
            </a:extLst>
          </p:cNvPr>
          <p:cNvSpPr>
            <a:spLocks noGrp="1"/>
          </p:cNvSpPr>
          <p:nvPr>
            <p:ph sz="half" idx="1"/>
          </p:nvPr>
        </p:nvSpPr>
        <p:spPr>
          <a:xfrm>
            <a:off x="628650" y="1369219"/>
            <a:ext cx="3886200" cy="3263504"/>
          </a:xfr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4" name="Rezervirano mjesto sadržaja 3">
            <a:extLst>
              <a:ext uri="{FF2B5EF4-FFF2-40B4-BE49-F238E27FC236}">
                <a16:creationId xmlns:a16="http://schemas.microsoft.com/office/drawing/2014/main" id="{C0D3AE0A-FE75-808D-6A12-63A5E0A3D9A9}"/>
              </a:ext>
            </a:extLst>
          </p:cNvPr>
          <p:cNvSpPr>
            <a:spLocks noGrp="1"/>
          </p:cNvSpPr>
          <p:nvPr>
            <p:ph sz="half" idx="2"/>
          </p:nvPr>
        </p:nvSpPr>
        <p:spPr>
          <a:xfrm>
            <a:off x="4629150" y="1369219"/>
            <a:ext cx="3886200" cy="3263504"/>
          </a:xfr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5" name="Rezervirano mjesto datuma 4">
            <a:extLst>
              <a:ext uri="{FF2B5EF4-FFF2-40B4-BE49-F238E27FC236}">
                <a16:creationId xmlns:a16="http://schemas.microsoft.com/office/drawing/2014/main" id="{E8C63D8C-FDB5-6504-AE15-1BD616EF5A72}"/>
              </a:ext>
            </a:extLst>
          </p:cNvPr>
          <p:cNvSpPr>
            <a:spLocks noGrp="1"/>
          </p:cNvSpPr>
          <p:nvPr>
            <p:ph type="dt" sz="half" idx="10"/>
          </p:nvPr>
        </p:nvSpPr>
        <p:spPr/>
        <p:txBody>
          <a:bodyPr/>
          <a:lstStyle/>
          <a:p>
            <a:fld id="{6D17396E-2409-4EDD-BDD5-7097EB1D15C2}" type="datetimeFigureOut">
              <a:rPr lang="hr-HR" smtClean="0"/>
              <a:t>6.4.2026.</a:t>
            </a:fld>
            <a:endParaRPr lang="hr-HR"/>
          </a:p>
        </p:txBody>
      </p:sp>
      <p:sp>
        <p:nvSpPr>
          <p:cNvPr id="6" name="Rezervirano mjesto podnožja 5">
            <a:extLst>
              <a:ext uri="{FF2B5EF4-FFF2-40B4-BE49-F238E27FC236}">
                <a16:creationId xmlns:a16="http://schemas.microsoft.com/office/drawing/2014/main" id="{C2E217D7-13B3-C7C0-ACB6-2C5FCC1904BF}"/>
              </a:ext>
            </a:extLst>
          </p:cNvPr>
          <p:cNvSpPr>
            <a:spLocks noGrp="1"/>
          </p:cNvSpPr>
          <p:nvPr>
            <p:ph type="ftr" sz="quarter" idx="11"/>
          </p:nvPr>
        </p:nvSpPr>
        <p:spPr/>
        <p:txBody>
          <a:bodyPr/>
          <a:lstStyle/>
          <a:p>
            <a:endParaRPr lang="hr-HR"/>
          </a:p>
        </p:txBody>
      </p:sp>
      <p:sp>
        <p:nvSpPr>
          <p:cNvPr id="7" name="Rezervirano mjesto broja slajda 6">
            <a:extLst>
              <a:ext uri="{FF2B5EF4-FFF2-40B4-BE49-F238E27FC236}">
                <a16:creationId xmlns:a16="http://schemas.microsoft.com/office/drawing/2014/main" id="{EBB31929-6963-DD3A-6169-ADF3EAF9DA72}"/>
              </a:ext>
            </a:extLst>
          </p:cNvPr>
          <p:cNvSpPr>
            <a:spLocks noGrp="1"/>
          </p:cNvSpPr>
          <p:nvPr>
            <p:ph type="sldNum" sz="quarter" idx="12"/>
          </p:nvPr>
        </p:nvSpPr>
        <p:spPr/>
        <p:txBody>
          <a:bodyPr/>
          <a:lstStyle/>
          <a:p>
            <a:fld id="{9FBAE3D9-CEE4-4641-B4DA-446DEC45ABAB}" type="slidenum">
              <a:rPr lang="hr-HR" smtClean="0"/>
              <a:t>‹#›</a:t>
            </a:fld>
            <a:endParaRPr lang="hr-HR"/>
          </a:p>
        </p:txBody>
      </p:sp>
    </p:spTree>
    <p:extLst>
      <p:ext uri="{BB962C8B-B14F-4D97-AF65-F5344CB8AC3E}">
        <p14:creationId xmlns:p14="http://schemas.microsoft.com/office/powerpoint/2010/main" val="3129997069"/>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CC078DD-570A-4FB9-8A77-298C384880B8}"/>
              </a:ext>
            </a:extLst>
          </p:cNvPr>
          <p:cNvSpPr>
            <a:spLocks noGrp="1"/>
          </p:cNvSpPr>
          <p:nvPr>
            <p:ph type="title"/>
          </p:nvPr>
        </p:nvSpPr>
        <p:spPr>
          <a:xfrm>
            <a:off x="629841" y="273844"/>
            <a:ext cx="7886700" cy="994172"/>
          </a:xfrm>
        </p:spPr>
        <p:txBody>
          <a:bodyPr/>
          <a:lstStyle/>
          <a:p>
            <a:r>
              <a:rPr lang="hr-HR"/>
              <a:t>Kliknite da biste uredili stil naslova matrice</a:t>
            </a:r>
          </a:p>
        </p:txBody>
      </p:sp>
      <p:sp>
        <p:nvSpPr>
          <p:cNvPr id="3" name="Rezervirano mjesto teksta 2">
            <a:extLst>
              <a:ext uri="{FF2B5EF4-FFF2-40B4-BE49-F238E27FC236}">
                <a16:creationId xmlns:a16="http://schemas.microsoft.com/office/drawing/2014/main" id="{B99C4B3C-5D67-27F4-C0A2-5BDB0D72534C}"/>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hr-HR"/>
              <a:t>Kliknite da biste uredili matrice</a:t>
            </a:r>
          </a:p>
        </p:txBody>
      </p:sp>
      <p:sp>
        <p:nvSpPr>
          <p:cNvPr id="4" name="Rezervirano mjesto sadržaja 3">
            <a:extLst>
              <a:ext uri="{FF2B5EF4-FFF2-40B4-BE49-F238E27FC236}">
                <a16:creationId xmlns:a16="http://schemas.microsoft.com/office/drawing/2014/main" id="{968F23F9-CBEF-011C-7A6D-58A054F7C364}"/>
              </a:ext>
            </a:extLst>
          </p:cNvPr>
          <p:cNvSpPr>
            <a:spLocks noGrp="1"/>
          </p:cNvSpPr>
          <p:nvPr>
            <p:ph sz="half" idx="2"/>
          </p:nvPr>
        </p:nvSpPr>
        <p:spPr>
          <a:xfrm>
            <a:off x="629842" y="1878806"/>
            <a:ext cx="3868340" cy="2763441"/>
          </a:xfr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5" name="Rezervirano mjesto teksta 4">
            <a:extLst>
              <a:ext uri="{FF2B5EF4-FFF2-40B4-BE49-F238E27FC236}">
                <a16:creationId xmlns:a16="http://schemas.microsoft.com/office/drawing/2014/main" id="{177CECAC-6C96-ADBB-0A3F-B904DB80669D}"/>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hr-HR"/>
              <a:t>Kliknite da biste uredili matrice</a:t>
            </a:r>
          </a:p>
        </p:txBody>
      </p:sp>
      <p:sp>
        <p:nvSpPr>
          <p:cNvPr id="6" name="Rezervirano mjesto sadržaja 5">
            <a:extLst>
              <a:ext uri="{FF2B5EF4-FFF2-40B4-BE49-F238E27FC236}">
                <a16:creationId xmlns:a16="http://schemas.microsoft.com/office/drawing/2014/main" id="{60FA83CD-95D2-EFEA-EDB0-3D90B44951DD}"/>
              </a:ext>
            </a:extLst>
          </p:cNvPr>
          <p:cNvSpPr>
            <a:spLocks noGrp="1"/>
          </p:cNvSpPr>
          <p:nvPr>
            <p:ph sz="quarter" idx="4"/>
          </p:nvPr>
        </p:nvSpPr>
        <p:spPr>
          <a:xfrm>
            <a:off x="4629150" y="1878806"/>
            <a:ext cx="3887391" cy="2763441"/>
          </a:xfr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7" name="Rezervirano mjesto datuma 6">
            <a:extLst>
              <a:ext uri="{FF2B5EF4-FFF2-40B4-BE49-F238E27FC236}">
                <a16:creationId xmlns:a16="http://schemas.microsoft.com/office/drawing/2014/main" id="{87FC6B84-3D20-48A5-A51F-1975C5C6F6B9}"/>
              </a:ext>
            </a:extLst>
          </p:cNvPr>
          <p:cNvSpPr>
            <a:spLocks noGrp="1"/>
          </p:cNvSpPr>
          <p:nvPr>
            <p:ph type="dt" sz="half" idx="10"/>
          </p:nvPr>
        </p:nvSpPr>
        <p:spPr/>
        <p:txBody>
          <a:bodyPr/>
          <a:lstStyle/>
          <a:p>
            <a:fld id="{6D17396E-2409-4EDD-BDD5-7097EB1D15C2}" type="datetimeFigureOut">
              <a:rPr lang="hr-HR" smtClean="0"/>
              <a:t>6.4.2026.</a:t>
            </a:fld>
            <a:endParaRPr lang="hr-HR"/>
          </a:p>
        </p:txBody>
      </p:sp>
      <p:sp>
        <p:nvSpPr>
          <p:cNvPr id="8" name="Rezervirano mjesto podnožja 7">
            <a:extLst>
              <a:ext uri="{FF2B5EF4-FFF2-40B4-BE49-F238E27FC236}">
                <a16:creationId xmlns:a16="http://schemas.microsoft.com/office/drawing/2014/main" id="{15DB7968-CD5F-6332-E30F-EF6A6E1793F7}"/>
              </a:ext>
            </a:extLst>
          </p:cNvPr>
          <p:cNvSpPr>
            <a:spLocks noGrp="1"/>
          </p:cNvSpPr>
          <p:nvPr>
            <p:ph type="ftr" sz="quarter" idx="11"/>
          </p:nvPr>
        </p:nvSpPr>
        <p:spPr/>
        <p:txBody>
          <a:bodyPr/>
          <a:lstStyle/>
          <a:p>
            <a:endParaRPr lang="hr-HR"/>
          </a:p>
        </p:txBody>
      </p:sp>
      <p:sp>
        <p:nvSpPr>
          <p:cNvPr id="9" name="Rezervirano mjesto broja slajda 8">
            <a:extLst>
              <a:ext uri="{FF2B5EF4-FFF2-40B4-BE49-F238E27FC236}">
                <a16:creationId xmlns:a16="http://schemas.microsoft.com/office/drawing/2014/main" id="{1ACCFA73-1B59-A7BF-8668-68356978C7D9}"/>
              </a:ext>
            </a:extLst>
          </p:cNvPr>
          <p:cNvSpPr>
            <a:spLocks noGrp="1"/>
          </p:cNvSpPr>
          <p:nvPr>
            <p:ph type="sldNum" sz="quarter" idx="12"/>
          </p:nvPr>
        </p:nvSpPr>
        <p:spPr/>
        <p:txBody>
          <a:bodyPr/>
          <a:lstStyle/>
          <a:p>
            <a:fld id="{9FBAE3D9-CEE4-4641-B4DA-446DEC45ABAB}" type="slidenum">
              <a:rPr lang="hr-HR" smtClean="0"/>
              <a:t>‹#›</a:t>
            </a:fld>
            <a:endParaRPr lang="hr-HR"/>
          </a:p>
        </p:txBody>
      </p:sp>
    </p:spTree>
    <p:extLst>
      <p:ext uri="{BB962C8B-B14F-4D97-AF65-F5344CB8AC3E}">
        <p14:creationId xmlns:p14="http://schemas.microsoft.com/office/powerpoint/2010/main" val="718749627"/>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BE92F7EB-6DFA-2F5E-1360-FAC7F6622C70}"/>
              </a:ext>
            </a:extLst>
          </p:cNvPr>
          <p:cNvSpPr>
            <a:spLocks noGrp="1"/>
          </p:cNvSpPr>
          <p:nvPr>
            <p:ph type="title"/>
          </p:nvPr>
        </p:nvSpPr>
        <p:spPr/>
        <p:txBody>
          <a:bodyPr/>
          <a:lstStyle/>
          <a:p>
            <a:r>
              <a:rPr lang="hr-HR"/>
              <a:t>Kliknite da biste uredili stil naslova matrice</a:t>
            </a:r>
          </a:p>
        </p:txBody>
      </p:sp>
      <p:sp>
        <p:nvSpPr>
          <p:cNvPr id="3" name="Rezervirano mjesto datuma 2">
            <a:extLst>
              <a:ext uri="{FF2B5EF4-FFF2-40B4-BE49-F238E27FC236}">
                <a16:creationId xmlns:a16="http://schemas.microsoft.com/office/drawing/2014/main" id="{4D30E172-22E9-5F9D-28E9-5944AE7B65A5}"/>
              </a:ext>
            </a:extLst>
          </p:cNvPr>
          <p:cNvSpPr>
            <a:spLocks noGrp="1"/>
          </p:cNvSpPr>
          <p:nvPr>
            <p:ph type="dt" sz="half" idx="10"/>
          </p:nvPr>
        </p:nvSpPr>
        <p:spPr/>
        <p:txBody>
          <a:bodyPr/>
          <a:lstStyle/>
          <a:p>
            <a:fld id="{6D17396E-2409-4EDD-BDD5-7097EB1D15C2}" type="datetimeFigureOut">
              <a:rPr lang="hr-HR" smtClean="0"/>
              <a:t>6.4.2026.</a:t>
            </a:fld>
            <a:endParaRPr lang="hr-HR"/>
          </a:p>
        </p:txBody>
      </p:sp>
      <p:sp>
        <p:nvSpPr>
          <p:cNvPr id="4" name="Rezervirano mjesto podnožja 3">
            <a:extLst>
              <a:ext uri="{FF2B5EF4-FFF2-40B4-BE49-F238E27FC236}">
                <a16:creationId xmlns:a16="http://schemas.microsoft.com/office/drawing/2014/main" id="{D92B2A69-AA82-F81D-6683-A3144B95F18E}"/>
              </a:ext>
            </a:extLst>
          </p:cNvPr>
          <p:cNvSpPr>
            <a:spLocks noGrp="1"/>
          </p:cNvSpPr>
          <p:nvPr>
            <p:ph type="ftr" sz="quarter" idx="11"/>
          </p:nvPr>
        </p:nvSpPr>
        <p:spPr/>
        <p:txBody>
          <a:bodyPr/>
          <a:lstStyle/>
          <a:p>
            <a:endParaRPr lang="hr-HR"/>
          </a:p>
        </p:txBody>
      </p:sp>
      <p:sp>
        <p:nvSpPr>
          <p:cNvPr id="5" name="Rezervirano mjesto broja slajda 4">
            <a:extLst>
              <a:ext uri="{FF2B5EF4-FFF2-40B4-BE49-F238E27FC236}">
                <a16:creationId xmlns:a16="http://schemas.microsoft.com/office/drawing/2014/main" id="{6A371F1E-F994-4C73-9E70-AF533AA978E9}"/>
              </a:ext>
            </a:extLst>
          </p:cNvPr>
          <p:cNvSpPr>
            <a:spLocks noGrp="1"/>
          </p:cNvSpPr>
          <p:nvPr>
            <p:ph type="sldNum" sz="quarter" idx="12"/>
          </p:nvPr>
        </p:nvSpPr>
        <p:spPr/>
        <p:txBody>
          <a:bodyPr/>
          <a:lstStyle/>
          <a:p>
            <a:fld id="{9FBAE3D9-CEE4-4641-B4DA-446DEC45ABAB}" type="slidenum">
              <a:rPr lang="hr-HR" smtClean="0"/>
              <a:t>‹#›</a:t>
            </a:fld>
            <a:endParaRPr lang="hr-HR"/>
          </a:p>
        </p:txBody>
      </p:sp>
    </p:spTree>
    <p:extLst>
      <p:ext uri="{BB962C8B-B14F-4D97-AF65-F5344CB8AC3E}">
        <p14:creationId xmlns:p14="http://schemas.microsoft.com/office/powerpoint/2010/main" val="2043312398"/>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2" name="Rezervirano mjesto datuma 1">
            <a:extLst>
              <a:ext uri="{FF2B5EF4-FFF2-40B4-BE49-F238E27FC236}">
                <a16:creationId xmlns:a16="http://schemas.microsoft.com/office/drawing/2014/main" id="{D573F23B-D07E-F8BE-D3F1-0C8B015928C6}"/>
              </a:ext>
            </a:extLst>
          </p:cNvPr>
          <p:cNvSpPr>
            <a:spLocks noGrp="1"/>
          </p:cNvSpPr>
          <p:nvPr>
            <p:ph type="dt" sz="half" idx="10"/>
          </p:nvPr>
        </p:nvSpPr>
        <p:spPr/>
        <p:txBody>
          <a:bodyPr/>
          <a:lstStyle/>
          <a:p>
            <a:fld id="{6D17396E-2409-4EDD-BDD5-7097EB1D15C2}" type="datetimeFigureOut">
              <a:rPr lang="hr-HR" smtClean="0"/>
              <a:t>6.4.2026.</a:t>
            </a:fld>
            <a:endParaRPr lang="hr-HR"/>
          </a:p>
        </p:txBody>
      </p:sp>
      <p:sp>
        <p:nvSpPr>
          <p:cNvPr id="3" name="Rezervirano mjesto podnožja 2">
            <a:extLst>
              <a:ext uri="{FF2B5EF4-FFF2-40B4-BE49-F238E27FC236}">
                <a16:creationId xmlns:a16="http://schemas.microsoft.com/office/drawing/2014/main" id="{6B0BFE2D-A04B-5B46-5203-CF375C08601F}"/>
              </a:ext>
            </a:extLst>
          </p:cNvPr>
          <p:cNvSpPr>
            <a:spLocks noGrp="1"/>
          </p:cNvSpPr>
          <p:nvPr>
            <p:ph type="ftr" sz="quarter" idx="11"/>
          </p:nvPr>
        </p:nvSpPr>
        <p:spPr/>
        <p:txBody>
          <a:bodyPr/>
          <a:lstStyle/>
          <a:p>
            <a:endParaRPr lang="hr-HR"/>
          </a:p>
        </p:txBody>
      </p:sp>
      <p:sp>
        <p:nvSpPr>
          <p:cNvPr id="4" name="Rezervirano mjesto broja slajda 3">
            <a:extLst>
              <a:ext uri="{FF2B5EF4-FFF2-40B4-BE49-F238E27FC236}">
                <a16:creationId xmlns:a16="http://schemas.microsoft.com/office/drawing/2014/main" id="{09C54E7A-43A9-C0A9-E910-558B97DCA89F}"/>
              </a:ext>
            </a:extLst>
          </p:cNvPr>
          <p:cNvSpPr>
            <a:spLocks noGrp="1"/>
          </p:cNvSpPr>
          <p:nvPr>
            <p:ph type="sldNum" sz="quarter" idx="12"/>
          </p:nvPr>
        </p:nvSpPr>
        <p:spPr/>
        <p:txBody>
          <a:bodyPr/>
          <a:lstStyle/>
          <a:p>
            <a:fld id="{9FBAE3D9-CEE4-4641-B4DA-446DEC45ABAB}" type="slidenum">
              <a:rPr lang="hr-HR" smtClean="0"/>
              <a:t>‹#›</a:t>
            </a:fld>
            <a:endParaRPr lang="hr-HR"/>
          </a:p>
        </p:txBody>
      </p:sp>
    </p:spTree>
    <p:extLst>
      <p:ext uri="{BB962C8B-B14F-4D97-AF65-F5344CB8AC3E}">
        <p14:creationId xmlns:p14="http://schemas.microsoft.com/office/powerpoint/2010/main" val="2392063822"/>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držaj s opisom">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50381A3A-0178-46C8-CA0A-86D307C60179}"/>
              </a:ext>
            </a:extLst>
          </p:cNvPr>
          <p:cNvSpPr>
            <a:spLocks noGrp="1"/>
          </p:cNvSpPr>
          <p:nvPr>
            <p:ph type="title"/>
          </p:nvPr>
        </p:nvSpPr>
        <p:spPr>
          <a:xfrm>
            <a:off x="629841" y="342900"/>
            <a:ext cx="2949178" cy="1200150"/>
          </a:xfrm>
        </p:spPr>
        <p:txBody>
          <a:bodyPr anchor="b"/>
          <a:lstStyle>
            <a:lvl1pPr>
              <a:defRPr sz="2400"/>
            </a:lvl1pPr>
          </a:lstStyle>
          <a:p>
            <a:r>
              <a:rPr lang="hr-HR"/>
              <a:t>Kliknite da biste uredili stil naslova matrice</a:t>
            </a:r>
          </a:p>
        </p:txBody>
      </p:sp>
      <p:sp>
        <p:nvSpPr>
          <p:cNvPr id="3" name="Rezervirano mjesto sadržaja 2">
            <a:extLst>
              <a:ext uri="{FF2B5EF4-FFF2-40B4-BE49-F238E27FC236}">
                <a16:creationId xmlns:a16="http://schemas.microsoft.com/office/drawing/2014/main" id="{78B3BC41-6A73-E925-3E23-BDAA35BD54FD}"/>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4" name="Rezervirano mjesto teksta 3">
            <a:extLst>
              <a:ext uri="{FF2B5EF4-FFF2-40B4-BE49-F238E27FC236}">
                <a16:creationId xmlns:a16="http://schemas.microsoft.com/office/drawing/2014/main" id="{5DB86C08-2FA3-D8FF-7287-2EFD452018D9}"/>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hr-HR"/>
              <a:t>Kliknite da biste uredili matrice</a:t>
            </a:r>
          </a:p>
        </p:txBody>
      </p:sp>
      <p:sp>
        <p:nvSpPr>
          <p:cNvPr id="5" name="Rezervirano mjesto datuma 4">
            <a:extLst>
              <a:ext uri="{FF2B5EF4-FFF2-40B4-BE49-F238E27FC236}">
                <a16:creationId xmlns:a16="http://schemas.microsoft.com/office/drawing/2014/main" id="{99405AC1-1549-E14D-5681-E908BA794E19}"/>
              </a:ext>
            </a:extLst>
          </p:cNvPr>
          <p:cNvSpPr>
            <a:spLocks noGrp="1"/>
          </p:cNvSpPr>
          <p:nvPr>
            <p:ph type="dt" sz="half" idx="10"/>
          </p:nvPr>
        </p:nvSpPr>
        <p:spPr/>
        <p:txBody>
          <a:bodyPr/>
          <a:lstStyle/>
          <a:p>
            <a:fld id="{6D17396E-2409-4EDD-BDD5-7097EB1D15C2}" type="datetimeFigureOut">
              <a:rPr lang="hr-HR" smtClean="0"/>
              <a:t>6.4.2026.</a:t>
            </a:fld>
            <a:endParaRPr lang="hr-HR"/>
          </a:p>
        </p:txBody>
      </p:sp>
      <p:sp>
        <p:nvSpPr>
          <p:cNvPr id="6" name="Rezervirano mjesto podnožja 5">
            <a:extLst>
              <a:ext uri="{FF2B5EF4-FFF2-40B4-BE49-F238E27FC236}">
                <a16:creationId xmlns:a16="http://schemas.microsoft.com/office/drawing/2014/main" id="{11F74AC1-5A6F-CCBF-9F1D-8FF37156F674}"/>
              </a:ext>
            </a:extLst>
          </p:cNvPr>
          <p:cNvSpPr>
            <a:spLocks noGrp="1"/>
          </p:cNvSpPr>
          <p:nvPr>
            <p:ph type="ftr" sz="quarter" idx="11"/>
          </p:nvPr>
        </p:nvSpPr>
        <p:spPr/>
        <p:txBody>
          <a:bodyPr/>
          <a:lstStyle/>
          <a:p>
            <a:endParaRPr lang="hr-HR"/>
          </a:p>
        </p:txBody>
      </p:sp>
      <p:sp>
        <p:nvSpPr>
          <p:cNvPr id="7" name="Rezervirano mjesto broja slajda 6">
            <a:extLst>
              <a:ext uri="{FF2B5EF4-FFF2-40B4-BE49-F238E27FC236}">
                <a16:creationId xmlns:a16="http://schemas.microsoft.com/office/drawing/2014/main" id="{8F4E648D-575C-9164-F68A-B1995DD0333E}"/>
              </a:ext>
            </a:extLst>
          </p:cNvPr>
          <p:cNvSpPr>
            <a:spLocks noGrp="1"/>
          </p:cNvSpPr>
          <p:nvPr>
            <p:ph type="sldNum" sz="quarter" idx="12"/>
          </p:nvPr>
        </p:nvSpPr>
        <p:spPr/>
        <p:txBody>
          <a:bodyPr/>
          <a:lstStyle/>
          <a:p>
            <a:fld id="{9FBAE3D9-CEE4-4641-B4DA-446DEC45ABAB}" type="slidenum">
              <a:rPr lang="hr-HR" smtClean="0"/>
              <a:t>‹#›</a:t>
            </a:fld>
            <a:endParaRPr lang="hr-HR"/>
          </a:p>
        </p:txBody>
      </p:sp>
    </p:spTree>
    <p:extLst>
      <p:ext uri="{BB962C8B-B14F-4D97-AF65-F5344CB8AC3E}">
        <p14:creationId xmlns:p14="http://schemas.microsoft.com/office/powerpoint/2010/main" val="4093322296"/>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Slika s opisom">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31D3A1FD-0FD4-5B3E-9BB0-E311F9B8CC80}"/>
              </a:ext>
            </a:extLst>
          </p:cNvPr>
          <p:cNvSpPr>
            <a:spLocks noGrp="1"/>
          </p:cNvSpPr>
          <p:nvPr>
            <p:ph type="title"/>
          </p:nvPr>
        </p:nvSpPr>
        <p:spPr>
          <a:xfrm>
            <a:off x="629841" y="342900"/>
            <a:ext cx="2949178" cy="1200150"/>
          </a:xfrm>
        </p:spPr>
        <p:txBody>
          <a:bodyPr anchor="b"/>
          <a:lstStyle>
            <a:lvl1pPr>
              <a:defRPr sz="2400"/>
            </a:lvl1pPr>
          </a:lstStyle>
          <a:p>
            <a:r>
              <a:rPr lang="hr-HR"/>
              <a:t>Kliknite da biste uredili stil naslova matrice</a:t>
            </a:r>
          </a:p>
        </p:txBody>
      </p:sp>
      <p:sp>
        <p:nvSpPr>
          <p:cNvPr id="3" name="Rezervirano mjesto slike 2">
            <a:extLst>
              <a:ext uri="{FF2B5EF4-FFF2-40B4-BE49-F238E27FC236}">
                <a16:creationId xmlns:a16="http://schemas.microsoft.com/office/drawing/2014/main" id="{FFF42587-FBA6-A133-EDEC-A0167EF2F4D4}"/>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hr-HR"/>
          </a:p>
        </p:txBody>
      </p:sp>
      <p:sp>
        <p:nvSpPr>
          <p:cNvPr id="4" name="Rezervirano mjesto teksta 3">
            <a:extLst>
              <a:ext uri="{FF2B5EF4-FFF2-40B4-BE49-F238E27FC236}">
                <a16:creationId xmlns:a16="http://schemas.microsoft.com/office/drawing/2014/main" id="{5BF68136-41D1-9338-EABF-B5180931130E}"/>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hr-HR"/>
              <a:t>Kliknite da biste uredili matrice</a:t>
            </a:r>
          </a:p>
        </p:txBody>
      </p:sp>
      <p:sp>
        <p:nvSpPr>
          <p:cNvPr id="5" name="Rezervirano mjesto datuma 4">
            <a:extLst>
              <a:ext uri="{FF2B5EF4-FFF2-40B4-BE49-F238E27FC236}">
                <a16:creationId xmlns:a16="http://schemas.microsoft.com/office/drawing/2014/main" id="{39420216-9AD4-F86C-0718-5F66A49961A1}"/>
              </a:ext>
            </a:extLst>
          </p:cNvPr>
          <p:cNvSpPr>
            <a:spLocks noGrp="1"/>
          </p:cNvSpPr>
          <p:nvPr>
            <p:ph type="dt" sz="half" idx="10"/>
          </p:nvPr>
        </p:nvSpPr>
        <p:spPr/>
        <p:txBody>
          <a:bodyPr/>
          <a:lstStyle/>
          <a:p>
            <a:fld id="{6D17396E-2409-4EDD-BDD5-7097EB1D15C2}" type="datetimeFigureOut">
              <a:rPr lang="hr-HR" smtClean="0"/>
              <a:t>6.4.2026.</a:t>
            </a:fld>
            <a:endParaRPr lang="hr-HR"/>
          </a:p>
        </p:txBody>
      </p:sp>
      <p:sp>
        <p:nvSpPr>
          <p:cNvPr id="6" name="Rezervirano mjesto podnožja 5">
            <a:extLst>
              <a:ext uri="{FF2B5EF4-FFF2-40B4-BE49-F238E27FC236}">
                <a16:creationId xmlns:a16="http://schemas.microsoft.com/office/drawing/2014/main" id="{15A75A61-289D-B70B-7B7B-26A53335230C}"/>
              </a:ext>
            </a:extLst>
          </p:cNvPr>
          <p:cNvSpPr>
            <a:spLocks noGrp="1"/>
          </p:cNvSpPr>
          <p:nvPr>
            <p:ph type="ftr" sz="quarter" idx="11"/>
          </p:nvPr>
        </p:nvSpPr>
        <p:spPr/>
        <p:txBody>
          <a:bodyPr/>
          <a:lstStyle/>
          <a:p>
            <a:endParaRPr lang="hr-HR"/>
          </a:p>
        </p:txBody>
      </p:sp>
      <p:sp>
        <p:nvSpPr>
          <p:cNvPr id="7" name="Rezervirano mjesto broja slajda 6">
            <a:extLst>
              <a:ext uri="{FF2B5EF4-FFF2-40B4-BE49-F238E27FC236}">
                <a16:creationId xmlns:a16="http://schemas.microsoft.com/office/drawing/2014/main" id="{23FF5D14-3862-2077-ACAB-705342DFB0AA}"/>
              </a:ext>
            </a:extLst>
          </p:cNvPr>
          <p:cNvSpPr>
            <a:spLocks noGrp="1"/>
          </p:cNvSpPr>
          <p:nvPr>
            <p:ph type="sldNum" sz="quarter" idx="12"/>
          </p:nvPr>
        </p:nvSpPr>
        <p:spPr/>
        <p:txBody>
          <a:bodyPr/>
          <a:lstStyle/>
          <a:p>
            <a:fld id="{9FBAE3D9-CEE4-4641-B4DA-446DEC45ABAB}" type="slidenum">
              <a:rPr lang="hr-HR" smtClean="0"/>
              <a:t>‹#›</a:t>
            </a:fld>
            <a:endParaRPr lang="hr-HR"/>
          </a:p>
        </p:txBody>
      </p:sp>
    </p:spTree>
    <p:extLst>
      <p:ext uri="{BB962C8B-B14F-4D97-AF65-F5344CB8AC3E}">
        <p14:creationId xmlns:p14="http://schemas.microsoft.com/office/powerpoint/2010/main" val="1794924928"/>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zervirano mjesto naslova 1">
            <a:extLst>
              <a:ext uri="{FF2B5EF4-FFF2-40B4-BE49-F238E27FC236}">
                <a16:creationId xmlns:a16="http://schemas.microsoft.com/office/drawing/2014/main" id="{7EA77DD1-674B-AEF5-2E16-8AE6FA5DF575}"/>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hr-HR"/>
              <a:t>Kliknite da biste uredili stil naslova matrice</a:t>
            </a:r>
          </a:p>
        </p:txBody>
      </p:sp>
      <p:sp>
        <p:nvSpPr>
          <p:cNvPr id="3" name="Rezervirano mjesto teksta 2">
            <a:extLst>
              <a:ext uri="{FF2B5EF4-FFF2-40B4-BE49-F238E27FC236}">
                <a16:creationId xmlns:a16="http://schemas.microsoft.com/office/drawing/2014/main" id="{EDCB9D92-F4BA-4317-129F-28C552BD1D22}"/>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4" name="Rezervirano mjesto datuma 3">
            <a:extLst>
              <a:ext uri="{FF2B5EF4-FFF2-40B4-BE49-F238E27FC236}">
                <a16:creationId xmlns:a16="http://schemas.microsoft.com/office/drawing/2014/main" id="{65893B57-43A1-7709-7662-49724CD14BA2}"/>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6D17396E-2409-4EDD-BDD5-7097EB1D15C2}" type="datetimeFigureOut">
              <a:rPr lang="hr-HR" smtClean="0"/>
              <a:t>6.4.2026.</a:t>
            </a:fld>
            <a:endParaRPr lang="hr-HR"/>
          </a:p>
        </p:txBody>
      </p:sp>
      <p:sp>
        <p:nvSpPr>
          <p:cNvPr id="5" name="Rezervirano mjesto podnožja 4">
            <a:extLst>
              <a:ext uri="{FF2B5EF4-FFF2-40B4-BE49-F238E27FC236}">
                <a16:creationId xmlns:a16="http://schemas.microsoft.com/office/drawing/2014/main" id="{B5F89642-2B81-8EC0-4A5C-385E7C4641E2}"/>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hr-HR"/>
          </a:p>
        </p:txBody>
      </p:sp>
      <p:sp>
        <p:nvSpPr>
          <p:cNvPr id="6" name="Rezervirano mjesto broja slajda 5">
            <a:extLst>
              <a:ext uri="{FF2B5EF4-FFF2-40B4-BE49-F238E27FC236}">
                <a16:creationId xmlns:a16="http://schemas.microsoft.com/office/drawing/2014/main" id="{7D5E029B-BF0C-0ACC-DFFA-911CBC04E548}"/>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9FBAE3D9-CEE4-4641-B4DA-446DEC45ABAB}" type="slidenum">
              <a:rPr lang="hr-HR" smtClean="0"/>
              <a:t>‹#›</a:t>
            </a:fld>
            <a:endParaRPr lang="hr-HR"/>
          </a:p>
        </p:txBody>
      </p:sp>
    </p:spTree>
    <p:extLst>
      <p:ext uri="{BB962C8B-B14F-4D97-AF65-F5344CB8AC3E}">
        <p14:creationId xmlns:p14="http://schemas.microsoft.com/office/powerpoint/2010/main" val="2244856227"/>
      </p:ext>
    </p:extLst>
  </p:cSld>
  <p:clrMap bg1="lt1" tx1="dk1" bg2="lt2" tx2="dk2" accent1="accent1" accent2="accent2" accent3="accent3" accent4="accent4" accent5="accent5" accent6="accent6" hlink="hlink" folHlink="folHlink"/>
  <p:sldLayoutIdLst>
    <p:sldLayoutId id="2147483940" r:id="rId1"/>
    <p:sldLayoutId id="2147483941" r:id="rId2"/>
    <p:sldLayoutId id="2147483942" r:id="rId3"/>
    <p:sldLayoutId id="2147483943" r:id="rId4"/>
    <p:sldLayoutId id="2147483944" r:id="rId5"/>
    <p:sldLayoutId id="2147483945" r:id="rId6"/>
    <p:sldLayoutId id="2147483946" r:id="rId7"/>
    <p:sldLayoutId id="2147483947" r:id="rId8"/>
    <p:sldLayoutId id="2147483948" r:id="rId9"/>
    <p:sldLayoutId id="2147483949" r:id="rId10"/>
    <p:sldLayoutId id="2147483950" r:id="rId11"/>
    <p:sldLayoutId id="2147483951" r:id="rId12"/>
    <p:sldLayoutId id="2147483952" r:id="rId13"/>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sr-Latn-R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gradFill rotWithShape="1">
          <a:gsLst>
            <a:gs pos="0">
              <a:srgbClr val="1A1A2E"/>
            </a:gs>
            <a:gs pos="60000">
              <a:srgbClr val="16213E"/>
            </a:gs>
            <a:gs pos="100000">
              <a:srgbClr val="0F3460"/>
            </a:gs>
          </a:gsLst>
          <a:lin ang="5400000" scaled="0"/>
        </a:gradFill>
        <a:effectLst/>
      </p:bgPr>
    </p:bg>
    <p:spTree>
      <p:nvGrpSpPr>
        <p:cNvPr id="1" name=""/>
        <p:cNvGrpSpPr/>
        <p:nvPr/>
      </p:nvGrpSpPr>
      <p:grpSpPr>
        <a:xfrm>
          <a:off x="0" y="0"/>
          <a:ext cx="0" cy="0"/>
          <a:chOff x="0" y="0"/>
          <a:chExt cx="0" cy="0"/>
        </a:xfrm>
      </p:grpSpPr>
      <p:sp>
        <p:nvSpPr>
          <p:cNvPr id="2" name="Text 0"/>
          <p:cNvSpPr>
            <a:spLocks noGrp="1"/>
          </p:cNvSpPr>
          <p:nvPr>
            <p:ph type="title" idx="100"/>
          </p:nvPr>
        </p:nvSpPr>
        <p:spPr>
          <a:xfrm>
            <a:off x="527600" y="1948800"/>
            <a:ext cx="7772400" cy="914400"/>
          </a:xfrm>
          <a:prstGeom prst="rect">
            <a:avLst/>
          </a:prstGeom>
          <a:noFill/>
          <a:ln/>
        </p:spPr>
        <p:txBody>
          <a:bodyPr wrap="square" rtlCol="0">
            <a:noAutofit/>
          </a:bodyPr>
          <a:lstStyle/>
          <a:p>
            <a:pPr marL="0" indent="0" algn="ctr">
              <a:buNone/>
            </a:pPr>
            <a:r>
              <a:rPr lang="hr-HR" sz="4000" b="1" u="sng" dirty="0" smtClean="0">
                <a:solidFill>
                  <a:srgbClr val="FFFFFF"/>
                </a:solidFill>
              </a:rPr>
              <a:t>Vatra u cilindru</a:t>
            </a:r>
            <a:r>
              <a:rPr lang="en-US" sz="4000" b="1" u="sng" dirty="0" smtClean="0">
                <a:solidFill>
                  <a:srgbClr val="FFFFFF"/>
                </a:solidFill>
              </a:rPr>
              <a:t> </a:t>
            </a:r>
            <a:r>
              <a:rPr lang="en-US" sz="4000" b="1" u="sng" dirty="0">
                <a:solidFill>
                  <a:srgbClr val="FFFFFF"/>
                </a:solidFill>
              </a:rPr>
              <a:t>– </a:t>
            </a:r>
            <a:r>
              <a:rPr lang="hr-HR" sz="4000" b="1" u="sng" dirty="0" smtClean="0">
                <a:solidFill>
                  <a:srgbClr val="FFFFFF"/>
                </a:solidFill>
              </a:rPr>
              <a:t>putovanje</a:t>
            </a:r>
            <a:r>
              <a:rPr lang="en-US" sz="4000" b="1" u="sng" dirty="0" smtClean="0">
                <a:solidFill>
                  <a:srgbClr val="FFFFFF"/>
                </a:solidFill>
              </a:rPr>
              <a:t> </a:t>
            </a:r>
            <a:r>
              <a:rPr lang="en-US" sz="4000" b="1" u="sng" dirty="0" err="1" smtClean="0">
                <a:solidFill>
                  <a:srgbClr val="FFFFFF"/>
                </a:solidFill>
              </a:rPr>
              <a:t>energije</a:t>
            </a:r>
            <a:r>
              <a:rPr lang="hr-HR" sz="4000" b="1" u="sng" dirty="0" smtClean="0">
                <a:solidFill>
                  <a:srgbClr val="FFFFFF"/>
                </a:solidFill>
              </a:rPr>
              <a:t> od goriva do</a:t>
            </a:r>
            <a:r>
              <a:rPr lang="hr-HR" sz="4000" b="1" u="sng" dirty="0">
                <a:solidFill>
                  <a:srgbClr val="FFFFFF"/>
                </a:solidFill>
              </a:rPr>
              <a:t> </a:t>
            </a:r>
            <a:r>
              <a:rPr lang="hr-HR" sz="4000" b="1" u="sng" dirty="0" smtClean="0">
                <a:solidFill>
                  <a:srgbClr val="FFFFFF"/>
                </a:solidFill>
              </a:rPr>
              <a:t>kotača</a:t>
            </a:r>
            <a:endParaRPr lang="en-US" sz="4000" b="1" u="sng" dirty="0"/>
          </a:p>
        </p:txBody>
      </p:sp>
      <p:sp>
        <p:nvSpPr>
          <p:cNvPr id="3" name="Text 1"/>
          <p:cNvSpPr/>
          <p:nvPr/>
        </p:nvSpPr>
        <p:spPr>
          <a:xfrm>
            <a:off x="457200" y="1828800"/>
            <a:ext cx="7772400" cy="914400"/>
          </a:xfrm>
          <a:prstGeom prst="rect">
            <a:avLst/>
          </a:prstGeom>
          <a:noFill/>
          <a:ln/>
        </p:spPr>
        <p:txBody>
          <a:bodyPr wrap="square" rtlCol="0" anchor="ctr"/>
          <a:lstStyle/>
          <a:p>
            <a:pPr marL="0" indent="0" algn="ctr">
              <a:buNone/>
            </a:pPr>
            <a:endParaRPr lang="en-US" sz="2400" dirty="0"/>
          </a:p>
        </p:txBody>
      </p:sp>
      <p:sp>
        <p:nvSpPr>
          <p:cNvPr id="200" name="deco_200"/>
          <p:cNvSpPr>
            <a:spLocks noGrp="1"/>
          </p:cNvSpPr>
          <p:nvPr/>
        </p:nvSpPr>
        <p:spPr>
          <a:xfrm>
            <a:off x="7700000" y="4000000"/>
            <a:ext cx="1400000" cy="1400000"/>
          </a:xfrm>
          <a:prstGeom prst="ellipse">
            <a:avLst/>
          </a:prstGeom>
          <a:noFill/>
          <a:ln w="25400">
            <a:solidFill>
              <a:srgbClr val="3A7FBF">
                <a:alpha val="30000"/>
              </a:srgbClr>
            </a:solidFill>
          </a:ln>
        </p:spPr>
        <p:txBody>
          <a:bodyPr/>
          <a:lstStyle/>
          <a:p>
            <a:endParaRPr/>
          </a:p>
        </p:txBody>
      </p:sp>
      <p:sp>
        <p:nvSpPr>
          <p:cNvPr id="201" name="deco_201"/>
          <p:cNvSpPr>
            <a:spLocks noGrp="1"/>
          </p:cNvSpPr>
          <p:nvPr/>
        </p:nvSpPr>
        <p:spPr>
          <a:xfrm>
            <a:off x="7900000" y="4200000"/>
            <a:ext cx="1000000" cy="1000000"/>
          </a:xfrm>
          <a:prstGeom prst="ellipse">
            <a:avLst/>
          </a:prstGeom>
          <a:noFill/>
          <a:ln w="25400">
            <a:solidFill>
              <a:srgbClr val="3A7FBF">
                <a:alpha val="20000"/>
              </a:srgbClr>
            </a:solidFill>
          </a:ln>
        </p:spPr>
        <p:txBody>
          <a:bodyPr/>
          <a:lstStyle/>
          <a:p>
            <a:endParaRPr/>
          </a:p>
        </p:txBody>
      </p:sp>
      <p:sp>
        <p:nvSpPr>
          <p:cNvPr id="202" name="deco_202"/>
          <p:cNvSpPr>
            <a:spLocks noGrp="1"/>
          </p:cNvSpPr>
          <p:nvPr/>
        </p:nvSpPr>
        <p:spPr>
          <a:xfrm>
            <a:off x="8300000" y="4600000"/>
            <a:ext cx="200000" cy="200000"/>
          </a:xfrm>
          <a:prstGeom prst="ellipse">
            <a:avLst/>
          </a:prstGeom>
          <a:solidFill>
            <a:srgbClr val="3A7FBF">
              <a:alpha val="20000"/>
            </a:srgbClr>
          </a:solidFill>
          <a:ln w="12700">
            <a:solidFill>
              <a:srgbClr val="3A7FBF">
                <a:alpha val="20000"/>
              </a:srgbClr>
            </a:solidFill>
          </a:ln>
        </p:spPr>
        <p:txBody>
          <a:bodyPr/>
          <a:lstStyle/>
          <a:p>
            <a:endParaRPr/>
          </a:p>
        </p:txBody>
      </p:sp>
      <p:sp>
        <p:nvSpPr>
          <p:cNvPr id="203" name="deco_203"/>
          <p:cNvSpPr>
            <a:spLocks noGrp="1"/>
          </p:cNvSpPr>
          <p:nvPr/>
        </p:nvSpPr>
        <p:spPr>
          <a:xfrm>
            <a:off x="8975000" y="4600000"/>
            <a:ext cx="50000" cy="200000"/>
          </a:xfrm>
          <a:prstGeom prst="rect">
            <a:avLst/>
          </a:prstGeom>
          <a:solidFill>
            <a:srgbClr val="3A7FBF">
              <a:alpha val="30000"/>
            </a:srgbClr>
          </a:solidFill>
          <a:ln w="9525">
            <a:noFill/>
          </a:ln>
        </p:spPr>
        <p:txBody>
          <a:bodyPr/>
          <a:lstStyle/>
          <a:p>
            <a:endParaRPr/>
          </a:p>
        </p:txBody>
      </p:sp>
      <p:sp>
        <p:nvSpPr>
          <p:cNvPr id="204" name="deco_204"/>
          <p:cNvSpPr>
            <a:spLocks noGrp="1"/>
          </p:cNvSpPr>
          <p:nvPr/>
        </p:nvSpPr>
        <p:spPr>
          <a:xfrm rot="2700000">
            <a:off x="8799264" y="5024264"/>
            <a:ext cx="50000" cy="200000"/>
          </a:xfrm>
          <a:prstGeom prst="rect">
            <a:avLst/>
          </a:prstGeom>
          <a:solidFill>
            <a:srgbClr val="3A7FBF">
              <a:alpha val="30000"/>
            </a:srgbClr>
          </a:solidFill>
          <a:ln w="9525">
            <a:noFill/>
          </a:ln>
        </p:spPr>
        <p:txBody>
          <a:bodyPr/>
          <a:lstStyle/>
          <a:p>
            <a:endParaRPr/>
          </a:p>
        </p:txBody>
      </p:sp>
      <p:sp>
        <p:nvSpPr>
          <p:cNvPr id="205" name="deco_205"/>
          <p:cNvSpPr>
            <a:spLocks noGrp="1"/>
          </p:cNvSpPr>
          <p:nvPr/>
        </p:nvSpPr>
        <p:spPr>
          <a:xfrm rot="5400000">
            <a:off x="8375000" y="5200000"/>
            <a:ext cx="50000" cy="200000"/>
          </a:xfrm>
          <a:prstGeom prst="rect">
            <a:avLst/>
          </a:prstGeom>
          <a:solidFill>
            <a:srgbClr val="3A7FBF">
              <a:alpha val="30000"/>
            </a:srgbClr>
          </a:solidFill>
          <a:ln w="9525">
            <a:noFill/>
          </a:ln>
        </p:spPr>
        <p:txBody>
          <a:bodyPr/>
          <a:lstStyle/>
          <a:p>
            <a:endParaRPr/>
          </a:p>
        </p:txBody>
      </p:sp>
      <p:sp>
        <p:nvSpPr>
          <p:cNvPr id="206" name="deco_206"/>
          <p:cNvSpPr>
            <a:spLocks noGrp="1"/>
          </p:cNvSpPr>
          <p:nvPr/>
        </p:nvSpPr>
        <p:spPr>
          <a:xfrm rot="8100000">
            <a:off x="7950736" y="5024264"/>
            <a:ext cx="50000" cy="200000"/>
          </a:xfrm>
          <a:prstGeom prst="rect">
            <a:avLst/>
          </a:prstGeom>
          <a:solidFill>
            <a:srgbClr val="3A7FBF">
              <a:alpha val="30000"/>
            </a:srgbClr>
          </a:solidFill>
          <a:ln w="9525">
            <a:noFill/>
          </a:ln>
        </p:spPr>
        <p:txBody>
          <a:bodyPr/>
          <a:lstStyle/>
          <a:p>
            <a:endParaRPr/>
          </a:p>
        </p:txBody>
      </p:sp>
      <p:sp>
        <p:nvSpPr>
          <p:cNvPr id="207" name="deco_207"/>
          <p:cNvSpPr>
            <a:spLocks noGrp="1"/>
          </p:cNvSpPr>
          <p:nvPr/>
        </p:nvSpPr>
        <p:spPr>
          <a:xfrm rot="10800000">
            <a:off x="7775000" y="4600000"/>
            <a:ext cx="50000" cy="200000"/>
          </a:xfrm>
          <a:prstGeom prst="rect">
            <a:avLst/>
          </a:prstGeom>
          <a:solidFill>
            <a:srgbClr val="3A7FBF">
              <a:alpha val="30000"/>
            </a:srgbClr>
          </a:solidFill>
          <a:ln w="9525">
            <a:noFill/>
          </a:ln>
        </p:spPr>
        <p:txBody>
          <a:bodyPr/>
          <a:lstStyle/>
          <a:p>
            <a:endParaRPr/>
          </a:p>
        </p:txBody>
      </p:sp>
      <p:sp>
        <p:nvSpPr>
          <p:cNvPr id="208" name="deco_208"/>
          <p:cNvSpPr>
            <a:spLocks noGrp="1"/>
          </p:cNvSpPr>
          <p:nvPr/>
        </p:nvSpPr>
        <p:spPr>
          <a:xfrm rot="13500000">
            <a:off x="7950736" y="4175736"/>
            <a:ext cx="50000" cy="200000"/>
          </a:xfrm>
          <a:prstGeom prst="rect">
            <a:avLst/>
          </a:prstGeom>
          <a:solidFill>
            <a:srgbClr val="3A7FBF">
              <a:alpha val="30000"/>
            </a:srgbClr>
          </a:solidFill>
          <a:ln w="9525">
            <a:noFill/>
          </a:ln>
        </p:spPr>
        <p:txBody>
          <a:bodyPr/>
          <a:lstStyle/>
          <a:p>
            <a:endParaRPr/>
          </a:p>
        </p:txBody>
      </p:sp>
      <p:sp>
        <p:nvSpPr>
          <p:cNvPr id="209" name="deco_209"/>
          <p:cNvSpPr>
            <a:spLocks noGrp="1"/>
          </p:cNvSpPr>
          <p:nvPr/>
        </p:nvSpPr>
        <p:spPr>
          <a:xfrm rot="16200000">
            <a:off x="8375000" y="4000000"/>
            <a:ext cx="50000" cy="200000"/>
          </a:xfrm>
          <a:prstGeom prst="rect">
            <a:avLst/>
          </a:prstGeom>
          <a:solidFill>
            <a:srgbClr val="3A7FBF">
              <a:alpha val="30000"/>
            </a:srgbClr>
          </a:solidFill>
          <a:ln w="9525">
            <a:noFill/>
          </a:ln>
        </p:spPr>
        <p:txBody>
          <a:bodyPr/>
          <a:lstStyle/>
          <a:p>
            <a:endParaRPr/>
          </a:p>
        </p:txBody>
      </p:sp>
      <p:sp>
        <p:nvSpPr>
          <p:cNvPr id="210" name="deco_210"/>
          <p:cNvSpPr>
            <a:spLocks noGrp="1"/>
          </p:cNvSpPr>
          <p:nvPr/>
        </p:nvSpPr>
        <p:spPr>
          <a:xfrm rot="18900000">
            <a:off x="8799264" y="4175736"/>
            <a:ext cx="50000" cy="200000"/>
          </a:xfrm>
          <a:prstGeom prst="rect">
            <a:avLst/>
          </a:prstGeom>
          <a:solidFill>
            <a:srgbClr val="3A7FBF">
              <a:alpha val="30000"/>
            </a:srgbClr>
          </a:solidFill>
          <a:ln w="9525">
            <a:noFill/>
          </a:ln>
        </p:spPr>
        <p:txBody>
          <a:bodyPr/>
          <a:lstStyle/>
          <a:p>
            <a:endParaRPr/>
          </a:p>
        </p:txBody>
      </p:sp>
      <p:sp>
        <p:nvSpPr>
          <p:cNvPr id="211" name="deco_211"/>
          <p:cNvSpPr>
            <a:spLocks noGrp="1"/>
          </p:cNvSpPr>
          <p:nvPr/>
        </p:nvSpPr>
        <p:spPr>
          <a:xfrm>
            <a:off x="7170000" y="3820000"/>
            <a:ext cx="760000" cy="760000"/>
          </a:xfrm>
          <a:prstGeom prst="ellipse">
            <a:avLst/>
          </a:prstGeom>
          <a:noFill/>
          <a:ln w="25400">
            <a:solidFill>
              <a:srgbClr val="3A7FBF">
                <a:alpha val="30000"/>
              </a:srgbClr>
            </a:solidFill>
          </a:ln>
        </p:spPr>
        <p:txBody>
          <a:bodyPr/>
          <a:lstStyle/>
          <a:p>
            <a:endParaRPr/>
          </a:p>
        </p:txBody>
      </p:sp>
      <p:sp>
        <p:nvSpPr>
          <p:cNvPr id="212" name="deco_212"/>
          <p:cNvSpPr>
            <a:spLocks noGrp="1"/>
          </p:cNvSpPr>
          <p:nvPr/>
        </p:nvSpPr>
        <p:spPr>
          <a:xfrm>
            <a:off x="7470000" y="4120000"/>
            <a:ext cx="160000" cy="160000"/>
          </a:xfrm>
          <a:prstGeom prst="ellipse">
            <a:avLst/>
          </a:prstGeom>
          <a:solidFill>
            <a:srgbClr val="3A7FBF">
              <a:alpha val="20000"/>
            </a:srgbClr>
          </a:solidFill>
          <a:ln w="12700">
            <a:solidFill>
              <a:srgbClr val="3A7FBF">
                <a:alpha val="20000"/>
              </a:srgbClr>
            </a:solidFill>
          </a:ln>
        </p:spPr>
        <p:txBody>
          <a:bodyPr/>
          <a:lstStyle/>
          <a:p>
            <a:endParaRPr/>
          </a:p>
        </p:txBody>
      </p:sp>
      <p:sp>
        <p:nvSpPr>
          <p:cNvPr id="213" name="deco_213"/>
          <p:cNvSpPr>
            <a:spLocks noGrp="1"/>
          </p:cNvSpPr>
          <p:nvPr/>
        </p:nvSpPr>
        <p:spPr>
          <a:xfrm>
            <a:off x="7860000" y="4120000"/>
            <a:ext cx="40000" cy="160000"/>
          </a:xfrm>
          <a:prstGeom prst="rect">
            <a:avLst/>
          </a:prstGeom>
          <a:solidFill>
            <a:srgbClr val="3A7FBF">
              <a:alpha val="30000"/>
            </a:srgbClr>
          </a:solidFill>
          <a:ln w="9525">
            <a:noFill/>
          </a:ln>
        </p:spPr>
        <p:txBody>
          <a:bodyPr/>
          <a:lstStyle/>
          <a:p>
            <a:endParaRPr/>
          </a:p>
        </p:txBody>
      </p:sp>
      <p:sp>
        <p:nvSpPr>
          <p:cNvPr id="214" name="deco_214"/>
          <p:cNvSpPr>
            <a:spLocks noGrp="1"/>
          </p:cNvSpPr>
          <p:nvPr/>
        </p:nvSpPr>
        <p:spPr>
          <a:xfrm rot="3600000">
            <a:off x="7695000" y="4405788"/>
            <a:ext cx="40000" cy="160000"/>
          </a:xfrm>
          <a:prstGeom prst="rect">
            <a:avLst/>
          </a:prstGeom>
          <a:solidFill>
            <a:srgbClr val="3A7FBF">
              <a:alpha val="30000"/>
            </a:srgbClr>
          </a:solidFill>
          <a:ln w="9525">
            <a:noFill/>
          </a:ln>
        </p:spPr>
        <p:txBody>
          <a:bodyPr/>
          <a:lstStyle/>
          <a:p>
            <a:endParaRPr/>
          </a:p>
        </p:txBody>
      </p:sp>
      <p:sp>
        <p:nvSpPr>
          <p:cNvPr id="215" name="deco_215"/>
          <p:cNvSpPr>
            <a:spLocks noGrp="1"/>
          </p:cNvSpPr>
          <p:nvPr/>
        </p:nvSpPr>
        <p:spPr>
          <a:xfrm rot="7200000">
            <a:off x="7365001" y="4405788"/>
            <a:ext cx="40000" cy="160000"/>
          </a:xfrm>
          <a:prstGeom prst="rect">
            <a:avLst/>
          </a:prstGeom>
          <a:solidFill>
            <a:srgbClr val="3A7FBF">
              <a:alpha val="30000"/>
            </a:srgbClr>
          </a:solidFill>
          <a:ln w="9525">
            <a:noFill/>
          </a:ln>
        </p:spPr>
        <p:txBody>
          <a:bodyPr/>
          <a:lstStyle/>
          <a:p>
            <a:endParaRPr/>
          </a:p>
        </p:txBody>
      </p:sp>
      <p:sp>
        <p:nvSpPr>
          <p:cNvPr id="216" name="deco_216"/>
          <p:cNvSpPr>
            <a:spLocks noGrp="1"/>
          </p:cNvSpPr>
          <p:nvPr/>
        </p:nvSpPr>
        <p:spPr>
          <a:xfrm rot="10800000">
            <a:off x="7200000" y="4120000"/>
            <a:ext cx="40000" cy="160000"/>
          </a:xfrm>
          <a:prstGeom prst="rect">
            <a:avLst/>
          </a:prstGeom>
          <a:solidFill>
            <a:srgbClr val="3A7FBF">
              <a:alpha val="30000"/>
            </a:srgbClr>
          </a:solidFill>
          <a:ln w="9525">
            <a:noFill/>
          </a:ln>
        </p:spPr>
        <p:txBody>
          <a:bodyPr/>
          <a:lstStyle/>
          <a:p>
            <a:endParaRPr/>
          </a:p>
        </p:txBody>
      </p:sp>
      <p:sp>
        <p:nvSpPr>
          <p:cNvPr id="217" name="deco_217"/>
          <p:cNvSpPr>
            <a:spLocks noGrp="1"/>
          </p:cNvSpPr>
          <p:nvPr/>
        </p:nvSpPr>
        <p:spPr>
          <a:xfrm rot="14400000">
            <a:off x="7365000" y="3834212"/>
            <a:ext cx="40000" cy="160000"/>
          </a:xfrm>
          <a:prstGeom prst="rect">
            <a:avLst/>
          </a:prstGeom>
          <a:solidFill>
            <a:srgbClr val="3A7FBF">
              <a:alpha val="30000"/>
            </a:srgbClr>
          </a:solidFill>
          <a:ln w="9525">
            <a:noFill/>
          </a:ln>
        </p:spPr>
        <p:txBody>
          <a:bodyPr/>
          <a:lstStyle/>
          <a:p>
            <a:endParaRPr/>
          </a:p>
        </p:txBody>
      </p:sp>
      <p:sp>
        <p:nvSpPr>
          <p:cNvPr id="218" name="deco_218"/>
          <p:cNvSpPr>
            <a:spLocks noGrp="1"/>
          </p:cNvSpPr>
          <p:nvPr/>
        </p:nvSpPr>
        <p:spPr>
          <a:xfrm rot="18000000">
            <a:off x="7695000" y="3834212"/>
            <a:ext cx="40000" cy="160000"/>
          </a:xfrm>
          <a:prstGeom prst="rect">
            <a:avLst/>
          </a:prstGeom>
          <a:solidFill>
            <a:srgbClr val="3A7FBF">
              <a:alpha val="30000"/>
            </a:srgbClr>
          </a:solidFill>
          <a:ln w="9525">
            <a:noFill/>
          </a:ln>
        </p:spPr>
        <p:txBody>
          <a:bodyPr/>
          <a:lstStyle/>
          <a:p>
            <a:endParaRPr/>
          </a:p>
        </p:txBody>
      </p:sp>
      <p:sp>
        <p:nvSpPr>
          <p:cNvPr id="219" name="deco_219"/>
          <p:cNvSpPr>
            <a:spLocks noGrp="1"/>
          </p:cNvSpPr>
          <p:nvPr/>
        </p:nvSpPr>
        <p:spPr>
          <a:xfrm>
            <a:off x="8000000" y="4900000"/>
            <a:ext cx="600000" cy="80000"/>
          </a:xfrm>
          <a:prstGeom prst="rect">
            <a:avLst/>
          </a:prstGeom>
          <a:solidFill>
            <a:srgbClr val="3A7FBF">
              <a:alpha val="25000"/>
            </a:srgbClr>
          </a:solidFill>
          <a:ln w="9525">
            <a:noFill/>
          </a:ln>
        </p:spPr>
        <p:txBody>
          <a:bodyPr/>
          <a:lstStyle/>
          <a:p>
            <a:endParaRPr/>
          </a:p>
        </p:txBody>
      </p:sp>
      <p:sp>
        <p:nvSpPr>
          <p:cNvPr id="220" name="deco_220"/>
          <p:cNvSpPr>
            <a:spLocks noGrp="1"/>
          </p:cNvSpPr>
          <p:nvPr/>
        </p:nvSpPr>
        <p:spPr>
          <a:xfrm>
            <a:off x="7880000" y="4820000"/>
            <a:ext cx="240000" cy="240000"/>
          </a:xfrm>
          <a:prstGeom prst="ellipse">
            <a:avLst/>
          </a:prstGeom>
          <a:noFill/>
          <a:ln w="25400">
            <a:solidFill>
              <a:srgbClr val="3A7FBF">
                <a:alpha val="25000"/>
              </a:srgbClr>
            </a:solidFill>
          </a:ln>
        </p:spPr>
        <p:txBody>
          <a:bodyPr/>
          <a:lstStyle/>
          <a:p>
            <a:endParaRPr/>
          </a:p>
        </p:txBody>
      </p:sp>
      <p:sp>
        <p:nvSpPr>
          <p:cNvPr id="221" name="deco_221"/>
          <p:cNvSpPr>
            <a:spLocks noGrp="1"/>
          </p:cNvSpPr>
          <p:nvPr/>
        </p:nvSpPr>
        <p:spPr>
          <a:xfrm>
            <a:off x="8480000" y="4820000"/>
            <a:ext cx="240000" cy="240000"/>
          </a:xfrm>
          <a:prstGeom prst="ellipse">
            <a:avLst/>
          </a:prstGeom>
          <a:noFill/>
          <a:ln w="25400">
            <a:solidFill>
              <a:srgbClr val="3A7FBF">
                <a:alpha val="25000"/>
              </a:srgbClr>
            </a:solidFill>
          </a:ln>
        </p:spPr>
        <p:txBody>
          <a:bodyPr/>
          <a:lstStyle/>
          <a:p>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8">
    <p:bg>
      <p:bgPr>
        <a:gradFill rotWithShape="1">
          <a:gsLst>
            <a:gs pos="0">
              <a:srgbClr val="1A1A2E"/>
            </a:gs>
            <a:gs pos="60000">
              <a:srgbClr val="16213E"/>
            </a:gs>
            <a:gs pos="100000">
              <a:srgbClr val="0F3460"/>
            </a:gs>
          </a:gsLst>
          <a:lin ang="5400000" scaled="0"/>
        </a:gradFill>
        <a:effectLst/>
      </p:bgPr>
    </p:bg>
    <p:spTree>
      <p:nvGrpSpPr>
        <p:cNvPr id="1" name=""/>
        <p:cNvGrpSpPr/>
        <p:nvPr/>
      </p:nvGrpSpPr>
      <p:grpSpPr>
        <a:xfrm>
          <a:off x="0" y="0"/>
          <a:ext cx="0" cy="0"/>
          <a:chOff x="0" y="0"/>
          <a:chExt cx="0" cy="0"/>
        </a:xfrm>
      </p:grpSpPr>
      <p:sp>
        <p:nvSpPr>
          <p:cNvPr id="2" name="Text 0"/>
          <p:cNvSpPr>
            <a:spLocks noGrp="1"/>
          </p:cNvSpPr>
          <p:nvPr>
            <p:ph type="title" idx="100"/>
          </p:nvPr>
        </p:nvSpPr>
        <p:spPr>
          <a:prstGeom prst="rect">
            <a:avLst/>
          </a:prstGeom>
          <a:noFill/>
          <a:ln/>
        </p:spPr>
        <p:txBody>
          <a:bodyPr wrap="square" rtlCol="0"/>
          <a:lstStyle/>
          <a:p>
            <a:pPr marL="0" indent="0">
              <a:buNone/>
            </a:pPr>
            <a:r>
              <a:rPr lang="en-US" sz="2400" b="1" u="sng" dirty="0">
                <a:solidFill>
                  <a:srgbClr val="FFFFFF"/>
                </a:solidFill>
              </a:rPr>
              <a:t>Takt 1: Usis (ulaz energije u sustav)</a:t>
            </a:r>
            <a:endParaRPr lang="en-US" sz="2400" b="1" u="sng" dirty="0"/>
          </a:p>
        </p:txBody>
      </p:sp>
      <p:sp>
        <p:nvSpPr>
          <p:cNvPr id="3" name="Text 0"/>
          <p:cNvSpPr>
            <a:spLocks noGrp="1"/>
          </p:cNvSpPr>
          <p:nvPr>
            <p:ph type="body" idx="101"/>
          </p:nvPr>
        </p:nvSpPr>
        <p:spPr>
          <a:xfrm>
            <a:off x="457200" y="1452651"/>
            <a:ext cx="7772400" cy="4114800"/>
          </a:xfrm>
          <a:prstGeom prst="rect">
            <a:avLst/>
          </a:prstGeom>
          <a:noFill/>
          <a:ln/>
        </p:spPr>
        <p:txBody>
          <a:bodyPr wrap="square" rtlCol="0"/>
          <a:lstStyle/>
          <a:p>
            <a:pPr marL="0" indent="0">
              <a:buNone/>
            </a:pPr>
            <a:r>
              <a:rPr lang="en-US" sz="1800" dirty="0">
                <a:solidFill>
                  <a:srgbClr val="FFFFFF"/>
                </a:solidFill>
              </a:rPr>
              <a:t>Tijekom usisa:</a:t>
            </a:r>
            <a:endParaRPr lang="en-US" sz="1800" dirty="0"/>
          </a:p>
          <a:p>
            <a:pPr marL="685800" lvl="1" indent="-342900">
              <a:buSzPct val="100000"/>
              <a:buChar char="•"/>
            </a:pPr>
            <a:r>
              <a:rPr lang="en-US" sz="1800" dirty="0">
                <a:solidFill>
                  <a:srgbClr val="FFFFFF"/>
                </a:solidFill>
              </a:rPr>
              <a:t>klip se pomiče prema dolje</a:t>
            </a:r>
            <a:endParaRPr lang="en-US" sz="1800" dirty="0"/>
          </a:p>
          <a:p>
            <a:pPr marL="685800" lvl="1" indent="-342900">
              <a:buSzPct val="100000"/>
              <a:buChar char="•"/>
            </a:pPr>
            <a:r>
              <a:rPr lang="en-US" sz="1800" dirty="0">
                <a:solidFill>
                  <a:srgbClr val="FFFFFF"/>
                </a:solidFill>
              </a:rPr>
              <a:t>otvara se usisni ventil</a:t>
            </a:r>
            <a:endParaRPr lang="en-US" sz="1800" dirty="0"/>
          </a:p>
          <a:p>
            <a:pPr marL="685800" lvl="1" indent="-342900">
              <a:buSzPct val="100000"/>
              <a:buChar char="•"/>
            </a:pPr>
            <a:r>
              <a:rPr lang="en-US" sz="1800" dirty="0">
                <a:solidFill>
                  <a:srgbClr val="FFFFFF"/>
                </a:solidFill>
              </a:rPr>
              <a:t>u cilindar ulazi zrak i gorivo ili gorivo ubrizgano kasnije</a:t>
            </a:r>
            <a:endParaRPr lang="en-US" sz="1800" dirty="0"/>
          </a:p>
          <a:p>
            <a:pPr marL="0" indent="0">
              <a:buNone/>
            </a:pPr>
            <a:r>
              <a:rPr lang="hr-HR" sz="1800" dirty="0" smtClean="0">
                <a:solidFill>
                  <a:srgbClr val="FFFFFF"/>
                </a:solidFill>
              </a:rPr>
              <a:t>U </a:t>
            </a:r>
            <a:r>
              <a:rPr lang="hr-HR" dirty="0">
                <a:solidFill>
                  <a:srgbClr val="FFFFFF"/>
                </a:solidFill>
              </a:rPr>
              <a:t>e</a:t>
            </a:r>
            <a:r>
              <a:rPr lang="en-US" sz="1800" dirty="0" err="1" smtClean="0">
                <a:solidFill>
                  <a:srgbClr val="FFFFFF"/>
                </a:solidFill>
              </a:rPr>
              <a:t>nergetsk</a:t>
            </a:r>
            <a:r>
              <a:rPr lang="hr-HR" sz="1800" dirty="0" smtClean="0">
                <a:solidFill>
                  <a:srgbClr val="FFFFFF"/>
                </a:solidFill>
              </a:rPr>
              <a:t>om</a:t>
            </a:r>
            <a:r>
              <a:rPr lang="en-US" sz="1800" dirty="0" smtClean="0">
                <a:solidFill>
                  <a:srgbClr val="FFFFFF"/>
                </a:solidFill>
              </a:rPr>
              <a:t> </a:t>
            </a:r>
            <a:r>
              <a:rPr lang="en-US" sz="1800" dirty="0" err="1" smtClean="0">
                <a:solidFill>
                  <a:srgbClr val="FFFFFF"/>
                </a:solidFill>
              </a:rPr>
              <a:t>pogled</a:t>
            </a:r>
            <a:r>
              <a:rPr lang="hr-HR" sz="1800" dirty="0" smtClean="0">
                <a:solidFill>
                  <a:srgbClr val="FFFFFF"/>
                </a:solidFill>
              </a:rPr>
              <a:t>u,</a:t>
            </a:r>
            <a:r>
              <a:rPr lang="en-US" sz="1800" dirty="0" smtClean="0">
                <a:solidFill>
                  <a:srgbClr val="FFFFFF"/>
                </a:solidFill>
              </a:rPr>
              <a:t> </a:t>
            </a:r>
            <a:r>
              <a:rPr lang="en-US" sz="1800" dirty="0">
                <a:solidFill>
                  <a:srgbClr val="FFFFFF"/>
                </a:solidFill>
              </a:rPr>
              <a:t>sustav dobiva „materijal” koji nosi kemijsku </a:t>
            </a:r>
            <a:r>
              <a:rPr lang="en-US" sz="1800" dirty="0" err="1">
                <a:solidFill>
                  <a:srgbClr val="FFFFFF"/>
                </a:solidFill>
              </a:rPr>
              <a:t>energiju</a:t>
            </a:r>
            <a:r>
              <a:rPr lang="en-US" sz="1800" dirty="0">
                <a:solidFill>
                  <a:srgbClr val="FFFFFF"/>
                </a:solidFill>
              </a:rPr>
              <a:t> </a:t>
            </a:r>
            <a:r>
              <a:rPr lang="hr-HR" sz="1800" dirty="0" smtClean="0">
                <a:solidFill>
                  <a:srgbClr val="FFFFFF"/>
                </a:solidFill>
              </a:rPr>
              <a:t>(</a:t>
            </a:r>
            <a:r>
              <a:rPr lang="en-US" sz="1800" dirty="0" err="1" smtClean="0">
                <a:solidFill>
                  <a:srgbClr val="FFFFFF"/>
                </a:solidFill>
              </a:rPr>
              <a:t>gorivo</a:t>
            </a:r>
            <a:r>
              <a:rPr lang="hr-HR" sz="1800" dirty="0" smtClean="0">
                <a:solidFill>
                  <a:srgbClr val="FFFFFF"/>
                </a:solidFill>
              </a:rPr>
              <a:t>)</a:t>
            </a:r>
            <a:r>
              <a:rPr lang="en-US" sz="1800" dirty="0" smtClean="0">
                <a:solidFill>
                  <a:srgbClr val="FFFFFF"/>
                </a:solidFill>
              </a:rPr>
              <a:t> </a:t>
            </a:r>
            <a:r>
              <a:rPr lang="en-US" sz="1800" dirty="0">
                <a:solidFill>
                  <a:srgbClr val="FFFFFF"/>
                </a:solidFill>
              </a:rPr>
              <a:t>i omogućuje </a:t>
            </a:r>
            <a:r>
              <a:rPr lang="en-US" sz="1800" dirty="0" err="1">
                <a:solidFill>
                  <a:srgbClr val="FFFFFF"/>
                </a:solidFill>
              </a:rPr>
              <a:t>izgaranje</a:t>
            </a:r>
            <a:r>
              <a:rPr lang="en-US" sz="1800" dirty="0">
                <a:solidFill>
                  <a:srgbClr val="FFFFFF"/>
                </a:solidFill>
              </a:rPr>
              <a:t> </a:t>
            </a:r>
            <a:r>
              <a:rPr lang="hr-HR" sz="1800" dirty="0" smtClean="0">
                <a:solidFill>
                  <a:srgbClr val="FFFFFF"/>
                </a:solidFill>
              </a:rPr>
              <a:t>(</a:t>
            </a:r>
            <a:r>
              <a:rPr lang="en-US" sz="1800" dirty="0" err="1" smtClean="0">
                <a:solidFill>
                  <a:srgbClr val="FFFFFF"/>
                </a:solidFill>
              </a:rPr>
              <a:t>kisik</a:t>
            </a:r>
            <a:r>
              <a:rPr lang="en-US" sz="1800" dirty="0" smtClean="0">
                <a:solidFill>
                  <a:srgbClr val="FFFFFF"/>
                </a:solidFill>
              </a:rPr>
              <a:t> </a:t>
            </a:r>
            <a:r>
              <a:rPr lang="en-US" sz="1800" dirty="0" err="1">
                <a:solidFill>
                  <a:srgbClr val="FFFFFF"/>
                </a:solidFill>
              </a:rPr>
              <a:t>iz</a:t>
            </a:r>
            <a:r>
              <a:rPr lang="en-US" sz="1800" dirty="0">
                <a:solidFill>
                  <a:srgbClr val="FFFFFF"/>
                </a:solidFill>
              </a:rPr>
              <a:t> </a:t>
            </a:r>
            <a:r>
              <a:rPr lang="en-US" sz="1800" dirty="0" err="1" smtClean="0">
                <a:solidFill>
                  <a:srgbClr val="FFFFFF"/>
                </a:solidFill>
              </a:rPr>
              <a:t>zraka</a:t>
            </a:r>
            <a:r>
              <a:rPr lang="hr-HR" sz="1800" dirty="0" smtClean="0">
                <a:solidFill>
                  <a:srgbClr val="FFFFFF"/>
                </a:solidFill>
              </a:rPr>
              <a:t>).</a:t>
            </a:r>
          </a:p>
          <a:p>
            <a:pPr marL="0" indent="0">
              <a:buNone/>
            </a:pPr>
            <a:r>
              <a:rPr lang="en-US" sz="1800" smtClean="0">
                <a:solidFill>
                  <a:srgbClr val="FFFFFF"/>
                </a:solidFill>
              </a:rPr>
              <a:t>Dobar</a:t>
            </a:r>
            <a:r>
              <a:rPr lang="en-US" sz="1800" dirty="0" smtClean="0">
                <a:solidFill>
                  <a:srgbClr val="FFFFFF"/>
                </a:solidFill>
              </a:rPr>
              <a:t> </a:t>
            </a:r>
            <a:r>
              <a:rPr lang="en-US" sz="1800" dirty="0">
                <a:solidFill>
                  <a:srgbClr val="FFFFFF"/>
                </a:solidFill>
              </a:rPr>
              <a:t>usis je važan jer više zraka omogućuje potpunije izgaranje.</a:t>
            </a:r>
            <a:endParaRPr lang="en-US" sz="1800" dirty="0"/>
          </a:p>
        </p:txBody>
      </p:sp>
      <p:sp>
        <p:nvSpPr>
          <p:cNvPr id="1150" name="deco_1150"/>
          <p:cNvSpPr>
            <a:spLocks noGrp="1"/>
          </p:cNvSpPr>
          <p:nvPr/>
        </p:nvSpPr>
        <p:spPr>
          <a:xfrm>
            <a:off x="8200000" y="100000"/>
            <a:ext cx="1000000" cy="1000000"/>
          </a:xfrm>
          <a:prstGeom prst="ellipse">
            <a:avLst/>
          </a:prstGeom>
          <a:noFill/>
          <a:ln w="25400">
            <a:solidFill>
              <a:srgbClr val="3A7FBF">
                <a:alpha val="30000"/>
              </a:srgbClr>
            </a:solidFill>
          </a:ln>
        </p:spPr>
        <p:txBody>
          <a:bodyPr/>
          <a:lstStyle/>
          <a:p>
            <a:endParaRPr/>
          </a:p>
        </p:txBody>
      </p:sp>
      <p:sp>
        <p:nvSpPr>
          <p:cNvPr id="1151" name="deco_1151"/>
          <p:cNvSpPr>
            <a:spLocks noGrp="1"/>
          </p:cNvSpPr>
          <p:nvPr/>
        </p:nvSpPr>
        <p:spPr>
          <a:xfrm>
            <a:off x="8500000" y="400000"/>
            <a:ext cx="400000" cy="400000"/>
          </a:xfrm>
          <a:prstGeom prst="ellipse">
            <a:avLst/>
          </a:prstGeom>
          <a:solidFill>
            <a:srgbClr val="3A7FBF">
              <a:alpha val="20000"/>
            </a:srgbClr>
          </a:solidFill>
          <a:ln w="12700">
            <a:solidFill>
              <a:srgbClr val="3A7FBF">
                <a:alpha val="20000"/>
              </a:srgbClr>
            </a:solidFill>
          </a:ln>
        </p:spPr>
        <p:txBody>
          <a:bodyPr/>
          <a:lstStyle/>
          <a:p>
            <a:endParaRPr/>
          </a:p>
        </p:txBody>
      </p:sp>
      <p:sp>
        <p:nvSpPr>
          <p:cNvPr id="1152" name="deco_1152"/>
          <p:cNvSpPr>
            <a:spLocks noGrp="1"/>
          </p:cNvSpPr>
          <p:nvPr/>
        </p:nvSpPr>
        <p:spPr>
          <a:xfrm rot="1800000">
            <a:off x="9043730" y="729999"/>
            <a:ext cx="40000" cy="160000"/>
          </a:xfrm>
          <a:prstGeom prst="rect">
            <a:avLst/>
          </a:prstGeom>
          <a:solidFill>
            <a:srgbClr val="3A7FBF">
              <a:alpha val="30000"/>
            </a:srgbClr>
          </a:solidFill>
          <a:ln w="9525">
            <a:noFill/>
          </a:ln>
        </p:spPr>
        <p:txBody>
          <a:bodyPr/>
          <a:lstStyle/>
          <a:p>
            <a:endParaRPr/>
          </a:p>
        </p:txBody>
      </p:sp>
      <p:sp>
        <p:nvSpPr>
          <p:cNvPr id="1153" name="deco_1153"/>
          <p:cNvSpPr>
            <a:spLocks noGrp="1"/>
          </p:cNvSpPr>
          <p:nvPr/>
        </p:nvSpPr>
        <p:spPr>
          <a:xfrm rot="5400000">
            <a:off x="8680000" y="940000"/>
            <a:ext cx="40000" cy="160000"/>
          </a:xfrm>
          <a:prstGeom prst="rect">
            <a:avLst/>
          </a:prstGeom>
          <a:solidFill>
            <a:srgbClr val="3A7FBF">
              <a:alpha val="30000"/>
            </a:srgbClr>
          </a:solidFill>
          <a:ln w="9525">
            <a:noFill/>
          </a:ln>
        </p:spPr>
        <p:txBody>
          <a:bodyPr/>
          <a:lstStyle/>
          <a:p>
            <a:endParaRPr/>
          </a:p>
        </p:txBody>
      </p:sp>
      <p:sp>
        <p:nvSpPr>
          <p:cNvPr id="1154" name="deco_1154"/>
          <p:cNvSpPr>
            <a:spLocks noGrp="1"/>
          </p:cNvSpPr>
          <p:nvPr/>
        </p:nvSpPr>
        <p:spPr>
          <a:xfrm rot="9000000">
            <a:off x="8316270" y="729999"/>
            <a:ext cx="40000" cy="160000"/>
          </a:xfrm>
          <a:prstGeom prst="rect">
            <a:avLst/>
          </a:prstGeom>
          <a:solidFill>
            <a:srgbClr val="3A7FBF">
              <a:alpha val="30000"/>
            </a:srgbClr>
          </a:solidFill>
          <a:ln w="9525">
            <a:noFill/>
          </a:ln>
        </p:spPr>
        <p:txBody>
          <a:bodyPr/>
          <a:lstStyle/>
          <a:p>
            <a:endParaRPr/>
          </a:p>
        </p:txBody>
      </p:sp>
      <p:sp>
        <p:nvSpPr>
          <p:cNvPr id="1155" name="deco_1155"/>
          <p:cNvSpPr>
            <a:spLocks noGrp="1"/>
          </p:cNvSpPr>
          <p:nvPr/>
        </p:nvSpPr>
        <p:spPr>
          <a:xfrm rot="12600000">
            <a:off x="8316270" y="310000"/>
            <a:ext cx="40000" cy="160000"/>
          </a:xfrm>
          <a:prstGeom prst="rect">
            <a:avLst/>
          </a:prstGeom>
          <a:solidFill>
            <a:srgbClr val="3A7FBF">
              <a:alpha val="30000"/>
            </a:srgbClr>
          </a:solidFill>
          <a:ln w="9525">
            <a:noFill/>
          </a:ln>
        </p:spPr>
        <p:txBody>
          <a:bodyPr/>
          <a:lstStyle/>
          <a:p>
            <a:endParaRPr/>
          </a:p>
        </p:txBody>
      </p:sp>
      <p:sp>
        <p:nvSpPr>
          <p:cNvPr id="1156" name="deco_1156"/>
          <p:cNvSpPr>
            <a:spLocks noGrp="1"/>
          </p:cNvSpPr>
          <p:nvPr/>
        </p:nvSpPr>
        <p:spPr>
          <a:xfrm rot="16200000">
            <a:off x="8680000" y="100000"/>
            <a:ext cx="40000" cy="160000"/>
          </a:xfrm>
          <a:prstGeom prst="rect">
            <a:avLst/>
          </a:prstGeom>
          <a:solidFill>
            <a:srgbClr val="3A7FBF">
              <a:alpha val="30000"/>
            </a:srgbClr>
          </a:solidFill>
          <a:ln w="9525">
            <a:noFill/>
          </a:ln>
        </p:spPr>
        <p:txBody>
          <a:bodyPr/>
          <a:lstStyle/>
          <a:p>
            <a:endParaRPr/>
          </a:p>
        </p:txBody>
      </p:sp>
      <p:sp>
        <p:nvSpPr>
          <p:cNvPr id="1157" name="deco_1157"/>
          <p:cNvSpPr>
            <a:spLocks noGrp="1"/>
          </p:cNvSpPr>
          <p:nvPr/>
        </p:nvSpPr>
        <p:spPr>
          <a:xfrm rot="19800000">
            <a:off x="9043730" y="310000"/>
            <a:ext cx="40000" cy="160000"/>
          </a:xfrm>
          <a:prstGeom prst="rect">
            <a:avLst/>
          </a:prstGeom>
          <a:solidFill>
            <a:srgbClr val="3A7FBF">
              <a:alpha val="30000"/>
            </a:srgbClr>
          </a:solidFill>
          <a:ln w="9525">
            <a:noFill/>
          </a:ln>
        </p:spPr>
        <p:txBody>
          <a:bodyPr/>
          <a:lstStyle/>
          <a:p>
            <a:endParaRPr/>
          </a:p>
        </p:txBody>
      </p:sp>
      <p:sp>
        <p:nvSpPr>
          <p:cNvPr id="1158" name="deco_1158"/>
          <p:cNvSpPr>
            <a:spLocks noGrp="1"/>
          </p:cNvSpPr>
          <p:nvPr/>
        </p:nvSpPr>
        <p:spPr>
          <a:xfrm>
            <a:off x="7800000" y="4800000"/>
            <a:ext cx="1200000" cy="19050"/>
          </a:xfrm>
          <a:prstGeom prst="line">
            <a:avLst/>
          </a:prstGeom>
          <a:noFill/>
          <a:ln w="38100">
            <a:solidFill>
              <a:srgbClr val="3A7FBF">
                <a:alpha val="25000"/>
              </a:srgbClr>
            </a:solidFill>
          </a:ln>
        </p:spPr>
        <p:txBody>
          <a:bodyPr/>
          <a:lstStyle/>
          <a:p>
            <a:endParaRPr/>
          </a:p>
        </p:txBody>
      </p:sp>
      <p:sp>
        <p:nvSpPr>
          <p:cNvPr id="1159" name="deco_1159"/>
          <p:cNvSpPr>
            <a:spLocks noGrp="1"/>
          </p:cNvSpPr>
          <p:nvPr/>
        </p:nvSpPr>
        <p:spPr>
          <a:xfrm>
            <a:off x="8000000" y="4200000"/>
            <a:ext cx="19050" cy="600000"/>
          </a:xfrm>
          <a:prstGeom prst="line">
            <a:avLst/>
          </a:prstGeom>
          <a:noFill/>
          <a:ln w="28575">
            <a:solidFill>
              <a:srgbClr val="3A7FBF">
                <a:alpha val="25000"/>
              </a:srgbClr>
            </a:solidFill>
          </a:ln>
        </p:spPr>
        <p:txBody>
          <a:bodyPr/>
          <a:lstStyle/>
          <a:p>
            <a:endParaRPr/>
          </a:p>
        </p:txBody>
      </p:sp>
      <p:sp>
        <p:nvSpPr>
          <p:cNvPr id="1160" name="deco_1160"/>
          <p:cNvSpPr>
            <a:spLocks noGrp="1"/>
          </p:cNvSpPr>
          <p:nvPr/>
        </p:nvSpPr>
        <p:spPr>
          <a:xfrm>
            <a:off x="7800000" y="4000000"/>
            <a:ext cx="400000" cy="400000"/>
          </a:xfrm>
          <a:prstGeom prst="ellipse">
            <a:avLst/>
          </a:prstGeom>
          <a:noFill/>
          <a:ln w="25400">
            <a:solidFill>
              <a:srgbClr val="3A7FBF">
                <a:alpha val="25000"/>
              </a:srgbClr>
            </a:solidFill>
          </a:ln>
        </p:spPr>
        <p:txBody>
          <a:bodyPr/>
          <a:lstStyle/>
          <a:p>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9">
    <p:bg>
      <p:bgPr>
        <a:gradFill rotWithShape="1">
          <a:gsLst>
            <a:gs pos="0">
              <a:srgbClr val="1A1A2E"/>
            </a:gs>
            <a:gs pos="60000">
              <a:srgbClr val="16213E"/>
            </a:gs>
            <a:gs pos="100000">
              <a:srgbClr val="0F3460"/>
            </a:gs>
          </a:gsLst>
          <a:lin ang="5400000" scaled="0"/>
        </a:gradFill>
        <a:effectLst/>
      </p:bgPr>
    </p:bg>
    <p:spTree>
      <p:nvGrpSpPr>
        <p:cNvPr id="1" name=""/>
        <p:cNvGrpSpPr/>
        <p:nvPr/>
      </p:nvGrpSpPr>
      <p:grpSpPr>
        <a:xfrm>
          <a:off x="0" y="0"/>
          <a:ext cx="0" cy="0"/>
          <a:chOff x="0" y="0"/>
          <a:chExt cx="0" cy="0"/>
        </a:xfrm>
      </p:grpSpPr>
      <p:sp>
        <p:nvSpPr>
          <p:cNvPr id="2" name="Text 0"/>
          <p:cNvSpPr>
            <a:spLocks noGrp="1"/>
          </p:cNvSpPr>
          <p:nvPr>
            <p:ph type="title" idx="100"/>
          </p:nvPr>
        </p:nvSpPr>
        <p:spPr>
          <a:prstGeom prst="rect">
            <a:avLst/>
          </a:prstGeom>
          <a:noFill/>
          <a:ln/>
        </p:spPr>
        <p:txBody>
          <a:bodyPr wrap="square" rtlCol="0"/>
          <a:lstStyle/>
          <a:p>
            <a:pPr marL="0" indent="0">
              <a:buNone/>
            </a:pPr>
            <a:r>
              <a:rPr lang="en-US" sz="2400" b="1" u="sng" dirty="0">
                <a:solidFill>
                  <a:srgbClr val="FFFFFF"/>
                </a:solidFill>
              </a:rPr>
              <a:t>Takt 2: Kompresija (priprema za veći učinak)</a:t>
            </a:r>
            <a:endParaRPr lang="en-US" sz="2400" b="1" u="sng" dirty="0"/>
          </a:p>
        </p:txBody>
      </p:sp>
      <p:sp>
        <p:nvSpPr>
          <p:cNvPr id="3" name="Text 0"/>
          <p:cNvSpPr>
            <a:spLocks noGrp="1"/>
          </p:cNvSpPr>
          <p:nvPr>
            <p:ph type="body" idx="101"/>
          </p:nvPr>
        </p:nvSpPr>
        <p:spPr>
          <a:xfrm>
            <a:off x="480000" y="1578592"/>
            <a:ext cx="7772400" cy="4114800"/>
          </a:xfrm>
          <a:prstGeom prst="rect">
            <a:avLst/>
          </a:prstGeom>
          <a:noFill/>
          <a:ln/>
        </p:spPr>
        <p:txBody>
          <a:bodyPr wrap="square" rtlCol="0"/>
          <a:lstStyle/>
          <a:p>
            <a:pPr marL="0" indent="0">
              <a:buNone/>
            </a:pPr>
            <a:r>
              <a:rPr lang="en-US" sz="1800" dirty="0">
                <a:solidFill>
                  <a:srgbClr val="FFFFFF"/>
                </a:solidFill>
              </a:rPr>
              <a:t>Kompresijom se smjesa stlači a time:</a:t>
            </a:r>
            <a:endParaRPr lang="en-US" sz="1800" dirty="0"/>
          </a:p>
          <a:p>
            <a:pPr marL="685800" lvl="1" indent="-342900">
              <a:buSzPct val="100000"/>
              <a:buChar char="•"/>
            </a:pPr>
            <a:r>
              <a:rPr lang="en-US" sz="1800" dirty="0">
                <a:solidFill>
                  <a:srgbClr val="FFFFFF"/>
                </a:solidFill>
              </a:rPr>
              <a:t>raste temperatura smjese</a:t>
            </a:r>
            <a:endParaRPr lang="en-US" sz="1800" dirty="0"/>
          </a:p>
          <a:p>
            <a:pPr marL="685800" lvl="1" indent="-342900">
              <a:buSzPct val="100000"/>
              <a:buChar char="•"/>
            </a:pPr>
            <a:r>
              <a:rPr lang="en-US" sz="1800" dirty="0">
                <a:solidFill>
                  <a:srgbClr val="FFFFFF"/>
                </a:solidFill>
              </a:rPr>
              <a:t>smanjuje se volumen</a:t>
            </a:r>
            <a:endParaRPr lang="en-US" sz="1800" dirty="0"/>
          </a:p>
          <a:p>
            <a:pPr marL="685800" lvl="1" indent="-342900">
              <a:buSzPct val="100000"/>
              <a:buChar char="•"/>
            </a:pPr>
            <a:r>
              <a:rPr lang="en-US" sz="1800" dirty="0">
                <a:solidFill>
                  <a:srgbClr val="FFFFFF"/>
                </a:solidFill>
              </a:rPr>
              <a:t>izgaranje nakon paljenja postaje brže i učinkovitije</a:t>
            </a:r>
            <a:endParaRPr lang="en-US" sz="1800" dirty="0"/>
          </a:p>
          <a:p>
            <a:pPr marL="0" indent="0">
              <a:buNone/>
            </a:pPr>
            <a:r>
              <a:rPr lang="en-US" sz="1800" dirty="0">
                <a:solidFill>
                  <a:srgbClr val="FFFFFF"/>
                </a:solidFill>
              </a:rPr>
              <a:t>Iako kompresija „troši” dio mehaničke energije radilica ulaže rad ona omogućuje veći povrat energije u radnom taktu Zato je kompresija ključna za ukupnu učinkovitost.</a:t>
            </a:r>
            <a:endParaRPr lang="en-US" sz="1800" dirty="0"/>
          </a:p>
        </p:txBody>
      </p:sp>
      <p:sp>
        <p:nvSpPr>
          <p:cNvPr id="1200" name="deco_1200"/>
          <p:cNvSpPr>
            <a:spLocks noGrp="1"/>
          </p:cNvSpPr>
          <p:nvPr/>
        </p:nvSpPr>
        <p:spPr>
          <a:xfrm>
            <a:off x="200000" y="3800000"/>
            <a:ext cx="80000" cy="900000"/>
          </a:xfrm>
          <a:prstGeom prst="rect">
            <a:avLst/>
          </a:prstGeom>
          <a:solidFill>
            <a:srgbClr val="3A7FBF">
              <a:alpha val="25000"/>
            </a:srgbClr>
          </a:solidFill>
          <a:ln w="9525">
            <a:noFill/>
          </a:ln>
        </p:spPr>
        <p:txBody>
          <a:bodyPr/>
          <a:lstStyle/>
          <a:p>
            <a:endParaRPr/>
          </a:p>
        </p:txBody>
      </p:sp>
      <p:sp>
        <p:nvSpPr>
          <p:cNvPr id="1201" name="deco_1201"/>
          <p:cNvSpPr>
            <a:spLocks noGrp="1"/>
          </p:cNvSpPr>
          <p:nvPr/>
        </p:nvSpPr>
        <p:spPr>
          <a:xfrm>
            <a:off x="700000" y="3800000"/>
            <a:ext cx="80000" cy="900000"/>
          </a:xfrm>
          <a:prstGeom prst="rect">
            <a:avLst/>
          </a:prstGeom>
          <a:solidFill>
            <a:srgbClr val="3A7FBF">
              <a:alpha val="25000"/>
            </a:srgbClr>
          </a:solidFill>
          <a:ln w="9525">
            <a:noFill/>
          </a:ln>
        </p:spPr>
        <p:txBody>
          <a:bodyPr/>
          <a:lstStyle/>
          <a:p>
            <a:endParaRPr/>
          </a:p>
        </p:txBody>
      </p:sp>
      <p:sp>
        <p:nvSpPr>
          <p:cNvPr id="1202" name="deco_1202"/>
          <p:cNvSpPr>
            <a:spLocks noGrp="1"/>
          </p:cNvSpPr>
          <p:nvPr/>
        </p:nvSpPr>
        <p:spPr>
          <a:xfrm>
            <a:off x="200000" y="3900000"/>
            <a:ext cx="580000" cy="100000"/>
          </a:xfrm>
          <a:prstGeom prst="rect">
            <a:avLst/>
          </a:prstGeom>
          <a:solidFill>
            <a:srgbClr val="3A7FBF">
              <a:alpha val="25000"/>
            </a:srgbClr>
          </a:solidFill>
          <a:ln w="9525">
            <a:noFill/>
          </a:ln>
        </p:spPr>
        <p:txBody>
          <a:bodyPr/>
          <a:lstStyle/>
          <a:p>
            <a:endParaRPr/>
          </a:p>
        </p:txBody>
      </p:sp>
      <p:sp>
        <p:nvSpPr>
          <p:cNvPr id="1203" name="deco_1203"/>
          <p:cNvSpPr>
            <a:spLocks noGrp="1"/>
          </p:cNvSpPr>
          <p:nvPr/>
        </p:nvSpPr>
        <p:spPr>
          <a:xfrm>
            <a:off x="420000" y="4000000"/>
            <a:ext cx="60000" cy="400000"/>
          </a:xfrm>
          <a:prstGeom prst="rect">
            <a:avLst/>
          </a:prstGeom>
          <a:solidFill>
            <a:srgbClr val="3A7FBF">
              <a:alpha val="22000"/>
            </a:srgbClr>
          </a:solidFill>
          <a:ln w="9525">
            <a:noFill/>
          </a:ln>
        </p:spPr>
        <p:txBody>
          <a:bodyPr/>
          <a:lstStyle/>
          <a:p>
            <a:endParaRPr/>
          </a:p>
        </p:txBody>
      </p:sp>
      <p:sp>
        <p:nvSpPr>
          <p:cNvPr id="1204" name="deco_1204"/>
          <p:cNvSpPr>
            <a:spLocks noGrp="1"/>
          </p:cNvSpPr>
          <p:nvPr/>
        </p:nvSpPr>
        <p:spPr>
          <a:xfrm>
            <a:off x="8250000" y="4450000"/>
            <a:ext cx="700000" cy="700000"/>
          </a:xfrm>
          <a:prstGeom prst="ellipse">
            <a:avLst/>
          </a:prstGeom>
          <a:noFill/>
          <a:ln w="25400">
            <a:solidFill>
              <a:srgbClr val="3A7FBF">
                <a:alpha val="30000"/>
              </a:srgbClr>
            </a:solidFill>
          </a:ln>
        </p:spPr>
        <p:txBody>
          <a:bodyPr/>
          <a:lstStyle/>
          <a:p>
            <a:endParaRPr/>
          </a:p>
        </p:txBody>
      </p:sp>
      <p:sp>
        <p:nvSpPr>
          <p:cNvPr id="1205" name="deco_1205"/>
          <p:cNvSpPr>
            <a:spLocks noGrp="1"/>
          </p:cNvSpPr>
          <p:nvPr/>
        </p:nvSpPr>
        <p:spPr>
          <a:xfrm>
            <a:off x="8480000" y="4680000"/>
            <a:ext cx="240000" cy="240000"/>
          </a:xfrm>
          <a:prstGeom prst="ellipse">
            <a:avLst/>
          </a:prstGeom>
          <a:solidFill>
            <a:srgbClr val="3A7FBF">
              <a:alpha val="20000"/>
            </a:srgbClr>
          </a:solidFill>
          <a:ln w="12700">
            <a:solidFill>
              <a:srgbClr val="3A7FBF">
                <a:alpha val="20000"/>
              </a:srgbClr>
            </a:solidFill>
          </a:ln>
        </p:spPr>
        <p:txBody>
          <a:bodyPr/>
          <a:lstStyle/>
          <a:p>
            <a:endParaRPr/>
          </a:p>
        </p:txBody>
      </p:sp>
      <p:sp>
        <p:nvSpPr>
          <p:cNvPr id="1206" name="deco_1206"/>
          <p:cNvSpPr>
            <a:spLocks noGrp="1"/>
          </p:cNvSpPr>
          <p:nvPr/>
        </p:nvSpPr>
        <p:spPr>
          <a:xfrm>
            <a:off x="8882000" y="4730000"/>
            <a:ext cx="36000" cy="140000"/>
          </a:xfrm>
          <a:prstGeom prst="rect">
            <a:avLst/>
          </a:prstGeom>
          <a:solidFill>
            <a:srgbClr val="3A7FBF">
              <a:alpha val="30000"/>
            </a:srgbClr>
          </a:solidFill>
          <a:ln w="9525">
            <a:noFill/>
          </a:ln>
        </p:spPr>
        <p:txBody>
          <a:bodyPr/>
          <a:lstStyle/>
          <a:p>
            <a:endParaRPr/>
          </a:p>
        </p:txBody>
      </p:sp>
      <p:sp>
        <p:nvSpPr>
          <p:cNvPr id="1207" name="deco_1207"/>
          <p:cNvSpPr>
            <a:spLocks noGrp="1"/>
          </p:cNvSpPr>
          <p:nvPr/>
        </p:nvSpPr>
        <p:spPr>
          <a:xfrm rot="3060000">
            <a:off x="8770796" y="4963143"/>
            <a:ext cx="36000" cy="140000"/>
          </a:xfrm>
          <a:prstGeom prst="rect">
            <a:avLst/>
          </a:prstGeom>
          <a:solidFill>
            <a:srgbClr val="3A7FBF">
              <a:alpha val="30000"/>
            </a:srgbClr>
          </a:solidFill>
          <a:ln w="9525">
            <a:noFill/>
          </a:ln>
        </p:spPr>
        <p:txBody>
          <a:bodyPr/>
          <a:lstStyle/>
          <a:p>
            <a:endParaRPr/>
          </a:p>
        </p:txBody>
      </p:sp>
      <p:sp>
        <p:nvSpPr>
          <p:cNvPr id="1208" name="deco_1208"/>
          <p:cNvSpPr>
            <a:spLocks noGrp="1"/>
          </p:cNvSpPr>
          <p:nvPr/>
        </p:nvSpPr>
        <p:spPr>
          <a:xfrm rot="6180000">
            <a:off x="8514515" y="5022311"/>
            <a:ext cx="36000" cy="140000"/>
          </a:xfrm>
          <a:prstGeom prst="rect">
            <a:avLst/>
          </a:prstGeom>
          <a:solidFill>
            <a:srgbClr val="3A7FBF">
              <a:alpha val="30000"/>
            </a:srgbClr>
          </a:solidFill>
          <a:ln w="9525">
            <a:noFill/>
          </a:ln>
        </p:spPr>
        <p:txBody>
          <a:bodyPr/>
          <a:lstStyle/>
          <a:p>
            <a:endParaRPr/>
          </a:p>
        </p:txBody>
      </p:sp>
      <p:sp>
        <p:nvSpPr>
          <p:cNvPr id="1209" name="deco_1209"/>
          <p:cNvSpPr>
            <a:spLocks noGrp="1"/>
          </p:cNvSpPr>
          <p:nvPr/>
        </p:nvSpPr>
        <p:spPr>
          <a:xfrm rot="9240000">
            <a:off x="8312362" y="4861511"/>
            <a:ext cx="36000" cy="140000"/>
          </a:xfrm>
          <a:prstGeom prst="rect">
            <a:avLst/>
          </a:prstGeom>
          <a:solidFill>
            <a:srgbClr val="3A7FBF">
              <a:alpha val="30000"/>
            </a:srgbClr>
          </a:solidFill>
          <a:ln w="9525">
            <a:noFill/>
          </a:ln>
        </p:spPr>
        <p:txBody>
          <a:bodyPr/>
          <a:lstStyle/>
          <a:p>
            <a:endParaRPr/>
          </a:p>
        </p:txBody>
      </p:sp>
      <p:sp>
        <p:nvSpPr>
          <p:cNvPr id="1210" name="deco_1210"/>
          <p:cNvSpPr>
            <a:spLocks noGrp="1"/>
          </p:cNvSpPr>
          <p:nvPr/>
        </p:nvSpPr>
        <p:spPr>
          <a:xfrm rot="12300000">
            <a:off x="8310108" y="4603215"/>
            <a:ext cx="36000" cy="140000"/>
          </a:xfrm>
          <a:prstGeom prst="rect">
            <a:avLst/>
          </a:prstGeom>
          <a:solidFill>
            <a:srgbClr val="3A7FBF">
              <a:alpha val="30000"/>
            </a:srgbClr>
          </a:solidFill>
          <a:ln w="9525">
            <a:noFill/>
          </a:ln>
        </p:spPr>
        <p:txBody>
          <a:bodyPr/>
          <a:lstStyle/>
          <a:p>
            <a:endParaRPr/>
          </a:p>
        </p:txBody>
      </p:sp>
      <p:sp>
        <p:nvSpPr>
          <p:cNvPr id="1211" name="deco_1211"/>
          <p:cNvSpPr>
            <a:spLocks noGrp="1"/>
          </p:cNvSpPr>
          <p:nvPr/>
        </p:nvSpPr>
        <p:spPr>
          <a:xfrm rot="15420000">
            <a:off x="8514515" y="4437689"/>
            <a:ext cx="36000" cy="140000"/>
          </a:xfrm>
          <a:prstGeom prst="rect">
            <a:avLst/>
          </a:prstGeom>
          <a:solidFill>
            <a:srgbClr val="3A7FBF">
              <a:alpha val="30000"/>
            </a:srgbClr>
          </a:solidFill>
          <a:ln w="9525">
            <a:noFill/>
          </a:ln>
        </p:spPr>
        <p:txBody>
          <a:bodyPr/>
          <a:lstStyle/>
          <a:p>
            <a:endParaRPr/>
          </a:p>
        </p:txBody>
      </p:sp>
      <p:sp>
        <p:nvSpPr>
          <p:cNvPr id="1212" name="deco_1212"/>
          <p:cNvSpPr>
            <a:spLocks noGrp="1"/>
          </p:cNvSpPr>
          <p:nvPr/>
        </p:nvSpPr>
        <p:spPr>
          <a:xfrm rot="18480000">
            <a:off x="8766698" y="4493597"/>
            <a:ext cx="36000" cy="140000"/>
          </a:xfrm>
          <a:prstGeom prst="rect">
            <a:avLst/>
          </a:prstGeom>
          <a:solidFill>
            <a:srgbClr val="3A7FBF">
              <a:alpha val="30000"/>
            </a:srgbClr>
          </a:solidFill>
          <a:ln w="9525">
            <a:noFill/>
          </a:ln>
        </p:spPr>
        <p:txBody>
          <a:bodyPr/>
          <a:lstStyle/>
          <a:p>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0">
    <p:bg>
      <p:bgPr>
        <a:gradFill rotWithShape="1">
          <a:gsLst>
            <a:gs pos="0">
              <a:srgbClr val="1A1A2E"/>
            </a:gs>
            <a:gs pos="60000">
              <a:srgbClr val="16213E"/>
            </a:gs>
            <a:gs pos="100000">
              <a:srgbClr val="0F3460"/>
            </a:gs>
          </a:gsLst>
          <a:lin ang="5400000" scaled="0"/>
        </a:gradFill>
        <a:effectLst/>
      </p:bgPr>
    </p:bg>
    <p:spTree>
      <p:nvGrpSpPr>
        <p:cNvPr id="1" name=""/>
        <p:cNvGrpSpPr/>
        <p:nvPr/>
      </p:nvGrpSpPr>
      <p:grpSpPr>
        <a:xfrm>
          <a:off x="0" y="0"/>
          <a:ext cx="0" cy="0"/>
          <a:chOff x="0" y="0"/>
          <a:chExt cx="0" cy="0"/>
        </a:xfrm>
      </p:grpSpPr>
      <p:sp>
        <p:nvSpPr>
          <p:cNvPr id="2" name="Text 0"/>
          <p:cNvSpPr>
            <a:spLocks noGrp="1"/>
          </p:cNvSpPr>
          <p:nvPr>
            <p:ph type="title" idx="100"/>
          </p:nvPr>
        </p:nvSpPr>
        <p:spPr>
          <a:xfrm>
            <a:off x="427600" y="432082"/>
            <a:ext cx="7772400" cy="914400"/>
          </a:xfrm>
          <a:prstGeom prst="rect">
            <a:avLst/>
          </a:prstGeom>
          <a:noFill/>
          <a:ln/>
        </p:spPr>
        <p:txBody>
          <a:bodyPr wrap="square" rtlCol="0"/>
          <a:lstStyle/>
          <a:p>
            <a:pPr marL="0" indent="0">
              <a:buNone/>
            </a:pPr>
            <a:r>
              <a:rPr lang="en-US" sz="2400" b="1" u="sng" dirty="0">
                <a:solidFill>
                  <a:srgbClr val="FFFFFF"/>
                </a:solidFill>
              </a:rPr>
              <a:t>Takt 3: Izgaranje i ekspanzija (radni takt)</a:t>
            </a:r>
            <a:endParaRPr lang="en-US" sz="2400" b="1" u="sng" dirty="0"/>
          </a:p>
        </p:txBody>
      </p:sp>
      <p:sp>
        <p:nvSpPr>
          <p:cNvPr id="3" name="Text 0"/>
          <p:cNvSpPr>
            <a:spLocks noGrp="1"/>
          </p:cNvSpPr>
          <p:nvPr>
            <p:ph type="body" idx="101"/>
          </p:nvPr>
        </p:nvSpPr>
        <p:spPr>
          <a:xfrm>
            <a:off x="457200" y="1596788"/>
            <a:ext cx="7772400" cy="4114800"/>
          </a:xfrm>
          <a:prstGeom prst="rect">
            <a:avLst/>
          </a:prstGeom>
          <a:noFill/>
          <a:ln/>
        </p:spPr>
        <p:txBody>
          <a:bodyPr wrap="square" rtlCol="0"/>
          <a:lstStyle/>
          <a:p>
            <a:pPr marL="0" indent="0">
              <a:buNone/>
            </a:pPr>
            <a:r>
              <a:rPr lang="en-US" sz="1800" dirty="0">
                <a:solidFill>
                  <a:srgbClr val="FFFFFF"/>
                </a:solidFill>
              </a:rPr>
              <a:t>Ovo je trenutak najveće pretvorbe energije:</a:t>
            </a:r>
            <a:endParaRPr lang="en-US" sz="1800" dirty="0"/>
          </a:p>
          <a:p>
            <a:pPr marL="685800" lvl="1" indent="-342900">
              <a:buSzPct val="100000"/>
              <a:buChar char="•"/>
            </a:pPr>
            <a:r>
              <a:rPr lang="en-US" sz="1800" dirty="0">
                <a:solidFill>
                  <a:srgbClr val="FFFFFF"/>
                </a:solidFill>
              </a:rPr>
              <a:t>kemijska energija goriva → toplina naglo povećanje temperature</a:t>
            </a:r>
            <a:endParaRPr lang="en-US" sz="1800" dirty="0"/>
          </a:p>
          <a:p>
            <a:pPr marL="685800" lvl="1" indent="-342900">
              <a:buSzPct val="100000"/>
              <a:buChar char="•"/>
            </a:pPr>
            <a:r>
              <a:rPr lang="en-US" sz="1800" dirty="0">
                <a:solidFill>
                  <a:srgbClr val="FFFFFF"/>
                </a:solidFill>
              </a:rPr>
              <a:t>toplina → tlak plinova</a:t>
            </a:r>
            <a:endParaRPr lang="en-US" sz="1800" dirty="0"/>
          </a:p>
          <a:p>
            <a:pPr marL="685800" lvl="1" indent="-342900">
              <a:buSzPct val="100000"/>
              <a:buChar char="•"/>
            </a:pPr>
            <a:r>
              <a:rPr lang="en-US" sz="1800" dirty="0">
                <a:solidFill>
                  <a:srgbClr val="FFFFFF"/>
                </a:solidFill>
              </a:rPr>
              <a:t>tlak → mehanički rad na klipu</a:t>
            </a:r>
            <a:endParaRPr lang="en-US" sz="1800" dirty="0"/>
          </a:p>
          <a:p>
            <a:pPr marL="0" indent="0">
              <a:buNone/>
            </a:pPr>
            <a:r>
              <a:rPr lang="en-US" sz="1800" dirty="0">
                <a:solidFill>
                  <a:srgbClr val="FFFFFF"/>
                </a:solidFill>
              </a:rPr>
              <a:t>U benzinskom motoru smjesu pali svjećica U dizelskom motoru gorivo se zapali zbog visoke temperature zraka nakon jake kompresije samozapaljenje.</a:t>
            </a:r>
            <a:endParaRPr lang="en-US" sz="1800" dirty="0"/>
          </a:p>
        </p:txBody>
      </p:sp>
      <p:sp>
        <p:nvSpPr>
          <p:cNvPr id="250" name="deco_250"/>
          <p:cNvSpPr>
            <a:spLocks noGrp="1"/>
          </p:cNvSpPr>
          <p:nvPr/>
        </p:nvSpPr>
        <p:spPr>
          <a:xfrm>
            <a:off x="8200000" y="100000"/>
            <a:ext cx="1000000" cy="1000000"/>
          </a:xfrm>
          <a:prstGeom prst="ellipse">
            <a:avLst/>
          </a:prstGeom>
          <a:noFill/>
          <a:ln w="25400">
            <a:solidFill>
              <a:srgbClr val="3A7FBF">
                <a:alpha val="30000"/>
              </a:srgbClr>
            </a:solidFill>
          </a:ln>
        </p:spPr>
        <p:txBody>
          <a:bodyPr/>
          <a:lstStyle/>
          <a:p>
            <a:endParaRPr/>
          </a:p>
        </p:txBody>
      </p:sp>
      <p:sp>
        <p:nvSpPr>
          <p:cNvPr id="251" name="deco_251"/>
          <p:cNvSpPr>
            <a:spLocks noGrp="1"/>
          </p:cNvSpPr>
          <p:nvPr/>
        </p:nvSpPr>
        <p:spPr>
          <a:xfrm>
            <a:off x="8500000" y="400000"/>
            <a:ext cx="400000" cy="400000"/>
          </a:xfrm>
          <a:prstGeom prst="ellipse">
            <a:avLst/>
          </a:prstGeom>
          <a:solidFill>
            <a:srgbClr val="3A7FBF">
              <a:alpha val="20000"/>
            </a:srgbClr>
          </a:solidFill>
          <a:ln w="12700">
            <a:solidFill>
              <a:srgbClr val="3A7FBF">
                <a:alpha val="20000"/>
              </a:srgbClr>
            </a:solidFill>
          </a:ln>
        </p:spPr>
        <p:txBody>
          <a:bodyPr/>
          <a:lstStyle/>
          <a:p>
            <a:endParaRPr/>
          </a:p>
        </p:txBody>
      </p:sp>
      <p:sp>
        <p:nvSpPr>
          <p:cNvPr id="252" name="deco_252"/>
          <p:cNvSpPr>
            <a:spLocks noGrp="1"/>
          </p:cNvSpPr>
          <p:nvPr/>
        </p:nvSpPr>
        <p:spPr>
          <a:xfrm rot="1800000">
            <a:off x="9043730" y="729999"/>
            <a:ext cx="40000" cy="160000"/>
          </a:xfrm>
          <a:prstGeom prst="rect">
            <a:avLst/>
          </a:prstGeom>
          <a:solidFill>
            <a:srgbClr val="3A7FBF">
              <a:alpha val="30000"/>
            </a:srgbClr>
          </a:solidFill>
          <a:ln w="9525">
            <a:noFill/>
          </a:ln>
        </p:spPr>
        <p:txBody>
          <a:bodyPr/>
          <a:lstStyle/>
          <a:p>
            <a:endParaRPr/>
          </a:p>
        </p:txBody>
      </p:sp>
      <p:sp>
        <p:nvSpPr>
          <p:cNvPr id="253" name="deco_253"/>
          <p:cNvSpPr>
            <a:spLocks noGrp="1"/>
          </p:cNvSpPr>
          <p:nvPr/>
        </p:nvSpPr>
        <p:spPr>
          <a:xfrm rot="5400000">
            <a:off x="8680000" y="940000"/>
            <a:ext cx="40000" cy="160000"/>
          </a:xfrm>
          <a:prstGeom prst="rect">
            <a:avLst/>
          </a:prstGeom>
          <a:solidFill>
            <a:srgbClr val="3A7FBF">
              <a:alpha val="30000"/>
            </a:srgbClr>
          </a:solidFill>
          <a:ln w="9525">
            <a:noFill/>
          </a:ln>
        </p:spPr>
        <p:txBody>
          <a:bodyPr/>
          <a:lstStyle/>
          <a:p>
            <a:endParaRPr/>
          </a:p>
        </p:txBody>
      </p:sp>
      <p:sp>
        <p:nvSpPr>
          <p:cNvPr id="254" name="deco_254"/>
          <p:cNvSpPr>
            <a:spLocks noGrp="1"/>
          </p:cNvSpPr>
          <p:nvPr/>
        </p:nvSpPr>
        <p:spPr>
          <a:xfrm rot="9000000">
            <a:off x="8316270" y="729999"/>
            <a:ext cx="40000" cy="160000"/>
          </a:xfrm>
          <a:prstGeom prst="rect">
            <a:avLst/>
          </a:prstGeom>
          <a:solidFill>
            <a:srgbClr val="3A7FBF">
              <a:alpha val="30000"/>
            </a:srgbClr>
          </a:solidFill>
          <a:ln w="9525">
            <a:noFill/>
          </a:ln>
        </p:spPr>
        <p:txBody>
          <a:bodyPr/>
          <a:lstStyle/>
          <a:p>
            <a:endParaRPr/>
          </a:p>
        </p:txBody>
      </p:sp>
      <p:sp>
        <p:nvSpPr>
          <p:cNvPr id="255" name="deco_255"/>
          <p:cNvSpPr>
            <a:spLocks noGrp="1"/>
          </p:cNvSpPr>
          <p:nvPr/>
        </p:nvSpPr>
        <p:spPr>
          <a:xfrm rot="12600000">
            <a:off x="8316270" y="310000"/>
            <a:ext cx="40000" cy="160000"/>
          </a:xfrm>
          <a:prstGeom prst="rect">
            <a:avLst/>
          </a:prstGeom>
          <a:solidFill>
            <a:srgbClr val="3A7FBF">
              <a:alpha val="30000"/>
            </a:srgbClr>
          </a:solidFill>
          <a:ln w="9525">
            <a:noFill/>
          </a:ln>
        </p:spPr>
        <p:txBody>
          <a:bodyPr/>
          <a:lstStyle/>
          <a:p>
            <a:endParaRPr/>
          </a:p>
        </p:txBody>
      </p:sp>
      <p:sp>
        <p:nvSpPr>
          <p:cNvPr id="256" name="deco_256"/>
          <p:cNvSpPr>
            <a:spLocks noGrp="1"/>
          </p:cNvSpPr>
          <p:nvPr/>
        </p:nvSpPr>
        <p:spPr>
          <a:xfrm rot="16200000">
            <a:off x="8680000" y="100000"/>
            <a:ext cx="40000" cy="160000"/>
          </a:xfrm>
          <a:prstGeom prst="rect">
            <a:avLst/>
          </a:prstGeom>
          <a:solidFill>
            <a:srgbClr val="3A7FBF">
              <a:alpha val="30000"/>
            </a:srgbClr>
          </a:solidFill>
          <a:ln w="9525">
            <a:noFill/>
          </a:ln>
        </p:spPr>
        <p:txBody>
          <a:bodyPr/>
          <a:lstStyle/>
          <a:p>
            <a:endParaRPr/>
          </a:p>
        </p:txBody>
      </p:sp>
      <p:sp>
        <p:nvSpPr>
          <p:cNvPr id="257" name="deco_257"/>
          <p:cNvSpPr>
            <a:spLocks noGrp="1"/>
          </p:cNvSpPr>
          <p:nvPr/>
        </p:nvSpPr>
        <p:spPr>
          <a:xfrm rot="19800000">
            <a:off x="9043730" y="310000"/>
            <a:ext cx="40000" cy="160000"/>
          </a:xfrm>
          <a:prstGeom prst="rect">
            <a:avLst/>
          </a:prstGeom>
          <a:solidFill>
            <a:srgbClr val="3A7FBF">
              <a:alpha val="30000"/>
            </a:srgbClr>
          </a:solidFill>
          <a:ln w="9525">
            <a:noFill/>
          </a:ln>
        </p:spPr>
        <p:txBody>
          <a:bodyPr/>
          <a:lstStyle/>
          <a:p>
            <a:endParaRPr/>
          </a:p>
        </p:txBody>
      </p:sp>
      <p:sp>
        <p:nvSpPr>
          <p:cNvPr id="258" name="deco_258"/>
          <p:cNvSpPr>
            <a:spLocks noGrp="1"/>
          </p:cNvSpPr>
          <p:nvPr/>
        </p:nvSpPr>
        <p:spPr>
          <a:xfrm>
            <a:off x="7800000" y="4800000"/>
            <a:ext cx="1200000" cy="19050"/>
          </a:xfrm>
          <a:prstGeom prst="line">
            <a:avLst/>
          </a:prstGeom>
          <a:noFill/>
          <a:ln w="38100">
            <a:solidFill>
              <a:srgbClr val="3A7FBF">
                <a:alpha val="25000"/>
              </a:srgbClr>
            </a:solidFill>
          </a:ln>
        </p:spPr>
        <p:txBody>
          <a:bodyPr/>
          <a:lstStyle/>
          <a:p>
            <a:endParaRPr/>
          </a:p>
        </p:txBody>
      </p:sp>
      <p:sp>
        <p:nvSpPr>
          <p:cNvPr id="259" name="deco_259"/>
          <p:cNvSpPr>
            <a:spLocks noGrp="1"/>
          </p:cNvSpPr>
          <p:nvPr/>
        </p:nvSpPr>
        <p:spPr>
          <a:xfrm>
            <a:off x="8000000" y="4200000"/>
            <a:ext cx="19050" cy="600000"/>
          </a:xfrm>
          <a:prstGeom prst="line">
            <a:avLst/>
          </a:prstGeom>
          <a:noFill/>
          <a:ln w="28575">
            <a:solidFill>
              <a:srgbClr val="3A7FBF">
                <a:alpha val="25000"/>
              </a:srgbClr>
            </a:solidFill>
          </a:ln>
        </p:spPr>
        <p:txBody>
          <a:bodyPr/>
          <a:lstStyle/>
          <a:p>
            <a:endParaRPr/>
          </a:p>
        </p:txBody>
      </p:sp>
      <p:sp>
        <p:nvSpPr>
          <p:cNvPr id="260" name="deco_260"/>
          <p:cNvSpPr>
            <a:spLocks noGrp="1"/>
          </p:cNvSpPr>
          <p:nvPr/>
        </p:nvSpPr>
        <p:spPr>
          <a:xfrm>
            <a:off x="7800000" y="4000000"/>
            <a:ext cx="400000" cy="400000"/>
          </a:xfrm>
          <a:prstGeom prst="ellipse">
            <a:avLst/>
          </a:prstGeom>
          <a:noFill/>
          <a:ln w="25400">
            <a:solidFill>
              <a:srgbClr val="3A7FBF">
                <a:alpha val="25000"/>
              </a:srgbClr>
            </a:solidFill>
          </a:ln>
        </p:spPr>
        <p:txBody>
          <a:bodyPr/>
          <a:lstStyle/>
          <a:p>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1">
    <p:bg>
      <p:bgPr>
        <a:gradFill rotWithShape="1">
          <a:gsLst>
            <a:gs pos="0">
              <a:srgbClr val="1A1A2E"/>
            </a:gs>
            <a:gs pos="60000">
              <a:srgbClr val="16213E"/>
            </a:gs>
            <a:gs pos="100000">
              <a:srgbClr val="0F3460"/>
            </a:gs>
          </a:gsLst>
          <a:lin ang="5400000" scaled="0"/>
        </a:gradFill>
        <a:effectLst/>
      </p:bgPr>
    </p:bg>
    <p:spTree>
      <p:nvGrpSpPr>
        <p:cNvPr id="1" name=""/>
        <p:cNvGrpSpPr/>
        <p:nvPr/>
      </p:nvGrpSpPr>
      <p:grpSpPr>
        <a:xfrm>
          <a:off x="0" y="0"/>
          <a:ext cx="0" cy="0"/>
          <a:chOff x="0" y="0"/>
          <a:chExt cx="0" cy="0"/>
        </a:xfrm>
      </p:grpSpPr>
      <p:sp>
        <p:nvSpPr>
          <p:cNvPr id="2" name="Text 0"/>
          <p:cNvSpPr>
            <a:spLocks noGrp="1"/>
          </p:cNvSpPr>
          <p:nvPr>
            <p:ph type="title" idx="100"/>
          </p:nvPr>
        </p:nvSpPr>
        <p:spPr>
          <a:prstGeom prst="rect">
            <a:avLst/>
          </a:prstGeom>
          <a:noFill/>
          <a:ln/>
        </p:spPr>
        <p:txBody>
          <a:bodyPr wrap="square" rtlCol="0"/>
          <a:lstStyle/>
          <a:p>
            <a:pPr marL="0" indent="0">
              <a:buNone/>
            </a:pPr>
            <a:r>
              <a:rPr lang="en-US" sz="2400" b="1" u="sng" dirty="0">
                <a:solidFill>
                  <a:srgbClr val="FFFFFF"/>
                </a:solidFill>
              </a:rPr>
              <a:t>Takt 4: Ispuh (odlazak „neiskorištene” energije)</a:t>
            </a:r>
            <a:endParaRPr lang="en-US" sz="2400" b="1" u="sng" dirty="0"/>
          </a:p>
        </p:txBody>
      </p:sp>
      <p:sp>
        <p:nvSpPr>
          <p:cNvPr id="3" name="Text 0"/>
          <p:cNvSpPr>
            <a:spLocks noGrp="1"/>
          </p:cNvSpPr>
          <p:nvPr>
            <p:ph type="body" idx="101"/>
          </p:nvPr>
        </p:nvSpPr>
        <p:spPr>
          <a:xfrm>
            <a:off x="457200" y="1742600"/>
            <a:ext cx="7772400" cy="4114800"/>
          </a:xfrm>
          <a:prstGeom prst="rect">
            <a:avLst/>
          </a:prstGeom>
          <a:noFill/>
          <a:ln/>
        </p:spPr>
        <p:txBody>
          <a:bodyPr wrap="square" rtlCol="0"/>
          <a:lstStyle/>
          <a:p>
            <a:pPr marL="0" indent="0">
              <a:buNone/>
            </a:pPr>
            <a:r>
              <a:rPr lang="en-US" sz="1800" dirty="0">
                <a:solidFill>
                  <a:srgbClr val="FFFFFF"/>
                </a:solidFill>
              </a:rPr>
              <a:t>Ispuh uklanja produkte izgaranja Međutim ispušni plinovi i dalje nose:</a:t>
            </a:r>
            <a:endParaRPr lang="en-US" sz="1800" dirty="0"/>
          </a:p>
          <a:p>
            <a:pPr marL="685800" lvl="1" indent="-342900">
              <a:buSzPct val="100000"/>
              <a:buChar char="•"/>
            </a:pPr>
            <a:r>
              <a:rPr lang="en-US" sz="1800" dirty="0">
                <a:solidFill>
                  <a:srgbClr val="FFFFFF"/>
                </a:solidFill>
              </a:rPr>
              <a:t>značajnu toplinsku energiju</a:t>
            </a:r>
            <a:endParaRPr lang="en-US" sz="1800" dirty="0"/>
          </a:p>
          <a:p>
            <a:pPr marL="685800" lvl="1" indent="-342900">
              <a:buSzPct val="100000"/>
              <a:buChar char="•"/>
            </a:pPr>
            <a:r>
              <a:rPr lang="en-US" sz="1800" dirty="0">
                <a:solidFill>
                  <a:srgbClr val="FFFFFF"/>
                </a:solidFill>
              </a:rPr>
              <a:t>dio energije kao tlak i gibanje plinova</a:t>
            </a:r>
            <a:endParaRPr lang="en-US" sz="1800" dirty="0"/>
          </a:p>
          <a:p>
            <a:pPr marL="0" indent="0">
              <a:buNone/>
            </a:pPr>
            <a:r>
              <a:rPr lang="en-US" sz="1800" dirty="0">
                <a:solidFill>
                  <a:srgbClr val="FFFFFF"/>
                </a:solidFill>
              </a:rPr>
              <a:t>To su gubici ali dio se može iskoristiti u turbo sustavu turbopunjač gdje energija ispuha pomaže sabijati zrak za sljedeće cikluse.</a:t>
            </a:r>
            <a:endParaRPr lang="en-US" sz="1800" dirty="0"/>
          </a:p>
        </p:txBody>
      </p:sp>
      <p:sp>
        <p:nvSpPr>
          <p:cNvPr id="300" name="deco_300"/>
          <p:cNvSpPr>
            <a:spLocks noGrp="1"/>
          </p:cNvSpPr>
          <p:nvPr/>
        </p:nvSpPr>
        <p:spPr>
          <a:xfrm>
            <a:off x="200000" y="3800000"/>
            <a:ext cx="80000" cy="900000"/>
          </a:xfrm>
          <a:prstGeom prst="rect">
            <a:avLst/>
          </a:prstGeom>
          <a:solidFill>
            <a:srgbClr val="3A7FBF">
              <a:alpha val="25000"/>
            </a:srgbClr>
          </a:solidFill>
          <a:ln w="9525">
            <a:noFill/>
          </a:ln>
        </p:spPr>
        <p:txBody>
          <a:bodyPr/>
          <a:lstStyle/>
          <a:p>
            <a:endParaRPr/>
          </a:p>
        </p:txBody>
      </p:sp>
      <p:sp>
        <p:nvSpPr>
          <p:cNvPr id="301" name="deco_301"/>
          <p:cNvSpPr>
            <a:spLocks noGrp="1"/>
          </p:cNvSpPr>
          <p:nvPr/>
        </p:nvSpPr>
        <p:spPr>
          <a:xfrm>
            <a:off x="700000" y="3800000"/>
            <a:ext cx="80000" cy="900000"/>
          </a:xfrm>
          <a:prstGeom prst="rect">
            <a:avLst/>
          </a:prstGeom>
          <a:solidFill>
            <a:srgbClr val="3A7FBF">
              <a:alpha val="25000"/>
            </a:srgbClr>
          </a:solidFill>
          <a:ln w="9525">
            <a:noFill/>
          </a:ln>
        </p:spPr>
        <p:txBody>
          <a:bodyPr/>
          <a:lstStyle/>
          <a:p>
            <a:endParaRPr/>
          </a:p>
        </p:txBody>
      </p:sp>
      <p:sp>
        <p:nvSpPr>
          <p:cNvPr id="302" name="deco_302"/>
          <p:cNvSpPr>
            <a:spLocks noGrp="1"/>
          </p:cNvSpPr>
          <p:nvPr/>
        </p:nvSpPr>
        <p:spPr>
          <a:xfrm>
            <a:off x="200000" y="3900000"/>
            <a:ext cx="580000" cy="100000"/>
          </a:xfrm>
          <a:prstGeom prst="rect">
            <a:avLst/>
          </a:prstGeom>
          <a:solidFill>
            <a:srgbClr val="3A7FBF">
              <a:alpha val="25000"/>
            </a:srgbClr>
          </a:solidFill>
          <a:ln w="9525">
            <a:noFill/>
          </a:ln>
        </p:spPr>
        <p:txBody>
          <a:bodyPr/>
          <a:lstStyle/>
          <a:p>
            <a:endParaRPr/>
          </a:p>
        </p:txBody>
      </p:sp>
      <p:sp>
        <p:nvSpPr>
          <p:cNvPr id="303" name="deco_303"/>
          <p:cNvSpPr>
            <a:spLocks noGrp="1"/>
          </p:cNvSpPr>
          <p:nvPr/>
        </p:nvSpPr>
        <p:spPr>
          <a:xfrm>
            <a:off x="420000" y="4000000"/>
            <a:ext cx="60000" cy="400000"/>
          </a:xfrm>
          <a:prstGeom prst="rect">
            <a:avLst/>
          </a:prstGeom>
          <a:solidFill>
            <a:srgbClr val="3A7FBF">
              <a:alpha val="22000"/>
            </a:srgbClr>
          </a:solidFill>
          <a:ln w="9525">
            <a:noFill/>
          </a:ln>
        </p:spPr>
        <p:txBody>
          <a:bodyPr/>
          <a:lstStyle/>
          <a:p>
            <a:endParaRPr/>
          </a:p>
        </p:txBody>
      </p:sp>
      <p:sp>
        <p:nvSpPr>
          <p:cNvPr id="304" name="deco_304"/>
          <p:cNvSpPr>
            <a:spLocks noGrp="1"/>
          </p:cNvSpPr>
          <p:nvPr/>
        </p:nvSpPr>
        <p:spPr>
          <a:xfrm>
            <a:off x="8250000" y="4450000"/>
            <a:ext cx="700000" cy="700000"/>
          </a:xfrm>
          <a:prstGeom prst="ellipse">
            <a:avLst/>
          </a:prstGeom>
          <a:noFill/>
          <a:ln w="25400">
            <a:solidFill>
              <a:srgbClr val="3A7FBF">
                <a:alpha val="30000"/>
              </a:srgbClr>
            </a:solidFill>
          </a:ln>
        </p:spPr>
        <p:txBody>
          <a:bodyPr/>
          <a:lstStyle/>
          <a:p>
            <a:endParaRPr/>
          </a:p>
        </p:txBody>
      </p:sp>
      <p:sp>
        <p:nvSpPr>
          <p:cNvPr id="305" name="deco_305"/>
          <p:cNvSpPr>
            <a:spLocks noGrp="1"/>
          </p:cNvSpPr>
          <p:nvPr/>
        </p:nvSpPr>
        <p:spPr>
          <a:xfrm>
            <a:off x="8480000" y="4680000"/>
            <a:ext cx="240000" cy="240000"/>
          </a:xfrm>
          <a:prstGeom prst="ellipse">
            <a:avLst/>
          </a:prstGeom>
          <a:solidFill>
            <a:srgbClr val="3A7FBF">
              <a:alpha val="20000"/>
            </a:srgbClr>
          </a:solidFill>
          <a:ln w="12700">
            <a:solidFill>
              <a:srgbClr val="3A7FBF">
                <a:alpha val="20000"/>
              </a:srgbClr>
            </a:solidFill>
          </a:ln>
        </p:spPr>
        <p:txBody>
          <a:bodyPr/>
          <a:lstStyle/>
          <a:p>
            <a:endParaRPr/>
          </a:p>
        </p:txBody>
      </p:sp>
      <p:sp>
        <p:nvSpPr>
          <p:cNvPr id="306" name="deco_306"/>
          <p:cNvSpPr>
            <a:spLocks noGrp="1"/>
          </p:cNvSpPr>
          <p:nvPr/>
        </p:nvSpPr>
        <p:spPr>
          <a:xfrm>
            <a:off x="8882000" y="4730000"/>
            <a:ext cx="36000" cy="140000"/>
          </a:xfrm>
          <a:prstGeom prst="rect">
            <a:avLst/>
          </a:prstGeom>
          <a:solidFill>
            <a:srgbClr val="3A7FBF">
              <a:alpha val="30000"/>
            </a:srgbClr>
          </a:solidFill>
          <a:ln w="9525">
            <a:noFill/>
          </a:ln>
        </p:spPr>
        <p:txBody>
          <a:bodyPr/>
          <a:lstStyle/>
          <a:p>
            <a:endParaRPr/>
          </a:p>
        </p:txBody>
      </p:sp>
      <p:sp>
        <p:nvSpPr>
          <p:cNvPr id="307" name="deco_307"/>
          <p:cNvSpPr>
            <a:spLocks noGrp="1"/>
          </p:cNvSpPr>
          <p:nvPr/>
        </p:nvSpPr>
        <p:spPr>
          <a:xfrm rot="3060000">
            <a:off x="8770796" y="4963143"/>
            <a:ext cx="36000" cy="140000"/>
          </a:xfrm>
          <a:prstGeom prst="rect">
            <a:avLst/>
          </a:prstGeom>
          <a:solidFill>
            <a:srgbClr val="3A7FBF">
              <a:alpha val="30000"/>
            </a:srgbClr>
          </a:solidFill>
          <a:ln w="9525">
            <a:noFill/>
          </a:ln>
        </p:spPr>
        <p:txBody>
          <a:bodyPr/>
          <a:lstStyle/>
          <a:p>
            <a:endParaRPr/>
          </a:p>
        </p:txBody>
      </p:sp>
      <p:sp>
        <p:nvSpPr>
          <p:cNvPr id="308" name="deco_308"/>
          <p:cNvSpPr>
            <a:spLocks noGrp="1"/>
          </p:cNvSpPr>
          <p:nvPr/>
        </p:nvSpPr>
        <p:spPr>
          <a:xfrm rot="6180000">
            <a:off x="8514515" y="5022311"/>
            <a:ext cx="36000" cy="140000"/>
          </a:xfrm>
          <a:prstGeom prst="rect">
            <a:avLst/>
          </a:prstGeom>
          <a:solidFill>
            <a:srgbClr val="3A7FBF">
              <a:alpha val="30000"/>
            </a:srgbClr>
          </a:solidFill>
          <a:ln w="9525">
            <a:noFill/>
          </a:ln>
        </p:spPr>
        <p:txBody>
          <a:bodyPr/>
          <a:lstStyle/>
          <a:p>
            <a:endParaRPr/>
          </a:p>
        </p:txBody>
      </p:sp>
      <p:sp>
        <p:nvSpPr>
          <p:cNvPr id="309" name="deco_309"/>
          <p:cNvSpPr>
            <a:spLocks noGrp="1"/>
          </p:cNvSpPr>
          <p:nvPr/>
        </p:nvSpPr>
        <p:spPr>
          <a:xfrm rot="9240000">
            <a:off x="8312362" y="4861511"/>
            <a:ext cx="36000" cy="140000"/>
          </a:xfrm>
          <a:prstGeom prst="rect">
            <a:avLst/>
          </a:prstGeom>
          <a:solidFill>
            <a:srgbClr val="3A7FBF">
              <a:alpha val="30000"/>
            </a:srgbClr>
          </a:solidFill>
          <a:ln w="9525">
            <a:noFill/>
          </a:ln>
        </p:spPr>
        <p:txBody>
          <a:bodyPr/>
          <a:lstStyle/>
          <a:p>
            <a:endParaRPr/>
          </a:p>
        </p:txBody>
      </p:sp>
      <p:sp>
        <p:nvSpPr>
          <p:cNvPr id="310" name="deco_310"/>
          <p:cNvSpPr>
            <a:spLocks noGrp="1"/>
          </p:cNvSpPr>
          <p:nvPr/>
        </p:nvSpPr>
        <p:spPr>
          <a:xfrm rot="12300000">
            <a:off x="8310108" y="4603215"/>
            <a:ext cx="36000" cy="140000"/>
          </a:xfrm>
          <a:prstGeom prst="rect">
            <a:avLst/>
          </a:prstGeom>
          <a:solidFill>
            <a:srgbClr val="3A7FBF">
              <a:alpha val="30000"/>
            </a:srgbClr>
          </a:solidFill>
          <a:ln w="9525">
            <a:noFill/>
          </a:ln>
        </p:spPr>
        <p:txBody>
          <a:bodyPr/>
          <a:lstStyle/>
          <a:p>
            <a:endParaRPr/>
          </a:p>
        </p:txBody>
      </p:sp>
      <p:sp>
        <p:nvSpPr>
          <p:cNvPr id="311" name="deco_311"/>
          <p:cNvSpPr>
            <a:spLocks noGrp="1"/>
          </p:cNvSpPr>
          <p:nvPr/>
        </p:nvSpPr>
        <p:spPr>
          <a:xfrm rot="15420000">
            <a:off x="8514515" y="4437689"/>
            <a:ext cx="36000" cy="140000"/>
          </a:xfrm>
          <a:prstGeom prst="rect">
            <a:avLst/>
          </a:prstGeom>
          <a:solidFill>
            <a:srgbClr val="3A7FBF">
              <a:alpha val="30000"/>
            </a:srgbClr>
          </a:solidFill>
          <a:ln w="9525">
            <a:noFill/>
          </a:ln>
        </p:spPr>
        <p:txBody>
          <a:bodyPr/>
          <a:lstStyle/>
          <a:p>
            <a:endParaRPr/>
          </a:p>
        </p:txBody>
      </p:sp>
      <p:sp>
        <p:nvSpPr>
          <p:cNvPr id="312" name="deco_312"/>
          <p:cNvSpPr>
            <a:spLocks noGrp="1"/>
          </p:cNvSpPr>
          <p:nvPr/>
        </p:nvSpPr>
        <p:spPr>
          <a:xfrm rot="18480000">
            <a:off x="8766698" y="4493597"/>
            <a:ext cx="36000" cy="140000"/>
          </a:xfrm>
          <a:prstGeom prst="rect">
            <a:avLst/>
          </a:prstGeom>
          <a:solidFill>
            <a:srgbClr val="3A7FBF">
              <a:alpha val="30000"/>
            </a:srgbClr>
          </a:solidFill>
          <a:ln w="9525">
            <a:noFill/>
          </a:ln>
        </p:spPr>
        <p:txBody>
          <a:bodyPr/>
          <a:lstStyle/>
          <a:p>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naslov 2">
            <a:extLst>
              <a:ext uri="{FF2B5EF4-FFF2-40B4-BE49-F238E27FC236}">
                <a16:creationId xmlns:a16="http://schemas.microsoft.com/office/drawing/2014/main" id="{93D3B554-495F-B47F-29D4-497CF2655FF6}"/>
              </a:ext>
            </a:extLst>
          </p:cNvPr>
          <p:cNvSpPr>
            <a:spLocks noGrp="1"/>
          </p:cNvSpPr>
          <p:nvPr>
            <p:ph type="subTitle" idx="1"/>
          </p:nvPr>
        </p:nvSpPr>
        <p:spPr>
          <a:xfrm>
            <a:off x="1143000" y="2732075"/>
            <a:ext cx="5986401" cy="1074797"/>
          </a:xfrm>
        </p:spPr>
        <p:txBody>
          <a:bodyPr/>
          <a:lstStyle/>
          <a:p>
            <a:endParaRPr lang="hr-HR" dirty="0"/>
          </a:p>
        </p:txBody>
      </p:sp>
      <p:pic>
        <p:nvPicPr>
          <p:cNvPr id="3074" name="Picture 2" descr="Four-stroke cycle | Definition, History, &amp; Facts | Britannica">
            <a:extLst>
              <a:ext uri="{FF2B5EF4-FFF2-40B4-BE49-F238E27FC236}">
                <a16:creationId xmlns:a16="http://schemas.microsoft.com/office/drawing/2014/main" id="{58C47DFF-6A5C-C2F9-330C-365DC89A5E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4358" y="1125036"/>
            <a:ext cx="4930466" cy="28934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33050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2">
    <p:bg>
      <p:bgPr>
        <a:gradFill rotWithShape="1">
          <a:gsLst>
            <a:gs pos="0">
              <a:srgbClr val="1A1A2E"/>
            </a:gs>
            <a:gs pos="60000">
              <a:srgbClr val="16213E"/>
            </a:gs>
            <a:gs pos="100000">
              <a:srgbClr val="0F3460"/>
            </a:gs>
          </a:gsLst>
          <a:lin ang="5400000" scaled="0"/>
        </a:gradFill>
        <a:effectLst/>
      </p:bgPr>
    </p:bg>
    <p:spTree>
      <p:nvGrpSpPr>
        <p:cNvPr id="1" name=""/>
        <p:cNvGrpSpPr/>
        <p:nvPr/>
      </p:nvGrpSpPr>
      <p:grpSpPr>
        <a:xfrm>
          <a:off x="0" y="0"/>
          <a:ext cx="0" cy="0"/>
          <a:chOff x="0" y="0"/>
          <a:chExt cx="0" cy="0"/>
        </a:xfrm>
      </p:grpSpPr>
      <p:sp>
        <p:nvSpPr>
          <p:cNvPr id="2" name="Text 0"/>
          <p:cNvSpPr>
            <a:spLocks noGrp="1"/>
          </p:cNvSpPr>
          <p:nvPr>
            <p:ph type="title" idx="100"/>
          </p:nvPr>
        </p:nvSpPr>
        <p:spPr>
          <a:prstGeom prst="rect">
            <a:avLst/>
          </a:prstGeom>
          <a:noFill/>
          <a:ln/>
        </p:spPr>
        <p:txBody>
          <a:bodyPr wrap="square" rtlCol="0"/>
          <a:lstStyle/>
          <a:p>
            <a:pPr marL="0" indent="0">
              <a:buNone/>
            </a:pPr>
            <a:r>
              <a:rPr lang="en-US" sz="2400" b="1" u="sng" dirty="0">
                <a:solidFill>
                  <a:srgbClr val="FFFFFF"/>
                </a:solidFill>
              </a:rPr>
              <a:t>Benzinski i dizelski motori – razlike u pretvorbi energije</a:t>
            </a:r>
            <a:endParaRPr lang="en-US" sz="2400" b="1" u="sng" dirty="0"/>
          </a:p>
        </p:txBody>
      </p:sp>
      <p:sp>
        <p:nvSpPr>
          <p:cNvPr id="3" name="Text 0"/>
          <p:cNvSpPr>
            <a:spLocks noGrp="1"/>
          </p:cNvSpPr>
          <p:nvPr>
            <p:ph type="body" idx="101"/>
          </p:nvPr>
        </p:nvSpPr>
        <p:spPr>
          <a:xfrm>
            <a:off x="452600" y="1587690"/>
            <a:ext cx="7772400" cy="4114800"/>
          </a:xfrm>
          <a:prstGeom prst="rect">
            <a:avLst/>
          </a:prstGeom>
          <a:noFill/>
          <a:ln/>
        </p:spPr>
        <p:txBody>
          <a:bodyPr wrap="square" rtlCol="0"/>
          <a:lstStyle/>
          <a:p>
            <a:pPr marL="0" indent="0">
              <a:buNone/>
            </a:pPr>
            <a:r>
              <a:rPr lang="en-US" sz="1800" dirty="0">
                <a:solidFill>
                  <a:srgbClr val="FFFFFF"/>
                </a:solidFill>
              </a:rPr>
              <a:t>Benzinski motor Otto:</a:t>
            </a:r>
            <a:endParaRPr lang="en-US" sz="1800" dirty="0"/>
          </a:p>
          <a:p>
            <a:pPr marL="685800" lvl="1" indent="-342900">
              <a:buSzPct val="100000"/>
              <a:buChar char="•"/>
            </a:pPr>
            <a:r>
              <a:rPr lang="en-US" sz="1800" dirty="0">
                <a:solidFill>
                  <a:srgbClr val="FFFFFF"/>
                </a:solidFill>
              </a:rPr>
              <a:t>pali se svjećicom</a:t>
            </a:r>
            <a:endParaRPr lang="en-US" sz="1800" dirty="0"/>
          </a:p>
          <a:p>
            <a:pPr marL="685800" lvl="1" indent="-342900">
              <a:buSzPct val="100000"/>
              <a:buChar char="•"/>
            </a:pPr>
            <a:r>
              <a:rPr lang="en-US" sz="1800" dirty="0">
                <a:solidFill>
                  <a:srgbClr val="FFFFFF"/>
                </a:solidFill>
              </a:rPr>
              <a:t>obično niži omjer kompresije</a:t>
            </a:r>
            <a:endParaRPr lang="en-US" sz="1800" dirty="0"/>
          </a:p>
          <a:p>
            <a:pPr marL="685800" lvl="1" indent="-342900">
              <a:buSzPct val="100000"/>
              <a:buChar char="•"/>
            </a:pPr>
            <a:r>
              <a:rPr lang="en-US" sz="1800" dirty="0">
                <a:solidFill>
                  <a:srgbClr val="FFFFFF"/>
                </a:solidFill>
              </a:rPr>
              <a:t>često tiši i s višim okretajima</a:t>
            </a:r>
            <a:endParaRPr lang="en-US" sz="1800" dirty="0"/>
          </a:p>
          <a:p>
            <a:pPr marL="0" indent="0">
              <a:buNone/>
            </a:pPr>
            <a:r>
              <a:rPr lang="en-US" sz="1800" dirty="0">
                <a:solidFill>
                  <a:srgbClr val="FFFFFF"/>
                </a:solidFill>
              </a:rPr>
              <a:t>Dizelski motor:</a:t>
            </a:r>
            <a:endParaRPr lang="en-US" sz="1800" dirty="0"/>
          </a:p>
          <a:p>
            <a:pPr marL="685800" lvl="1" indent="-342900">
              <a:buSzPct val="100000"/>
              <a:buChar char="•"/>
            </a:pPr>
            <a:r>
              <a:rPr lang="en-US" sz="1800" dirty="0">
                <a:solidFill>
                  <a:srgbClr val="FFFFFF"/>
                </a:solidFill>
              </a:rPr>
              <a:t>samozapaljenje zbog kompresije</a:t>
            </a:r>
            <a:endParaRPr lang="en-US" sz="1800" dirty="0"/>
          </a:p>
          <a:p>
            <a:pPr marL="685800" lvl="1" indent="-342900">
              <a:buSzPct val="100000"/>
              <a:buChar char="•"/>
            </a:pPr>
            <a:r>
              <a:rPr lang="en-US" sz="1800" dirty="0">
                <a:solidFill>
                  <a:srgbClr val="FFFFFF"/>
                </a:solidFill>
              </a:rPr>
              <a:t>viši omjer kompresije često bolja učinkovitost</a:t>
            </a:r>
            <a:endParaRPr lang="en-US" sz="1800" dirty="0"/>
          </a:p>
          <a:p>
            <a:pPr marL="685800" lvl="1" indent="-342900">
              <a:buSzPct val="100000"/>
              <a:buChar char="•"/>
            </a:pPr>
            <a:r>
              <a:rPr lang="en-US" sz="1800" dirty="0">
                <a:solidFill>
                  <a:srgbClr val="FFFFFF"/>
                </a:solidFill>
              </a:rPr>
              <a:t>veći okretni moment pri nižim okretajima</a:t>
            </a:r>
            <a:endParaRPr lang="en-US" sz="1800" dirty="0"/>
          </a:p>
          <a:p>
            <a:pPr marL="0" indent="0">
              <a:buNone/>
            </a:pPr>
            <a:r>
              <a:rPr lang="en-US" sz="1800" dirty="0">
                <a:solidFill>
                  <a:srgbClr val="FFFFFF"/>
                </a:solidFill>
              </a:rPr>
              <a:t>Razlike utječu na to koliko se energije goriva pretvori u koristan rad.</a:t>
            </a:r>
            <a:endParaRPr lang="en-US" sz="1800" dirty="0"/>
          </a:p>
        </p:txBody>
      </p:sp>
      <p:sp>
        <p:nvSpPr>
          <p:cNvPr id="350" name="deco_350"/>
          <p:cNvSpPr>
            <a:spLocks noGrp="1"/>
          </p:cNvSpPr>
          <p:nvPr/>
        </p:nvSpPr>
        <p:spPr>
          <a:xfrm>
            <a:off x="7700000" y="4000000"/>
            <a:ext cx="1400000" cy="1400000"/>
          </a:xfrm>
          <a:prstGeom prst="ellipse">
            <a:avLst/>
          </a:prstGeom>
          <a:noFill/>
          <a:ln w="25400">
            <a:solidFill>
              <a:srgbClr val="3A7FBF">
                <a:alpha val="30000"/>
              </a:srgbClr>
            </a:solidFill>
          </a:ln>
        </p:spPr>
        <p:txBody>
          <a:bodyPr/>
          <a:lstStyle/>
          <a:p>
            <a:endParaRPr/>
          </a:p>
        </p:txBody>
      </p:sp>
      <p:sp>
        <p:nvSpPr>
          <p:cNvPr id="351" name="deco_351"/>
          <p:cNvSpPr>
            <a:spLocks noGrp="1"/>
          </p:cNvSpPr>
          <p:nvPr/>
        </p:nvSpPr>
        <p:spPr>
          <a:xfrm>
            <a:off x="7900000" y="4200000"/>
            <a:ext cx="1000000" cy="1000000"/>
          </a:xfrm>
          <a:prstGeom prst="ellipse">
            <a:avLst/>
          </a:prstGeom>
          <a:noFill/>
          <a:ln w="25400">
            <a:solidFill>
              <a:srgbClr val="3A7FBF">
                <a:alpha val="20000"/>
              </a:srgbClr>
            </a:solidFill>
          </a:ln>
        </p:spPr>
        <p:txBody>
          <a:bodyPr/>
          <a:lstStyle/>
          <a:p>
            <a:endParaRPr/>
          </a:p>
        </p:txBody>
      </p:sp>
      <p:sp>
        <p:nvSpPr>
          <p:cNvPr id="352" name="deco_352"/>
          <p:cNvSpPr>
            <a:spLocks noGrp="1"/>
          </p:cNvSpPr>
          <p:nvPr/>
        </p:nvSpPr>
        <p:spPr>
          <a:xfrm>
            <a:off x="8300000" y="4600000"/>
            <a:ext cx="200000" cy="200000"/>
          </a:xfrm>
          <a:prstGeom prst="ellipse">
            <a:avLst/>
          </a:prstGeom>
          <a:solidFill>
            <a:srgbClr val="3A7FBF">
              <a:alpha val="20000"/>
            </a:srgbClr>
          </a:solidFill>
          <a:ln w="12700">
            <a:solidFill>
              <a:srgbClr val="3A7FBF">
                <a:alpha val="20000"/>
              </a:srgbClr>
            </a:solidFill>
          </a:ln>
        </p:spPr>
        <p:txBody>
          <a:bodyPr/>
          <a:lstStyle/>
          <a:p>
            <a:endParaRPr/>
          </a:p>
        </p:txBody>
      </p:sp>
      <p:sp>
        <p:nvSpPr>
          <p:cNvPr id="353" name="deco_353"/>
          <p:cNvSpPr>
            <a:spLocks noGrp="1"/>
          </p:cNvSpPr>
          <p:nvPr/>
        </p:nvSpPr>
        <p:spPr>
          <a:xfrm>
            <a:off x="8975000" y="4600000"/>
            <a:ext cx="50000" cy="200000"/>
          </a:xfrm>
          <a:prstGeom prst="rect">
            <a:avLst/>
          </a:prstGeom>
          <a:solidFill>
            <a:srgbClr val="3A7FBF">
              <a:alpha val="30000"/>
            </a:srgbClr>
          </a:solidFill>
          <a:ln w="9525">
            <a:noFill/>
          </a:ln>
        </p:spPr>
        <p:txBody>
          <a:bodyPr/>
          <a:lstStyle/>
          <a:p>
            <a:endParaRPr/>
          </a:p>
        </p:txBody>
      </p:sp>
      <p:sp>
        <p:nvSpPr>
          <p:cNvPr id="354" name="deco_354"/>
          <p:cNvSpPr>
            <a:spLocks noGrp="1"/>
          </p:cNvSpPr>
          <p:nvPr/>
        </p:nvSpPr>
        <p:spPr>
          <a:xfrm rot="2700000">
            <a:off x="8799264" y="5024264"/>
            <a:ext cx="50000" cy="200000"/>
          </a:xfrm>
          <a:prstGeom prst="rect">
            <a:avLst/>
          </a:prstGeom>
          <a:solidFill>
            <a:srgbClr val="3A7FBF">
              <a:alpha val="30000"/>
            </a:srgbClr>
          </a:solidFill>
          <a:ln w="9525">
            <a:noFill/>
          </a:ln>
        </p:spPr>
        <p:txBody>
          <a:bodyPr/>
          <a:lstStyle/>
          <a:p>
            <a:endParaRPr/>
          </a:p>
        </p:txBody>
      </p:sp>
      <p:sp>
        <p:nvSpPr>
          <p:cNvPr id="355" name="deco_355"/>
          <p:cNvSpPr>
            <a:spLocks noGrp="1"/>
          </p:cNvSpPr>
          <p:nvPr/>
        </p:nvSpPr>
        <p:spPr>
          <a:xfrm rot="5400000">
            <a:off x="8375000" y="5200000"/>
            <a:ext cx="50000" cy="200000"/>
          </a:xfrm>
          <a:prstGeom prst="rect">
            <a:avLst/>
          </a:prstGeom>
          <a:solidFill>
            <a:srgbClr val="3A7FBF">
              <a:alpha val="30000"/>
            </a:srgbClr>
          </a:solidFill>
          <a:ln w="9525">
            <a:noFill/>
          </a:ln>
        </p:spPr>
        <p:txBody>
          <a:bodyPr/>
          <a:lstStyle/>
          <a:p>
            <a:endParaRPr/>
          </a:p>
        </p:txBody>
      </p:sp>
      <p:sp>
        <p:nvSpPr>
          <p:cNvPr id="356" name="deco_356"/>
          <p:cNvSpPr>
            <a:spLocks noGrp="1"/>
          </p:cNvSpPr>
          <p:nvPr/>
        </p:nvSpPr>
        <p:spPr>
          <a:xfrm rot="8100000">
            <a:off x="7950736" y="5024264"/>
            <a:ext cx="50000" cy="200000"/>
          </a:xfrm>
          <a:prstGeom prst="rect">
            <a:avLst/>
          </a:prstGeom>
          <a:solidFill>
            <a:srgbClr val="3A7FBF">
              <a:alpha val="30000"/>
            </a:srgbClr>
          </a:solidFill>
          <a:ln w="9525">
            <a:noFill/>
          </a:ln>
        </p:spPr>
        <p:txBody>
          <a:bodyPr/>
          <a:lstStyle/>
          <a:p>
            <a:endParaRPr/>
          </a:p>
        </p:txBody>
      </p:sp>
      <p:sp>
        <p:nvSpPr>
          <p:cNvPr id="357" name="deco_357"/>
          <p:cNvSpPr>
            <a:spLocks noGrp="1"/>
          </p:cNvSpPr>
          <p:nvPr/>
        </p:nvSpPr>
        <p:spPr>
          <a:xfrm rot="10800000">
            <a:off x="7775000" y="4600000"/>
            <a:ext cx="50000" cy="200000"/>
          </a:xfrm>
          <a:prstGeom prst="rect">
            <a:avLst/>
          </a:prstGeom>
          <a:solidFill>
            <a:srgbClr val="3A7FBF">
              <a:alpha val="30000"/>
            </a:srgbClr>
          </a:solidFill>
          <a:ln w="9525">
            <a:noFill/>
          </a:ln>
        </p:spPr>
        <p:txBody>
          <a:bodyPr/>
          <a:lstStyle/>
          <a:p>
            <a:endParaRPr/>
          </a:p>
        </p:txBody>
      </p:sp>
      <p:sp>
        <p:nvSpPr>
          <p:cNvPr id="358" name="deco_358"/>
          <p:cNvSpPr>
            <a:spLocks noGrp="1"/>
          </p:cNvSpPr>
          <p:nvPr/>
        </p:nvSpPr>
        <p:spPr>
          <a:xfrm rot="13500000">
            <a:off x="7950736" y="4175736"/>
            <a:ext cx="50000" cy="200000"/>
          </a:xfrm>
          <a:prstGeom prst="rect">
            <a:avLst/>
          </a:prstGeom>
          <a:solidFill>
            <a:srgbClr val="3A7FBF">
              <a:alpha val="30000"/>
            </a:srgbClr>
          </a:solidFill>
          <a:ln w="9525">
            <a:noFill/>
          </a:ln>
        </p:spPr>
        <p:txBody>
          <a:bodyPr/>
          <a:lstStyle/>
          <a:p>
            <a:endParaRPr/>
          </a:p>
        </p:txBody>
      </p:sp>
      <p:sp>
        <p:nvSpPr>
          <p:cNvPr id="359" name="deco_359"/>
          <p:cNvSpPr>
            <a:spLocks noGrp="1"/>
          </p:cNvSpPr>
          <p:nvPr/>
        </p:nvSpPr>
        <p:spPr>
          <a:xfrm rot="16200000">
            <a:off x="8375000" y="4000000"/>
            <a:ext cx="50000" cy="200000"/>
          </a:xfrm>
          <a:prstGeom prst="rect">
            <a:avLst/>
          </a:prstGeom>
          <a:solidFill>
            <a:srgbClr val="3A7FBF">
              <a:alpha val="30000"/>
            </a:srgbClr>
          </a:solidFill>
          <a:ln w="9525">
            <a:noFill/>
          </a:ln>
        </p:spPr>
        <p:txBody>
          <a:bodyPr/>
          <a:lstStyle/>
          <a:p>
            <a:endParaRPr/>
          </a:p>
        </p:txBody>
      </p:sp>
      <p:sp>
        <p:nvSpPr>
          <p:cNvPr id="360" name="deco_360"/>
          <p:cNvSpPr>
            <a:spLocks noGrp="1"/>
          </p:cNvSpPr>
          <p:nvPr/>
        </p:nvSpPr>
        <p:spPr>
          <a:xfrm rot="18900000">
            <a:off x="8799264" y="4175736"/>
            <a:ext cx="50000" cy="200000"/>
          </a:xfrm>
          <a:prstGeom prst="rect">
            <a:avLst/>
          </a:prstGeom>
          <a:solidFill>
            <a:srgbClr val="3A7FBF">
              <a:alpha val="30000"/>
            </a:srgbClr>
          </a:solidFill>
          <a:ln w="9525">
            <a:noFill/>
          </a:ln>
        </p:spPr>
        <p:txBody>
          <a:bodyPr/>
          <a:lstStyle/>
          <a:p>
            <a:endParaRPr/>
          </a:p>
        </p:txBody>
      </p:sp>
      <p:sp>
        <p:nvSpPr>
          <p:cNvPr id="361" name="deco_361"/>
          <p:cNvSpPr>
            <a:spLocks noGrp="1"/>
          </p:cNvSpPr>
          <p:nvPr/>
        </p:nvSpPr>
        <p:spPr>
          <a:xfrm>
            <a:off x="7170000" y="3820000"/>
            <a:ext cx="760000" cy="760000"/>
          </a:xfrm>
          <a:prstGeom prst="ellipse">
            <a:avLst/>
          </a:prstGeom>
          <a:noFill/>
          <a:ln w="25400">
            <a:solidFill>
              <a:srgbClr val="3A7FBF">
                <a:alpha val="30000"/>
              </a:srgbClr>
            </a:solidFill>
          </a:ln>
        </p:spPr>
        <p:txBody>
          <a:bodyPr/>
          <a:lstStyle/>
          <a:p>
            <a:endParaRPr/>
          </a:p>
        </p:txBody>
      </p:sp>
      <p:sp>
        <p:nvSpPr>
          <p:cNvPr id="362" name="deco_362"/>
          <p:cNvSpPr>
            <a:spLocks noGrp="1"/>
          </p:cNvSpPr>
          <p:nvPr/>
        </p:nvSpPr>
        <p:spPr>
          <a:xfrm>
            <a:off x="7470000" y="4120000"/>
            <a:ext cx="160000" cy="160000"/>
          </a:xfrm>
          <a:prstGeom prst="ellipse">
            <a:avLst/>
          </a:prstGeom>
          <a:solidFill>
            <a:srgbClr val="3A7FBF">
              <a:alpha val="20000"/>
            </a:srgbClr>
          </a:solidFill>
          <a:ln w="12700">
            <a:solidFill>
              <a:srgbClr val="3A7FBF">
                <a:alpha val="20000"/>
              </a:srgbClr>
            </a:solidFill>
          </a:ln>
        </p:spPr>
        <p:txBody>
          <a:bodyPr/>
          <a:lstStyle/>
          <a:p>
            <a:endParaRPr/>
          </a:p>
        </p:txBody>
      </p:sp>
      <p:sp>
        <p:nvSpPr>
          <p:cNvPr id="363" name="deco_363"/>
          <p:cNvSpPr>
            <a:spLocks noGrp="1"/>
          </p:cNvSpPr>
          <p:nvPr/>
        </p:nvSpPr>
        <p:spPr>
          <a:xfrm>
            <a:off x="7860000" y="4120000"/>
            <a:ext cx="40000" cy="160000"/>
          </a:xfrm>
          <a:prstGeom prst="rect">
            <a:avLst/>
          </a:prstGeom>
          <a:solidFill>
            <a:srgbClr val="3A7FBF">
              <a:alpha val="30000"/>
            </a:srgbClr>
          </a:solidFill>
          <a:ln w="9525">
            <a:noFill/>
          </a:ln>
        </p:spPr>
        <p:txBody>
          <a:bodyPr/>
          <a:lstStyle/>
          <a:p>
            <a:endParaRPr/>
          </a:p>
        </p:txBody>
      </p:sp>
      <p:sp>
        <p:nvSpPr>
          <p:cNvPr id="364" name="deco_364"/>
          <p:cNvSpPr>
            <a:spLocks noGrp="1"/>
          </p:cNvSpPr>
          <p:nvPr/>
        </p:nvSpPr>
        <p:spPr>
          <a:xfrm rot="3600000">
            <a:off x="7695000" y="4405788"/>
            <a:ext cx="40000" cy="160000"/>
          </a:xfrm>
          <a:prstGeom prst="rect">
            <a:avLst/>
          </a:prstGeom>
          <a:solidFill>
            <a:srgbClr val="3A7FBF">
              <a:alpha val="30000"/>
            </a:srgbClr>
          </a:solidFill>
          <a:ln w="9525">
            <a:noFill/>
          </a:ln>
        </p:spPr>
        <p:txBody>
          <a:bodyPr/>
          <a:lstStyle/>
          <a:p>
            <a:endParaRPr/>
          </a:p>
        </p:txBody>
      </p:sp>
      <p:sp>
        <p:nvSpPr>
          <p:cNvPr id="365" name="deco_365"/>
          <p:cNvSpPr>
            <a:spLocks noGrp="1"/>
          </p:cNvSpPr>
          <p:nvPr/>
        </p:nvSpPr>
        <p:spPr>
          <a:xfrm rot="7200000">
            <a:off x="7365001" y="4405788"/>
            <a:ext cx="40000" cy="160000"/>
          </a:xfrm>
          <a:prstGeom prst="rect">
            <a:avLst/>
          </a:prstGeom>
          <a:solidFill>
            <a:srgbClr val="3A7FBF">
              <a:alpha val="30000"/>
            </a:srgbClr>
          </a:solidFill>
          <a:ln w="9525">
            <a:noFill/>
          </a:ln>
        </p:spPr>
        <p:txBody>
          <a:bodyPr/>
          <a:lstStyle/>
          <a:p>
            <a:endParaRPr/>
          </a:p>
        </p:txBody>
      </p:sp>
      <p:sp>
        <p:nvSpPr>
          <p:cNvPr id="366" name="deco_366"/>
          <p:cNvSpPr>
            <a:spLocks noGrp="1"/>
          </p:cNvSpPr>
          <p:nvPr/>
        </p:nvSpPr>
        <p:spPr>
          <a:xfrm rot="10800000">
            <a:off x="7200000" y="4120000"/>
            <a:ext cx="40000" cy="160000"/>
          </a:xfrm>
          <a:prstGeom prst="rect">
            <a:avLst/>
          </a:prstGeom>
          <a:solidFill>
            <a:srgbClr val="3A7FBF">
              <a:alpha val="30000"/>
            </a:srgbClr>
          </a:solidFill>
          <a:ln w="9525">
            <a:noFill/>
          </a:ln>
        </p:spPr>
        <p:txBody>
          <a:bodyPr/>
          <a:lstStyle/>
          <a:p>
            <a:endParaRPr/>
          </a:p>
        </p:txBody>
      </p:sp>
      <p:sp>
        <p:nvSpPr>
          <p:cNvPr id="367" name="deco_367"/>
          <p:cNvSpPr>
            <a:spLocks noGrp="1"/>
          </p:cNvSpPr>
          <p:nvPr/>
        </p:nvSpPr>
        <p:spPr>
          <a:xfrm rot="14400000">
            <a:off x="7365000" y="3834212"/>
            <a:ext cx="40000" cy="160000"/>
          </a:xfrm>
          <a:prstGeom prst="rect">
            <a:avLst/>
          </a:prstGeom>
          <a:solidFill>
            <a:srgbClr val="3A7FBF">
              <a:alpha val="30000"/>
            </a:srgbClr>
          </a:solidFill>
          <a:ln w="9525">
            <a:noFill/>
          </a:ln>
        </p:spPr>
        <p:txBody>
          <a:bodyPr/>
          <a:lstStyle/>
          <a:p>
            <a:endParaRPr/>
          </a:p>
        </p:txBody>
      </p:sp>
      <p:sp>
        <p:nvSpPr>
          <p:cNvPr id="368" name="deco_368"/>
          <p:cNvSpPr>
            <a:spLocks noGrp="1"/>
          </p:cNvSpPr>
          <p:nvPr/>
        </p:nvSpPr>
        <p:spPr>
          <a:xfrm rot="18000000">
            <a:off x="7695000" y="3834212"/>
            <a:ext cx="40000" cy="160000"/>
          </a:xfrm>
          <a:prstGeom prst="rect">
            <a:avLst/>
          </a:prstGeom>
          <a:solidFill>
            <a:srgbClr val="3A7FBF">
              <a:alpha val="30000"/>
            </a:srgbClr>
          </a:solidFill>
          <a:ln w="9525">
            <a:noFill/>
          </a:ln>
        </p:spPr>
        <p:txBody>
          <a:bodyPr/>
          <a:lstStyle/>
          <a:p>
            <a:endParaRPr/>
          </a:p>
        </p:txBody>
      </p:sp>
      <p:sp>
        <p:nvSpPr>
          <p:cNvPr id="369" name="deco_369"/>
          <p:cNvSpPr>
            <a:spLocks noGrp="1"/>
          </p:cNvSpPr>
          <p:nvPr/>
        </p:nvSpPr>
        <p:spPr>
          <a:xfrm>
            <a:off x="8000000" y="4900000"/>
            <a:ext cx="600000" cy="80000"/>
          </a:xfrm>
          <a:prstGeom prst="rect">
            <a:avLst/>
          </a:prstGeom>
          <a:solidFill>
            <a:srgbClr val="3A7FBF">
              <a:alpha val="25000"/>
            </a:srgbClr>
          </a:solidFill>
          <a:ln w="9525">
            <a:noFill/>
          </a:ln>
        </p:spPr>
        <p:txBody>
          <a:bodyPr/>
          <a:lstStyle/>
          <a:p>
            <a:endParaRPr/>
          </a:p>
        </p:txBody>
      </p:sp>
      <p:sp>
        <p:nvSpPr>
          <p:cNvPr id="370" name="deco_370"/>
          <p:cNvSpPr>
            <a:spLocks noGrp="1"/>
          </p:cNvSpPr>
          <p:nvPr/>
        </p:nvSpPr>
        <p:spPr>
          <a:xfrm>
            <a:off x="7880000" y="4820000"/>
            <a:ext cx="240000" cy="240000"/>
          </a:xfrm>
          <a:prstGeom prst="ellipse">
            <a:avLst/>
          </a:prstGeom>
          <a:noFill/>
          <a:ln w="25400">
            <a:solidFill>
              <a:srgbClr val="3A7FBF">
                <a:alpha val="25000"/>
              </a:srgbClr>
            </a:solidFill>
          </a:ln>
        </p:spPr>
        <p:txBody>
          <a:bodyPr/>
          <a:lstStyle/>
          <a:p>
            <a:endParaRPr/>
          </a:p>
        </p:txBody>
      </p:sp>
      <p:sp>
        <p:nvSpPr>
          <p:cNvPr id="371" name="deco_371"/>
          <p:cNvSpPr>
            <a:spLocks noGrp="1"/>
          </p:cNvSpPr>
          <p:nvPr/>
        </p:nvSpPr>
        <p:spPr>
          <a:xfrm>
            <a:off x="8480000" y="4820000"/>
            <a:ext cx="240000" cy="240000"/>
          </a:xfrm>
          <a:prstGeom prst="ellipse">
            <a:avLst/>
          </a:prstGeom>
          <a:noFill/>
          <a:ln w="25400">
            <a:solidFill>
              <a:srgbClr val="3A7FBF">
                <a:alpha val="25000"/>
              </a:srgbClr>
            </a:solidFill>
          </a:ln>
        </p:spPr>
        <p:txBody>
          <a:bodyPr/>
          <a:lstStyle/>
          <a:p>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28B3C900-A9BB-2F0F-9AED-92A6106F435D}"/>
              </a:ext>
            </a:extLst>
          </p:cNvPr>
          <p:cNvSpPr>
            <a:spLocks noGrp="1"/>
          </p:cNvSpPr>
          <p:nvPr>
            <p:ph type="ctrTitle"/>
          </p:nvPr>
        </p:nvSpPr>
        <p:spPr/>
        <p:txBody>
          <a:bodyPr/>
          <a:lstStyle/>
          <a:p>
            <a:endParaRPr lang="hr-HR" dirty="0"/>
          </a:p>
        </p:txBody>
      </p:sp>
      <p:pic>
        <p:nvPicPr>
          <p:cNvPr id="4098" name="Picture 2" descr="What Is The Difference Between Diesel And Petrol Engines? - Valvoline ...">
            <a:extLst>
              <a:ext uri="{FF2B5EF4-FFF2-40B4-BE49-F238E27FC236}">
                <a16:creationId xmlns:a16="http://schemas.microsoft.com/office/drawing/2014/main" id="{561938B3-7D9B-4ADC-5F3B-D0607A2B87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146572"/>
            <a:ext cx="5943600" cy="297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55531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3">
    <p:bg>
      <p:bgPr>
        <a:gradFill rotWithShape="1">
          <a:gsLst>
            <a:gs pos="0">
              <a:srgbClr val="1A1A2E"/>
            </a:gs>
            <a:gs pos="60000">
              <a:srgbClr val="16213E"/>
            </a:gs>
            <a:gs pos="100000">
              <a:srgbClr val="0F3460"/>
            </a:gs>
          </a:gsLst>
          <a:lin ang="5400000" scaled="0"/>
        </a:gradFill>
        <a:effectLst/>
      </p:bgPr>
    </p:bg>
    <p:spTree>
      <p:nvGrpSpPr>
        <p:cNvPr id="1" name=""/>
        <p:cNvGrpSpPr/>
        <p:nvPr/>
      </p:nvGrpSpPr>
      <p:grpSpPr>
        <a:xfrm>
          <a:off x="0" y="0"/>
          <a:ext cx="0" cy="0"/>
          <a:chOff x="0" y="0"/>
          <a:chExt cx="0" cy="0"/>
        </a:xfrm>
      </p:grpSpPr>
      <p:sp>
        <p:nvSpPr>
          <p:cNvPr id="2" name="Text 0"/>
          <p:cNvSpPr>
            <a:spLocks noGrp="1"/>
          </p:cNvSpPr>
          <p:nvPr>
            <p:ph type="title" idx="100"/>
          </p:nvPr>
        </p:nvSpPr>
        <p:spPr>
          <a:prstGeom prst="rect">
            <a:avLst/>
          </a:prstGeom>
          <a:noFill/>
          <a:ln/>
        </p:spPr>
        <p:txBody>
          <a:bodyPr wrap="square" rtlCol="0"/>
          <a:lstStyle/>
          <a:p>
            <a:pPr marL="0" indent="0">
              <a:buNone/>
            </a:pPr>
            <a:r>
              <a:rPr lang="en-US" sz="2400" b="1" u="sng" dirty="0">
                <a:solidFill>
                  <a:srgbClr val="FFFFFF"/>
                </a:solidFill>
              </a:rPr>
              <a:t>Učinkovitost (zašto motor ne pretvara sve u kretanje)</a:t>
            </a:r>
            <a:endParaRPr lang="en-US" sz="2400" b="1" u="sng" dirty="0"/>
          </a:p>
        </p:txBody>
      </p:sp>
      <p:sp>
        <p:nvSpPr>
          <p:cNvPr id="3" name="Text 0"/>
          <p:cNvSpPr>
            <a:spLocks noGrp="1"/>
          </p:cNvSpPr>
          <p:nvPr>
            <p:ph type="body" idx="101"/>
          </p:nvPr>
        </p:nvSpPr>
        <p:spPr>
          <a:xfrm>
            <a:off x="457200" y="1533098"/>
            <a:ext cx="7772400" cy="4114800"/>
          </a:xfrm>
          <a:prstGeom prst="rect">
            <a:avLst/>
          </a:prstGeom>
          <a:noFill/>
          <a:ln/>
        </p:spPr>
        <p:txBody>
          <a:bodyPr wrap="square" rtlCol="0"/>
          <a:lstStyle/>
          <a:p>
            <a:pPr marL="0" indent="0">
              <a:buNone/>
            </a:pPr>
            <a:r>
              <a:rPr lang="en-US" sz="1800" dirty="0">
                <a:solidFill>
                  <a:srgbClr val="FFFFFF"/>
                </a:solidFill>
              </a:rPr>
              <a:t>Učinkovitost opisuje koliki dio ulazne energije postane koristan izlaz rad U stvarnosti:</a:t>
            </a:r>
            <a:endParaRPr lang="en-US" sz="1800" dirty="0"/>
          </a:p>
          <a:p>
            <a:pPr marL="342900" indent="-342900">
              <a:buSzPct val="100000"/>
              <a:buChar char="•"/>
            </a:pPr>
            <a:r>
              <a:rPr lang="en-US" sz="1800" dirty="0">
                <a:solidFill>
                  <a:srgbClr val="FFFFFF"/>
                </a:solidFill>
              </a:rPr>
              <a:t>dio energije odlazi kao toplina kroz rashladni sustav</a:t>
            </a:r>
            <a:endParaRPr lang="en-US" sz="1800" dirty="0"/>
          </a:p>
          <a:p>
            <a:pPr marL="342900" indent="-342900">
              <a:buSzPct val="100000"/>
              <a:buChar char="•"/>
            </a:pPr>
            <a:r>
              <a:rPr lang="en-US" sz="1800" dirty="0">
                <a:solidFill>
                  <a:srgbClr val="FFFFFF"/>
                </a:solidFill>
              </a:rPr>
              <a:t>dio odlazi u ispušne plinove</a:t>
            </a:r>
            <a:endParaRPr lang="en-US" sz="1800" dirty="0"/>
          </a:p>
          <a:p>
            <a:pPr marL="342900" indent="-342900">
              <a:buSzPct val="100000"/>
              <a:buChar char="•"/>
            </a:pPr>
            <a:r>
              <a:rPr lang="en-US" sz="1800" dirty="0">
                <a:solidFill>
                  <a:srgbClr val="FFFFFF"/>
                </a:solidFill>
              </a:rPr>
              <a:t>dio se izgubi trenjem klip ležajevi mjenjač</a:t>
            </a:r>
            <a:endParaRPr lang="en-US" sz="1800" dirty="0"/>
          </a:p>
          <a:p>
            <a:pPr marL="342900" indent="-342900">
              <a:buSzPct val="100000"/>
              <a:buChar char="•"/>
            </a:pPr>
            <a:r>
              <a:rPr lang="en-US" sz="1800" dirty="0">
                <a:solidFill>
                  <a:srgbClr val="FFFFFF"/>
                </a:solidFill>
              </a:rPr>
              <a:t>dio se gubi na pomoćne sustave pumpa alternator</a:t>
            </a:r>
            <a:endParaRPr lang="en-US" sz="1800" dirty="0"/>
          </a:p>
          <a:p>
            <a:pPr marL="0" indent="0">
              <a:buNone/>
            </a:pPr>
            <a:r>
              <a:rPr lang="en-US" sz="1800" dirty="0">
                <a:solidFill>
                  <a:srgbClr val="FFFFFF"/>
                </a:solidFill>
              </a:rPr>
              <a:t>Zato se u vožnji uvijek troši više goriva nego što bismo „idealno” očekivali.</a:t>
            </a:r>
            <a:endParaRPr lang="en-US" sz="1800" dirty="0"/>
          </a:p>
        </p:txBody>
      </p:sp>
      <p:sp>
        <p:nvSpPr>
          <p:cNvPr id="400" name="deco_400"/>
          <p:cNvSpPr>
            <a:spLocks noGrp="1"/>
          </p:cNvSpPr>
          <p:nvPr/>
        </p:nvSpPr>
        <p:spPr>
          <a:xfrm>
            <a:off x="8200000" y="100000"/>
            <a:ext cx="1000000" cy="1000000"/>
          </a:xfrm>
          <a:prstGeom prst="ellipse">
            <a:avLst/>
          </a:prstGeom>
          <a:noFill/>
          <a:ln w="25400">
            <a:solidFill>
              <a:srgbClr val="3A7FBF">
                <a:alpha val="30000"/>
              </a:srgbClr>
            </a:solidFill>
          </a:ln>
        </p:spPr>
        <p:txBody>
          <a:bodyPr/>
          <a:lstStyle/>
          <a:p>
            <a:endParaRPr/>
          </a:p>
        </p:txBody>
      </p:sp>
      <p:sp>
        <p:nvSpPr>
          <p:cNvPr id="401" name="deco_401"/>
          <p:cNvSpPr>
            <a:spLocks noGrp="1"/>
          </p:cNvSpPr>
          <p:nvPr/>
        </p:nvSpPr>
        <p:spPr>
          <a:xfrm>
            <a:off x="8500000" y="400000"/>
            <a:ext cx="400000" cy="400000"/>
          </a:xfrm>
          <a:prstGeom prst="ellipse">
            <a:avLst/>
          </a:prstGeom>
          <a:solidFill>
            <a:srgbClr val="3A7FBF">
              <a:alpha val="20000"/>
            </a:srgbClr>
          </a:solidFill>
          <a:ln w="12700">
            <a:solidFill>
              <a:srgbClr val="3A7FBF">
                <a:alpha val="20000"/>
              </a:srgbClr>
            </a:solidFill>
          </a:ln>
        </p:spPr>
        <p:txBody>
          <a:bodyPr/>
          <a:lstStyle/>
          <a:p>
            <a:endParaRPr/>
          </a:p>
        </p:txBody>
      </p:sp>
      <p:sp>
        <p:nvSpPr>
          <p:cNvPr id="402" name="deco_402"/>
          <p:cNvSpPr>
            <a:spLocks noGrp="1"/>
          </p:cNvSpPr>
          <p:nvPr/>
        </p:nvSpPr>
        <p:spPr>
          <a:xfrm rot="1800000">
            <a:off x="9043730" y="729999"/>
            <a:ext cx="40000" cy="160000"/>
          </a:xfrm>
          <a:prstGeom prst="rect">
            <a:avLst/>
          </a:prstGeom>
          <a:solidFill>
            <a:srgbClr val="3A7FBF">
              <a:alpha val="30000"/>
            </a:srgbClr>
          </a:solidFill>
          <a:ln w="9525">
            <a:noFill/>
          </a:ln>
        </p:spPr>
        <p:txBody>
          <a:bodyPr/>
          <a:lstStyle/>
          <a:p>
            <a:endParaRPr/>
          </a:p>
        </p:txBody>
      </p:sp>
      <p:sp>
        <p:nvSpPr>
          <p:cNvPr id="403" name="deco_403"/>
          <p:cNvSpPr>
            <a:spLocks noGrp="1"/>
          </p:cNvSpPr>
          <p:nvPr/>
        </p:nvSpPr>
        <p:spPr>
          <a:xfrm rot="5400000">
            <a:off x="8680000" y="940000"/>
            <a:ext cx="40000" cy="160000"/>
          </a:xfrm>
          <a:prstGeom prst="rect">
            <a:avLst/>
          </a:prstGeom>
          <a:solidFill>
            <a:srgbClr val="3A7FBF">
              <a:alpha val="30000"/>
            </a:srgbClr>
          </a:solidFill>
          <a:ln w="9525">
            <a:noFill/>
          </a:ln>
        </p:spPr>
        <p:txBody>
          <a:bodyPr/>
          <a:lstStyle/>
          <a:p>
            <a:endParaRPr/>
          </a:p>
        </p:txBody>
      </p:sp>
      <p:sp>
        <p:nvSpPr>
          <p:cNvPr id="404" name="deco_404"/>
          <p:cNvSpPr>
            <a:spLocks noGrp="1"/>
          </p:cNvSpPr>
          <p:nvPr/>
        </p:nvSpPr>
        <p:spPr>
          <a:xfrm rot="9000000">
            <a:off x="8316270" y="729999"/>
            <a:ext cx="40000" cy="160000"/>
          </a:xfrm>
          <a:prstGeom prst="rect">
            <a:avLst/>
          </a:prstGeom>
          <a:solidFill>
            <a:srgbClr val="3A7FBF">
              <a:alpha val="30000"/>
            </a:srgbClr>
          </a:solidFill>
          <a:ln w="9525">
            <a:noFill/>
          </a:ln>
        </p:spPr>
        <p:txBody>
          <a:bodyPr/>
          <a:lstStyle/>
          <a:p>
            <a:endParaRPr/>
          </a:p>
        </p:txBody>
      </p:sp>
      <p:sp>
        <p:nvSpPr>
          <p:cNvPr id="405" name="deco_405"/>
          <p:cNvSpPr>
            <a:spLocks noGrp="1"/>
          </p:cNvSpPr>
          <p:nvPr/>
        </p:nvSpPr>
        <p:spPr>
          <a:xfrm rot="12600000">
            <a:off x="8316270" y="310000"/>
            <a:ext cx="40000" cy="160000"/>
          </a:xfrm>
          <a:prstGeom prst="rect">
            <a:avLst/>
          </a:prstGeom>
          <a:solidFill>
            <a:srgbClr val="3A7FBF">
              <a:alpha val="30000"/>
            </a:srgbClr>
          </a:solidFill>
          <a:ln w="9525">
            <a:noFill/>
          </a:ln>
        </p:spPr>
        <p:txBody>
          <a:bodyPr/>
          <a:lstStyle/>
          <a:p>
            <a:endParaRPr/>
          </a:p>
        </p:txBody>
      </p:sp>
      <p:sp>
        <p:nvSpPr>
          <p:cNvPr id="406" name="deco_406"/>
          <p:cNvSpPr>
            <a:spLocks noGrp="1"/>
          </p:cNvSpPr>
          <p:nvPr/>
        </p:nvSpPr>
        <p:spPr>
          <a:xfrm rot="16200000">
            <a:off x="8680000" y="100000"/>
            <a:ext cx="40000" cy="160000"/>
          </a:xfrm>
          <a:prstGeom prst="rect">
            <a:avLst/>
          </a:prstGeom>
          <a:solidFill>
            <a:srgbClr val="3A7FBF">
              <a:alpha val="30000"/>
            </a:srgbClr>
          </a:solidFill>
          <a:ln w="9525">
            <a:noFill/>
          </a:ln>
        </p:spPr>
        <p:txBody>
          <a:bodyPr/>
          <a:lstStyle/>
          <a:p>
            <a:endParaRPr/>
          </a:p>
        </p:txBody>
      </p:sp>
      <p:sp>
        <p:nvSpPr>
          <p:cNvPr id="407" name="deco_407"/>
          <p:cNvSpPr>
            <a:spLocks noGrp="1"/>
          </p:cNvSpPr>
          <p:nvPr/>
        </p:nvSpPr>
        <p:spPr>
          <a:xfrm rot="19800000">
            <a:off x="9043730" y="310000"/>
            <a:ext cx="40000" cy="160000"/>
          </a:xfrm>
          <a:prstGeom prst="rect">
            <a:avLst/>
          </a:prstGeom>
          <a:solidFill>
            <a:srgbClr val="3A7FBF">
              <a:alpha val="30000"/>
            </a:srgbClr>
          </a:solidFill>
          <a:ln w="9525">
            <a:noFill/>
          </a:ln>
        </p:spPr>
        <p:txBody>
          <a:bodyPr/>
          <a:lstStyle/>
          <a:p>
            <a:endParaRPr/>
          </a:p>
        </p:txBody>
      </p:sp>
      <p:sp>
        <p:nvSpPr>
          <p:cNvPr id="408" name="deco_408"/>
          <p:cNvSpPr>
            <a:spLocks noGrp="1"/>
          </p:cNvSpPr>
          <p:nvPr/>
        </p:nvSpPr>
        <p:spPr>
          <a:xfrm>
            <a:off x="7800000" y="4800000"/>
            <a:ext cx="1200000" cy="19050"/>
          </a:xfrm>
          <a:prstGeom prst="line">
            <a:avLst/>
          </a:prstGeom>
          <a:noFill/>
          <a:ln w="38100">
            <a:solidFill>
              <a:srgbClr val="3A7FBF">
                <a:alpha val="25000"/>
              </a:srgbClr>
            </a:solidFill>
          </a:ln>
        </p:spPr>
        <p:txBody>
          <a:bodyPr/>
          <a:lstStyle/>
          <a:p>
            <a:endParaRPr/>
          </a:p>
        </p:txBody>
      </p:sp>
      <p:sp>
        <p:nvSpPr>
          <p:cNvPr id="409" name="deco_409"/>
          <p:cNvSpPr>
            <a:spLocks noGrp="1"/>
          </p:cNvSpPr>
          <p:nvPr/>
        </p:nvSpPr>
        <p:spPr>
          <a:xfrm>
            <a:off x="8000000" y="4200000"/>
            <a:ext cx="19050" cy="600000"/>
          </a:xfrm>
          <a:prstGeom prst="line">
            <a:avLst/>
          </a:prstGeom>
          <a:noFill/>
          <a:ln w="28575">
            <a:solidFill>
              <a:srgbClr val="3A7FBF">
                <a:alpha val="25000"/>
              </a:srgbClr>
            </a:solidFill>
          </a:ln>
        </p:spPr>
        <p:txBody>
          <a:bodyPr/>
          <a:lstStyle/>
          <a:p>
            <a:endParaRPr/>
          </a:p>
        </p:txBody>
      </p:sp>
      <p:sp>
        <p:nvSpPr>
          <p:cNvPr id="410" name="deco_410"/>
          <p:cNvSpPr>
            <a:spLocks noGrp="1"/>
          </p:cNvSpPr>
          <p:nvPr/>
        </p:nvSpPr>
        <p:spPr>
          <a:xfrm>
            <a:off x="7800000" y="4000000"/>
            <a:ext cx="400000" cy="400000"/>
          </a:xfrm>
          <a:prstGeom prst="ellipse">
            <a:avLst/>
          </a:prstGeom>
          <a:noFill/>
          <a:ln w="25400">
            <a:solidFill>
              <a:srgbClr val="3A7FBF">
                <a:alpha val="25000"/>
              </a:srgbClr>
            </a:solidFill>
          </a:ln>
        </p:spPr>
        <p:txBody>
          <a:bodyPr/>
          <a:lstStyle/>
          <a:p>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4">
    <p:bg>
      <p:bgPr>
        <a:gradFill rotWithShape="1">
          <a:gsLst>
            <a:gs pos="0">
              <a:srgbClr val="1A1A2E"/>
            </a:gs>
            <a:gs pos="60000">
              <a:srgbClr val="16213E"/>
            </a:gs>
            <a:gs pos="100000">
              <a:srgbClr val="0F3460"/>
            </a:gs>
          </a:gsLst>
          <a:lin ang="5400000" scaled="0"/>
        </a:gradFill>
        <a:effectLst/>
      </p:bgPr>
    </p:bg>
    <p:spTree>
      <p:nvGrpSpPr>
        <p:cNvPr id="1" name=""/>
        <p:cNvGrpSpPr/>
        <p:nvPr/>
      </p:nvGrpSpPr>
      <p:grpSpPr>
        <a:xfrm>
          <a:off x="0" y="0"/>
          <a:ext cx="0" cy="0"/>
          <a:chOff x="0" y="0"/>
          <a:chExt cx="0" cy="0"/>
        </a:xfrm>
      </p:grpSpPr>
      <p:sp>
        <p:nvSpPr>
          <p:cNvPr id="2" name="Text 0"/>
          <p:cNvSpPr>
            <a:spLocks noGrp="1"/>
          </p:cNvSpPr>
          <p:nvPr>
            <p:ph type="title" idx="100"/>
          </p:nvPr>
        </p:nvSpPr>
        <p:spPr>
          <a:prstGeom prst="rect">
            <a:avLst/>
          </a:prstGeom>
          <a:noFill/>
          <a:ln/>
        </p:spPr>
        <p:txBody>
          <a:bodyPr wrap="square" rtlCol="0"/>
          <a:lstStyle/>
          <a:p>
            <a:pPr marL="0" indent="0">
              <a:buNone/>
            </a:pPr>
            <a:r>
              <a:rPr lang="en-US" sz="2400" b="1" u="sng" dirty="0">
                <a:solidFill>
                  <a:srgbClr val="FFFFFF"/>
                </a:solidFill>
              </a:rPr>
              <a:t>Gubici energije: toplina, trenje, buka</a:t>
            </a:r>
            <a:endParaRPr lang="en-US" sz="2400" b="1" u="sng" dirty="0"/>
          </a:p>
        </p:txBody>
      </p:sp>
      <p:sp>
        <p:nvSpPr>
          <p:cNvPr id="3" name="Text 0"/>
          <p:cNvSpPr>
            <a:spLocks noGrp="1"/>
          </p:cNvSpPr>
          <p:nvPr>
            <p:ph type="body" idx="101"/>
          </p:nvPr>
        </p:nvSpPr>
        <p:spPr>
          <a:xfrm>
            <a:off x="450000" y="1714501"/>
            <a:ext cx="7772400" cy="4114800"/>
          </a:xfrm>
          <a:prstGeom prst="rect">
            <a:avLst/>
          </a:prstGeom>
          <a:noFill/>
          <a:ln/>
        </p:spPr>
        <p:txBody>
          <a:bodyPr wrap="square" rtlCol="0"/>
          <a:lstStyle/>
          <a:p>
            <a:pPr marL="0" indent="0">
              <a:buNone/>
            </a:pPr>
            <a:r>
              <a:rPr lang="en-US" sz="1800" dirty="0">
                <a:solidFill>
                  <a:srgbClr val="FFFFFF"/>
                </a:solidFill>
              </a:rPr>
              <a:t>Najčešći gubici:</a:t>
            </a:r>
            <a:endParaRPr lang="en-US" sz="1800" dirty="0"/>
          </a:p>
          <a:p>
            <a:pPr marL="342900" indent="-342900">
              <a:buSzPct val="100000"/>
              <a:buChar char="•"/>
            </a:pPr>
            <a:r>
              <a:rPr lang="en-US" sz="1800" dirty="0">
                <a:solidFill>
                  <a:srgbClr val="FFFFFF"/>
                </a:solidFill>
              </a:rPr>
              <a:t>Toplinski gubici motor se mora hladiti bez hlađenja bi se pregrijao</a:t>
            </a:r>
            <a:endParaRPr lang="en-US" sz="1800" dirty="0"/>
          </a:p>
          <a:p>
            <a:pPr marL="342900" indent="-342900">
              <a:buSzPct val="100000"/>
              <a:buChar char="•"/>
            </a:pPr>
            <a:r>
              <a:rPr lang="en-US" sz="1800" dirty="0">
                <a:solidFill>
                  <a:srgbClr val="FFFFFF"/>
                </a:solidFill>
              </a:rPr>
              <a:t>Trenje kontaktni dijelovi pretvaraju mehaničku energiju u toplinu</a:t>
            </a:r>
            <a:endParaRPr lang="en-US" sz="1800" dirty="0"/>
          </a:p>
          <a:p>
            <a:pPr marL="342900" indent="-342900">
              <a:buSzPct val="100000"/>
              <a:buChar char="•"/>
            </a:pPr>
            <a:r>
              <a:rPr lang="en-US" sz="1800" dirty="0">
                <a:solidFill>
                  <a:srgbClr val="FFFFFF"/>
                </a:solidFill>
              </a:rPr>
              <a:t>Buka i vibracije dio energije prelazi u zvuk i nepoželjna gibanja</a:t>
            </a:r>
            <a:endParaRPr lang="en-US" sz="1800" dirty="0"/>
          </a:p>
          <a:p>
            <a:pPr marL="0" indent="0">
              <a:buNone/>
            </a:pPr>
            <a:r>
              <a:rPr lang="en-US" sz="1800" dirty="0">
                <a:solidFill>
                  <a:srgbClr val="FFFFFF"/>
                </a:solidFill>
              </a:rPr>
              <a:t>U praksi se motor dizajnira tako da smanji gubitke podmazivanje kvalitetni materijali optimizacija izgaranja.</a:t>
            </a:r>
            <a:endParaRPr lang="en-US" sz="1800" dirty="0"/>
          </a:p>
        </p:txBody>
      </p:sp>
      <p:sp>
        <p:nvSpPr>
          <p:cNvPr id="450" name="deco_450"/>
          <p:cNvSpPr>
            <a:spLocks noGrp="1"/>
          </p:cNvSpPr>
          <p:nvPr/>
        </p:nvSpPr>
        <p:spPr>
          <a:xfrm>
            <a:off x="200000" y="3800000"/>
            <a:ext cx="80000" cy="900000"/>
          </a:xfrm>
          <a:prstGeom prst="rect">
            <a:avLst/>
          </a:prstGeom>
          <a:solidFill>
            <a:srgbClr val="3A7FBF">
              <a:alpha val="25000"/>
            </a:srgbClr>
          </a:solidFill>
          <a:ln w="9525">
            <a:noFill/>
          </a:ln>
        </p:spPr>
        <p:txBody>
          <a:bodyPr/>
          <a:lstStyle/>
          <a:p>
            <a:endParaRPr/>
          </a:p>
        </p:txBody>
      </p:sp>
      <p:sp>
        <p:nvSpPr>
          <p:cNvPr id="451" name="deco_451"/>
          <p:cNvSpPr>
            <a:spLocks noGrp="1"/>
          </p:cNvSpPr>
          <p:nvPr/>
        </p:nvSpPr>
        <p:spPr>
          <a:xfrm>
            <a:off x="700000" y="3800000"/>
            <a:ext cx="80000" cy="900000"/>
          </a:xfrm>
          <a:prstGeom prst="rect">
            <a:avLst/>
          </a:prstGeom>
          <a:solidFill>
            <a:srgbClr val="3A7FBF">
              <a:alpha val="25000"/>
            </a:srgbClr>
          </a:solidFill>
          <a:ln w="9525">
            <a:noFill/>
          </a:ln>
        </p:spPr>
        <p:txBody>
          <a:bodyPr/>
          <a:lstStyle/>
          <a:p>
            <a:endParaRPr/>
          </a:p>
        </p:txBody>
      </p:sp>
      <p:sp>
        <p:nvSpPr>
          <p:cNvPr id="452" name="deco_452"/>
          <p:cNvSpPr>
            <a:spLocks noGrp="1"/>
          </p:cNvSpPr>
          <p:nvPr/>
        </p:nvSpPr>
        <p:spPr>
          <a:xfrm>
            <a:off x="200000" y="3900000"/>
            <a:ext cx="580000" cy="100000"/>
          </a:xfrm>
          <a:prstGeom prst="rect">
            <a:avLst/>
          </a:prstGeom>
          <a:solidFill>
            <a:srgbClr val="3A7FBF">
              <a:alpha val="25000"/>
            </a:srgbClr>
          </a:solidFill>
          <a:ln w="9525">
            <a:noFill/>
          </a:ln>
        </p:spPr>
        <p:txBody>
          <a:bodyPr/>
          <a:lstStyle/>
          <a:p>
            <a:endParaRPr/>
          </a:p>
        </p:txBody>
      </p:sp>
      <p:sp>
        <p:nvSpPr>
          <p:cNvPr id="453" name="deco_453"/>
          <p:cNvSpPr>
            <a:spLocks noGrp="1"/>
          </p:cNvSpPr>
          <p:nvPr/>
        </p:nvSpPr>
        <p:spPr>
          <a:xfrm>
            <a:off x="420000" y="4000000"/>
            <a:ext cx="60000" cy="400000"/>
          </a:xfrm>
          <a:prstGeom prst="rect">
            <a:avLst/>
          </a:prstGeom>
          <a:solidFill>
            <a:srgbClr val="3A7FBF">
              <a:alpha val="22000"/>
            </a:srgbClr>
          </a:solidFill>
          <a:ln w="9525">
            <a:noFill/>
          </a:ln>
        </p:spPr>
        <p:txBody>
          <a:bodyPr/>
          <a:lstStyle/>
          <a:p>
            <a:endParaRPr/>
          </a:p>
        </p:txBody>
      </p:sp>
      <p:sp>
        <p:nvSpPr>
          <p:cNvPr id="454" name="deco_454"/>
          <p:cNvSpPr>
            <a:spLocks noGrp="1"/>
          </p:cNvSpPr>
          <p:nvPr/>
        </p:nvSpPr>
        <p:spPr>
          <a:xfrm>
            <a:off x="8250000" y="4450000"/>
            <a:ext cx="700000" cy="700000"/>
          </a:xfrm>
          <a:prstGeom prst="ellipse">
            <a:avLst/>
          </a:prstGeom>
          <a:noFill/>
          <a:ln w="25400">
            <a:solidFill>
              <a:srgbClr val="3A7FBF">
                <a:alpha val="30000"/>
              </a:srgbClr>
            </a:solidFill>
          </a:ln>
        </p:spPr>
        <p:txBody>
          <a:bodyPr/>
          <a:lstStyle/>
          <a:p>
            <a:endParaRPr/>
          </a:p>
        </p:txBody>
      </p:sp>
      <p:sp>
        <p:nvSpPr>
          <p:cNvPr id="455" name="deco_455"/>
          <p:cNvSpPr>
            <a:spLocks noGrp="1"/>
          </p:cNvSpPr>
          <p:nvPr/>
        </p:nvSpPr>
        <p:spPr>
          <a:xfrm>
            <a:off x="8480000" y="4680000"/>
            <a:ext cx="240000" cy="240000"/>
          </a:xfrm>
          <a:prstGeom prst="ellipse">
            <a:avLst/>
          </a:prstGeom>
          <a:solidFill>
            <a:srgbClr val="3A7FBF">
              <a:alpha val="20000"/>
            </a:srgbClr>
          </a:solidFill>
          <a:ln w="12700">
            <a:solidFill>
              <a:srgbClr val="3A7FBF">
                <a:alpha val="20000"/>
              </a:srgbClr>
            </a:solidFill>
          </a:ln>
        </p:spPr>
        <p:txBody>
          <a:bodyPr/>
          <a:lstStyle/>
          <a:p>
            <a:endParaRPr/>
          </a:p>
        </p:txBody>
      </p:sp>
      <p:sp>
        <p:nvSpPr>
          <p:cNvPr id="456" name="deco_456"/>
          <p:cNvSpPr>
            <a:spLocks noGrp="1"/>
          </p:cNvSpPr>
          <p:nvPr/>
        </p:nvSpPr>
        <p:spPr>
          <a:xfrm>
            <a:off x="8882000" y="4730000"/>
            <a:ext cx="36000" cy="140000"/>
          </a:xfrm>
          <a:prstGeom prst="rect">
            <a:avLst/>
          </a:prstGeom>
          <a:solidFill>
            <a:srgbClr val="3A7FBF">
              <a:alpha val="30000"/>
            </a:srgbClr>
          </a:solidFill>
          <a:ln w="9525">
            <a:noFill/>
          </a:ln>
        </p:spPr>
        <p:txBody>
          <a:bodyPr/>
          <a:lstStyle/>
          <a:p>
            <a:endParaRPr/>
          </a:p>
        </p:txBody>
      </p:sp>
      <p:sp>
        <p:nvSpPr>
          <p:cNvPr id="457" name="deco_457"/>
          <p:cNvSpPr>
            <a:spLocks noGrp="1"/>
          </p:cNvSpPr>
          <p:nvPr/>
        </p:nvSpPr>
        <p:spPr>
          <a:xfrm rot="3060000">
            <a:off x="8770796" y="4963143"/>
            <a:ext cx="36000" cy="140000"/>
          </a:xfrm>
          <a:prstGeom prst="rect">
            <a:avLst/>
          </a:prstGeom>
          <a:solidFill>
            <a:srgbClr val="3A7FBF">
              <a:alpha val="30000"/>
            </a:srgbClr>
          </a:solidFill>
          <a:ln w="9525">
            <a:noFill/>
          </a:ln>
        </p:spPr>
        <p:txBody>
          <a:bodyPr/>
          <a:lstStyle/>
          <a:p>
            <a:endParaRPr/>
          </a:p>
        </p:txBody>
      </p:sp>
      <p:sp>
        <p:nvSpPr>
          <p:cNvPr id="458" name="deco_458"/>
          <p:cNvSpPr>
            <a:spLocks noGrp="1"/>
          </p:cNvSpPr>
          <p:nvPr/>
        </p:nvSpPr>
        <p:spPr>
          <a:xfrm rot="6180000">
            <a:off x="8514515" y="5022311"/>
            <a:ext cx="36000" cy="140000"/>
          </a:xfrm>
          <a:prstGeom prst="rect">
            <a:avLst/>
          </a:prstGeom>
          <a:solidFill>
            <a:srgbClr val="3A7FBF">
              <a:alpha val="30000"/>
            </a:srgbClr>
          </a:solidFill>
          <a:ln w="9525">
            <a:noFill/>
          </a:ln>
        </p:spPr>
        <p:txBody>
          <a:bodyPr/>
          <a:lstStyle/>
          <a:p>
            <a:endParaRPr/>
          </a:p>
        </p:txBody>
      </p:sp>
      <p:sp>
        <p:nvSpPr>
          <p:cNvPr id="459" name="deco_459"/>
          <p:cNvSpPr>
            <a:spLocks noGrp="1"/>
          </p:cNvSpPr>
          <p:nvPr/>
        </p:nvSpPr>
        <p:spPr>
          <a:xfrm rot="9240000">
            <a:off x="8312362" y="4861511"/>
            <a:ext cx="36000" cy="140000"/>
          </a:xfrm>
          <a:prstGeom prst="rect">
            <a:avLst/>
          </a:prstGeom>
          <a:solidFill>
            <a:srgbClr val="3A7FBF">
              <a:alpha val="30000"/>
            </a:srgbClr>
          </a:solidFill>
          <a:ln w="9525">
            <a:noFill/>
          </a:ln>
        </p:spPr>
        <p:txBody>
          <a:bodyPr/>
          <a:lstStyle/>
          <a:p>
            <a:endParaRPr/>
          </a:p>
        </p:txBody>
      </p:sp>
      <p:sp>
        <p:nvSpPr>
          <p:cNvPr id="460" name="deco_460"/>
          <p:cNvSpPr>
            <a:spLocks noGrp="1"/>
          </p:cNvSpPr>
          <p:nvPr/>
        </p:nvSpPr>
        <p:spPr>
          <a:xfrm rot="12300000">
            <a:off x="8310108" y="4603215"/>
            <a:ext cx="36000" cy="140000"/>
          </a:xfrm>
          <a:prstGeom prst="rect">
            <a:avLst/>
          </a:prstGeom>
          <a:solidFill>
            <a:srgbClr val="3A7FBF">
              <a:alpha val="30000"/>
            </a:srgbClr>
          </a:solidFill>
          <a:ln w="9525">
            <a:noFill/>
          </a:ln>
        </p:spPr>
        <p:txBody>
          <a:bodyPr/>
          <a:lstStyle/>
          <a:p>
            <a:endParaRPr/>
          </a:p>
        </p:txBody>
      </p:sp>
      <p:sp>
        <p:nvSpPr>
          <p:cNvPr id="461" name="deco_461"/>
          <p:cNvSpPr>
            <a:spLocks noGrp="1"/>
          </p:cNvSpPr>
          <p:nvPr/>
        </p:nvSpPr>
        <p:spPr>
          <a:xfrm rot="15420000">
            <a:off x="8514515" y="4437689"/>
            <a:ext cx="36000" cy="140000"/>
          </a:xfrm>
          <a:prstGeom prst="rect">
            <a:avLst/>
          </a:prstGeom>
          <a:solidFill>
            <a:srgbClr val="3A7FBF">
              <a:alpha val="30000"/>
            </a:srgbClr>
          </a:solidFill>
          <a:ln w="9525">
            <a:noFill/>
          </a:ln>
        </p:spPr>
        <p:txBody>
          <a:bodyPr/>
          <a:lstStyle/>
          <a:p>
            <a:endParaRPr/>
          </a:p>
        </p:txBody>
      </p:sp>
      <p:sp>
        <p:nvSpPr>
          <p:cNvPr id="462" name="deco_462"/>
          <p:cNvSpPr>
            <a:spLocks noGrp="1"/>
          </p:cNvSpPr>
          <p:nvPr/>
        </p:nvSpPr>
        <p:spPr>
          <a:xfrm rot="18480000">
            <a:off x="8766698" y="4493597"/>
            <a:ext cx="36000" cy="140000"/>
          </a:xfrm>
          <a:prstGeom prst="rect">
            <a:avLst/>
          </a:prstGeom>
          <a:solidFill>
            <a:srgbClr val="3A7FBF">
              <a:alpha val="30000"/>
            </a:srgbClr>
          </a:solidFill>
          <a:ln w="9525">
            <a:noFill/>
          </a:ln>
        </p:spPr>
        <p:txBody>
          <a:bodyPr/>
          <a:lstStyle/>
          <a:p>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5">
    <p:bg>
      <p:bgPr>
        <a:gradFill rotWithShape="1">
          <a:gsLst>
            <a:gs pos="0">
              <a:srgbClr val="1A1A2E"/>
            </a:gs>
            <a:gs pos="60000">
              <a:srgbClr val="16213E"/>
            </a:gs>
            <a:gs pos="100000">
              <a:srgbClr val="0F3460"/>
            </a:gs>
          </a:gsLst>
          <a:lin ang="5400000" scaled="0"/>
        </a:gradFill>
        <a:effectLst/>
      </p:bgPr>
    </p:bg>
    <p:spTree>
      <p:nvGrpSpPr>
        <p:cNvPr id="1" name=""/>
        <p:cNvGrpSpPr/>
        <p:nvPr/>
      </p:nvGrpSpPr>
      <p:grpSpPr>
        <a:xfrm>
          <a:off x="0" y="0"/>
          <a:ext cx="0" cy="0"/>
          <a:chOff x="0" y="0"/>
          <a:chExt cx="0" cy="0"/>
        </a:xfrm>
      </p:grpSpPr>
      <p:sp>
        <p:nvSpPr>
          <p:cNvPr id="2" name="Text 0"/>
          <p:cNvSpPr>
            <a:spLocks noGrp="1"/>
          </p:cNvSpPr>
          <p:nvPr>
            <p:ph type="title" idx="100"/>
          </p:nvPr>
        </p:nvSpPr>
        <p:spPr>
          <a:prstGeom prst="rect">
            <a:avLst/>
          </a:prstGeom>
          <a:noFill/>
          <a:ln/>
        </p:spPr>
        <p:txBody>
          <a:bodyPr wrap="square" rtlCol="0"/>
          <a:lstStyle/>
          <a:p>
            <a:pPr marL="0" indent="0">
              <a:buNone/>
            </a:pPr>
            <a:r>
              <a:rPr lang="en-US" sz="2400" b="1" u="sng" dirty="0">
                <a:solidFill>
                  <a:srgbClr val="FFFFFF"/>
                </a:solidFill>
              </a:rPr>
              <a:t>Omjer kompresije i njegova uloga u učinkovitosti</a:t>
            </a:r>
            <a:endParaRPr lang="en-US" sz="2400" b="1" u="sng" dirty="0"/>
          </a:p>
        </p:txBody>
      </p:sp>
      <p:sp>
        <p:nvSpPr>
          <p:cNvPr id="3" name="Text 0"/>
          <p:cNvSpPr>
            <a:spLocks noGrp="1"/>
          </p:cNvSpPr>
          <p:nvPr>
            <p:ph type="body" idx="101"/>
          </p:nvPr>
        </p:nvSpPr>
        <p:spPr>
          <a:xfrm>
            <a:off x="474742" y="1587690"/>
            <a:ext cx="7772400" cy="4114800"/>
          </a:xfrm>
          <a:prstGeom prst="rect">
            <a:avLst/>
          </a:prstGeom>
          <a:noFill/>
          <a:ln/>
        </p:spPr>
        <p:txBody>
          <a:bodyPr wrap="square" rtlCol="0"/>
          <a:lstStyle/>
          <a:p>
            <a:pPr marL="0" indent="0">
              <a:buNone/>
            </a:pPr>
            <a:r>
              <a:rPr lang="en-US" sz="1800" dirty="0">
                <a:solidFill>
                  <a:srgbClr val="FFFFFF"/>
                </a:solidFill>
              </a:rPr>
              <a:t>Omjer kompresije govori koliko se smjesa stlači prije izgaranja Općenito:</a:t>
            </a:r>
            <a:endParaRPr lang="en-US" sz="1800" dirty="0"/>
          </a:p>
          <a:p>
            <a:pPr marL="342900" indent="-342900">
              <a:buSzPct val="100000"/>
              <a:buChar char="•"/>
            </a:pPr>
            <a:r>
              <a:rPr lang="en-US" sz="1800" dirty="0">
                <a:solidFill>
                  <a:srgbClr val="FFFFFF"/>
                </a:solidFill>
              </a:rPr>
              <a:t>veći omjer kompresije može značiti bolju učinkovitost jer se iz topline dobije više rada</a:t>
            </a:r>
            <a:endParaRPr lang="en-US" sz="1800" dirty="0"/>
          </a:p>
          <a:p>
            <a:pPr marL="342900" indent="-342900">
              <a:buSzPct val="100000"/>
              <a:buChar char="•"/>
            </a:pPr>
            <a:r>
              <a:rPr lang="en-US" sz="1800" dirty="0">
                <a:solidFill>
                  <a:srgbClr val="FFFFFF"/>
                </a:solidFill>
              </a:rPr>
              <a:t>ali prevelika kompresija u benzinskom motoru može izazvati detonacije nekontrolirano izgaranje</a:t>
            </a:r>
            <a:endParaRPr lang="en-US" sz="1800" dirty="0"/>
          </a:p>
          <a:p>
            <a:pPr marL="0" indent="0">
              <a:buNone/>
            </a:pPr>
            <a:r>
              <a:rPr lang="en-US" sz="1800" dirty="0">
                <a:solidFill>
                  <a:srgbClr val="FFFFFF"/>
                </a:solidFill>
              </a:rPr>
              <a:t>Zato se koriste goriva odgovarajućeg oktanskog broja i sustavi upravljanja paljenjem.</a:t>
            </a:r>
            <a:endParaRPr lang="en-US" sz="1800" dirty="0"/>
          </a:p>
        </p:txBody>
      </p:sp>
      <p:sp>
        <p:nvSpPr>
          <p:cNvPr id="500" name="deco_500"/>
          <p:cNvSpPr>
            <a:spLocks noGrp="1"/>
          </p:cNvSpPr>
          <p:nvPr/>
        </p:nvSpPr>
        <p:spPr>
          <a:xfrm>
            <a:off x="7700000" y="4000000"/>
            <a:ext cx="1400000" cy="1400000"/>
          </a:xfrm>
          <a:prstGeom prst="ellipse">
            <a:avLst/>
          </a:prstGeom>
          <a:noFill/>
          <a:ln w="25400">
            <a:solidFill>
              <a:srgbClr val="3A7FBF">
                <a:alpha val="30000"/>
              </a:srgbClr>
            </a:solidFill>
          </a:ln>
        </p:spPr>
        <p:txBody>
          <a:bodyPr/>
          <a:lstStyle/>
          <a:p>
            <a:endParaRPr/>
          </a:p>
        </p:txBody>
      </p:sp>
      <p:sp>
        <p:nvSpPr>
          <p:cNvPr id="501" name="deco_501"/>
          <p:cNvSpPr>
            <a:spLocks noGrp="1"/>
          </p:cNvSpPr>
          <p:nvPr/>
        </p:nvSpPr>
        <p:spPr>
          <a:xfrm>
            <a:off x="7900000" y="4200000"/>
            <a:ext cx="1000000" cy="1000000"/>
          </a:xfrm>
          <a:prstGeom prst="ellipse">
            <a:avLst/>
          </a:prstGeom>
          <a:noFill/>
          <a:ln w="25400">
            <a:solidFill>
              <a:srgbClr val="3A7FBF">
                <a:alpha val="20000"/>
              </a:srgbClr>
            </a:solidFill>
          </a:ln>
        </p:spPr>
        <p:txBody>
          <a:bodyPr/>
          <a:lstStyle/>
          <a:p>
            <a:endParaRPr/>
          </a:p>
        </p:txBody>
      </p:sp>
      <p:sp>
        <p:nvSpPr>
          <p:cNvPr id="502" name="deco_502"/>
          <p:cNvSpPr>
            <a:spLocks noGrp="1"/>
          </p:cNvSpPr>
          <p:nvPr/>
        </p:nvSpPr>
        <p:spPr>
          <a:xfrm>
            <a:off x="8300000" y="4600000"/>
            <a:ext cx="200000" cy="200000"/>
          </a:xfrm>
          <a:prstGeom prst="ellipse">
            <a:avLst/>
          </a:prstGeom>
          <a:solidFill>
            <a:srgbClr val="3A7FBF">
              <a:alpha val="20000"/>
            </a:srgbClr>
          </a:solidFill>
          <a:ln w="12700">
            <a:solidFill>
              <a:srgbClr val="3A7FBF">
                <a:alpha val="20000"/>
              </a:srgbClr>
            </a:solidFill>
          </a:ln>
        </p:spPr>
        <p:txBody>
          <a:bodyPr/>
          <a:lstStyle/>
          <a:p>
            <a:endParaRPr/>
          </a:p>
        </p:txBody>
      </p:sp>
      <p:sp>
        <p:nvSpPr>
          <p:cNvPr id="503" name="deco_503"/>
          <p:cNvSpPr>
            <a:spLocks noGrp="1"/>
          </p:cNvSpPr>
          <p:nvPr/>
        </p:nvSpPr>
        <p:spPr>
          <a:xfrm>
            <a:off x="8975000" y="4600000"/>
            <a:ext cx="50000" cy="200000"/>
          </a:xfrm>
          <a:prstGeom prst="rect">
            <a:avLst/>
          </a:prstGeom>
          <a:solidFill>
            <a:srgbClr val="3A7FBF">
              <a:alpha val="30000"/>
            </a:srgbClr>
          </a:solidFill>
          <a:ln w="9525">
            <a:noFill/>
          </a:ln>
        </p:spPr>
        <p:txBody>
          <a:bodyPr/>
          <a:lstStyle/>
          <a:p>
            <a:endParaRPr/>
          </a:p>
        </p:txBody>
      </p:sp>
      <p:sp>
        <p:nvSpPr>
          <p:cNvPr id="504" name="deco_504"/>
          <p:cNvSpPr>
            <a:spLocks noGrp="1"/>
          </p:cNvSpPr>
          <p:nvPr/>
        </p:nvSpPr>
        <p:spPr>
          <a:xfrm rot="2700000">
            <a:off x="8799264" y="5024264"/>
            <a:ext cx="50000" cy="200000"/>
          </a:xfrm>
          <a:prstGeom prst="rect">
            <a:avLst/>
          </a:prstGeom>
          <a:solidFill>
            <a:srgbClr val="3A7FBF">
              <a:alpha val="30000"/>
            </a:srgbClr>
          </a:solidFill>
          <a:ln w="9525">
            <a:noFill/>
          </a:ln>
        </p:spPr>
        <p:txBody>
          <a:bodyPr/>
          <a:lstStyle/>
          <a:p>
            <a:endParaRPr/>
          </a:p>
        </p:txBody>
      </p:sp>
      <p:sp>
        <p:nvSpPr>
          <p:cNvPr id="505" name="deco_505"/>
          <p:cNvSpPr>
            <a:spLocks noGrp="1"/>
          </p:cNvSpPr>
          <p:nvPr/>
        </p:nvSpPr>
        <p:spPr>
          <a:xfrm rot="5400000">
            <a:off x="8375000" y="5200000"/>
            <a:ext cx="50000" cy="200000"/>
          </a:xfrm>
          <a:prstGeom prst="rect">
            <a:avLst/>
          </a:prstGeom>
          <a:solidFill>
            <a:srgbClr val="3A7FBF">
              <a:alpha val="30000"/>
            </a:srgbClr>
          </a:solidFill>
          <a:ln w="9525">
            <a:noFill/>
          </a:ln>
        </p:spPr>
        <p:txBody>
          <a:bodyPr/>
          <a:lstStyle/>
          <a:p>
            <a:endParaRPr/>
          </a:p>
        </p:txBody>
      </p:sp>
      <p:sp>
        <p:nvSpPr>
          <p:cNvPr id="506" name="deco_506"/>
          <p:cNvSpPr>
            <a:spLocks noGrp="1"/>
          </p:cNvSpPr>
          <p:nvPr/>
        </p:nvSpPr>
        <p:spPr>
          <a:xfrm rot="8100000">
            <a:off x="7950736" y="5024264"/>
            <a:ext cx="50000" cy="200000"/>
          </a:xfrm>
          <a:prstGeom prst="rect">
            <a:avLst/>
          </a:prstGeom>
          <a:solidFill>
            <a:srgbClr val="3A7FBF">
              <a:alpha val="30000"/>
            </a:srgbClr>
          </a:solidFill>
          <a:ln w="9525">
            <a:noFill/>
          </a:ln>
        </p:spPr>
        <p:txBody>
          <a:bodyPr/>
          <a:lstStyle/>
          <a:p>
            <a:endParaRPr/>
          </a:p>
        </p:txBody>
      </p:sp>
      <p:sp>
        <p:nvSpPr>
          <p:cNvPr id="507" name="deco_507"/>
          <p:cNvSpPr>
            <a:spLocks noGrp="1"/>
          </p:cNvSpPr>
          <p:nvPr/>
        </p:nvSpPr>
        <p:spPr>
          <a:xfrm rot="10800000">
            <a:off x="7775000" y="4600000"/>
            <a:ext cx="50000" cy="200000"/>
          </a:xfrm>
          <a:prstGeom prst="rect">
            <a:avLst/>
          </a:prstGeom>
          <a:solidFill>
            <a:srgbClr val="3A7FBF">
              <a:alpha val="30000"/>
            </a:srgbClr>
          </a:solidFill>
          <a:ln w="9525">
            <a:noFill/>
          </a:ln>
        </p:spPr>
        <p:txBody>
          <a:bodyPr/>
          <a:lstStyle/>
          <a:p>
            <a:endParaRPr/>
          </a:p>
        </p:txBody>
      </p:sp>
      <p:sp>
        <p:nvSpPr>
          <p:cNvPr id="508" name="deco_508"/>
          <p:cNvSpPr>
            <a:spLocks noGrp="1"/>
          </p:cNvSpPr>
          <p:nvPr/>
        </p:nvSpPr>
        <p:spPr>
          <a:xfrm rot="13500000">
            <a:off x="7950736" y="4175736"/>
            <a:ext cx="50000" cy="200000"/>
          </a:xfrm>
          <a:prstGeom prst="rect">
            <a:avLst/>
          </a:prstGeom>
          <a:solidFill>
            <a:srgbClr val="3A7FBF">
              <a:alpha val="30000"/>
            </a:srgbClr>
          </a:solidFill>
          <a:ln w="9525">
            <a:noFill/>
          </a:ln>
        </p:spPr>
        <p:txBody>
          <a:bodyPr/>
          <a:lstStyle/>
          <a:p>
            <a:endParaRPr/>
          </a:p>
        </p:txBody>
      </p:sp>
      <p:sp>
        <p:nvSpPr>
          <p:cNvPr id="509" name="deco_509"/>
          <p:cNvSpPr>
            <a:spLocks noGrp="1"/>
          </p:cNvSpPr>
          <p:nvPr/>
        </p:nvSpPr>
        <p:spPr>
          <a:xfrm rot="16200000">
            <a:off x="8375000" y="4000000"/>
            <a:ext cx="50000" cy="200000"/>
          </a:xfrm>
          <a:prstGeom prst="rect">
            <a:avLst/>
          </a:prstGeom>
          <a:solidFill>
            <a:srgbClr val="3A7FBF">
              <a:alpha val="30000"/>
            </a:srgbClr>
          </a:solidFill>
          <a:ln w="9525">
            <a:noFill/>
          </a:ln>
        </p:spPr>
        <p:txBody>
          <a:bodyPr/>
          <a:lstStyle/>
          <a:p>
            <a:endParaRPr/>
          </a:p>
        </p:txBody>
      </p:sp>
      <p:sp>
        <p:nvSpPr>
          <p:cNvPr id="510" name="deco_510"/>
          <p:cNvSpPr>
            <a:spLocks noGrp="1"/>
          </p:cNvSpPr>
          <p:nvPr/>
        </p:nvSpPr>
        <p:spPr>
          <a:xfrm rot="18900000">
            <a:off x="8799264" y="4175736"/>
            <a:ext cx="50000" cy="200000"/>
          </a:xfrm>
          <a:prstGeom prst="rect">
            <a:avLst/>
          </a:prstGeom>
          <a:solidFill>
            <a:srgbClr val="3A7FBF">
              <a:alpha val="30000"/>
            </a:srgbClr>
          </a:solidFill>
          <a:ln w="9525">
            <a:noFill/>
          </a:ln>
        </p:spPr>
        <p:txBody>
          <a:bodyPr/>
          <a:lstStyle/>
          <a:p>
            <a:endParaRPr/>
          </a:p>
        </p:txBody>
      </p:sp>
      <p:sp>
        <p:nvSpPr>
          <p:cNvPr id="511" name="deco_511"/>
          <p:cNvSpPr>
            <a:spLocks noGrp="1"/>
          </p:cNvSpPr>
          <p:nvPr/>
        </p:nvSpPr>
        <p:spPr>
          <a:xfrm>
            <a:off x="7170000" y="3820000"/>
            <a:ext cx="760000" cy="760000"/>
          </a:xfrm>
          <a:prstGeom prst="ellipse">
            <a:avLst/>
          </a:prstGeom>
          <a:noFill/>
          <a:ln w="25400">
            <a:solidFill>
              <a:srgbClr val="3A7FBF">
                <a:alpha val="30000"/>
              </a:srgbClr>
            </a:solidFill>
          </a:ln>
        </p:spPr>
        <p:txBody>
          <a:bodyPr/>
          <a:lstStyle/>
          <a:p>
            <a:endParaRPr/>
          </a:p>
        </p:txBody>
      </p:sp>
      <p:sp>
        <p:nvSpPr>
          <p:cNvPr id="512" name="deco_512"/>
          <p:cNvSpPr>
            <a:spLocks noGrp="1"/>
          </p:cNvSpPr>
          <p:nvPr/>
        </p:nvSpPr>
        <p:spPr>
          <a:xfrm>
            <a:off x="7470000" y="4120000"/>
            <a:ext cx="160000" cy="160000"/>
          </a:xfrm>
          <a:prstGeom prst="ellipse">
            <a:avLst/>
          </a:prstGeom>
          <a:solidFill>
            <a:srgbClr val="3A7FBF">
              <a:alpha val="20000"/>
            </a:srgbClr>
          </a:solidFill>
          <a:ln w="12700">
            <a:solidFill>
              <a:srgbClr val="3A7FBF">
                <a:alpha val="20000"/>
              </a:srgbClr>
            </a:solidFill>
          </a:ln>
        </p:spPr>
        <p:txBody>
          <a:bodyPr/>
          <a:lstStyle/>
          <a:p>
            <a:endParaRPr/>
          </a:p>
        </p:txBody>
      </p:sp>
      <p:sp>
        <p:nvSpPr>
          <p:cNvPr id="513" name="deco_513"/>
          <p:cNvSpPr>
            <a:spLocks noGrp="1"/>
          </p:cNvSpPr>
          <p:nvPr/>
        </p:nvSpPr>
        <p:spPr>
          <a:xfrm>
            <a:off x="7860000" y="4120000"/>
            <a:ext cx="40000" cy="160000"/>
          </a:xfrm>
          <a:prstGeom prst="rect">
            <a:avLst/>
          </a:prstGeom>
          <a:solidFill>
            <a:srgbClr val="3A7FBF">
              <a:alpha val="30000"/>
            </a:srgbClr>
          </a:solidFill>
          <a:ln w="9525">
            <a:noFill/>
          </a:ln>
        </p:spPr>
        <p:txBody>
          <a:bodyPr/>
          <a:lstStyle/>
          <a:p>
            <a:endParaRPr/>
          </a:p>
        </p:txBody>
      </p:sp>
      <p:sp>
        <p:nvSpPr>
          <p:cNvPr id="514" name="deco_514"/>
          <p:cNvSpPr>
            <a:spLocks noGrp="1"/>
          </p:cNvSpPr>
          <p:nvPr/>
        </p:nvSpPr>
        <p:spPr>
          <a:xfrm rot="3600000">
            <a:off x="7695000" y="4405788"/>
            <a:ext cx="40000" cy="160000"/>
          </a:xfrm>
          <a:prstGeom prst="rect">
            <a:avLst/>
          </a:prstGeom>
          <a:solidFill>
            <a:srgbClr val="3A7FBF">
              <a:alpha val="30000"/>
            </a:srgbClr>
          </a:solidFill>
          <a:ln w="9525">
            <a:noFill/>
          </a:ln>
        </p:spPr>
        <p:txBody>
          <a:bodyPr/>
          <a:lstStyle/>
          <a:p>
            <a:endParaRPr/>
          </a:p>
        </p:txBody>
      </p:sp>
      <p:sp>
        <p:nvSpPr>
          <p:cNvPr id="515" name="deco_515"/>
          <p:cNvSpPr>
            <a:spLocks noGrp="1"/>
          </p:cNvSpPr>
          <p:nvPr/>
        </p:nvSpPr>
        <p:spPr>
          <a:xfrm rot="7200000">
            <a:off x="7365001" y="4405788"/>
            <a:ext cx="40000" cy="160000"/>
          </a:xfrm>
          <a:prstGeom prst="rect">
            <a:avLst/>
          </a:prstGeom>
          <a:solidFill>
            <a:srgbClr val="3A7FBF">
              <a:alpha val="30000"/>
            </a:srgbClr>
          </a:solidFill>
          <a:ln w="9525">
            <a:noFill/>
          </a:ln>
        </p:spPr>
        <p:txBody>
          <a:bodyPr/>
          <a:lstStyle/>
          <a:p>
            <a:endParaRPr/>
          </a:p>
        </p:txBody>
      </p:sp>
      <p:sp>
        <p:nvSpPr>
          <p:cNvPr id="516" name="deco_516"/>
          <p:cNvSpPr>
            <a:spLocks noGrp="1"/>
          </p:cNvSpPr>
          <p:nvPr/>
        </p:nvSpPr>
        <p:spPr>
          <a:xfrm rot="10800000">
            <a:off x="7200000" y="4120000"/>
            <a:ext cx="40000" cy="160000"/>
          </a:xfrm>
          <a:prstGeom prst="rect">
            <a:avLst/>
          </a:prstGeom>
          <a:solidFill>
            <a:srgbClr val="3A7FBF">
              <a:alpha val="30000"/>
            </a:srgbClr>
          </a:solidFill>
          <a:ln w="9525">
            <a:noFill/>
          </a:ln>
        </p:spPr>
        <p:txBody>
          <a:bodyPr/>
          <a:lstStyle/>
          <a:p>
            <a:endParaRPr/>
          </a:p>
        </p:txBody>
      </p:sp>
      <p:sp>
        <p:nvSpPr>
          <p:cNvPr id="517" name="deco_517"/>
          <p:cNvSpPr>
            <a:spLocks noGrp="1"/>
          </p:cNvSpPr>
          <p:nvPr/>
        </p:nvSpPr>
        <p:spPr>
          <a:xfrm rot="14400000">
            <a:off x="7365000" y="3834212"/>
            <a:ext cx="40000" cy="160000"/>
          </a:xfrm>
          <a:prstGeom prst="rect">
            <a:avLst/>
          </a:prstGeom>
          <a:solidFill>
            <a:srgbClr val="3A7FBF">
              <a:alpha val="30000"/>
            </a:srgbClr>
          </a:solidFill>
          <a:ln w="9525">
            <a:noFill/>
          </a:ln>
        </p:spPr>
        <p:txBody>
          <a:bodyPr/>
          <a:lstStyle/>
          <a:p>
            <a:endParaRPr/>
          </a:p>
        </p:txBody>
      </p:sp>
      <p:sp>
        <p:nvSpPr>
          <p:cNvPr id="518" name="deco_518"/>
          <p:cNvSpPr>
            <a:spLocks noGrp="1"/>
          </p:cNvSpPr>
          <p:nvPr/>
        </p:nvSpPr>
        <p:spPr>
          <a:xfrm rot="18000000">
            <a:off x="7695000" y="3834212"/>
            <a:ext cx="40000" cy="160000"/>
          </a:xfrm>
          <a:prstGeom prst="rect">
            <a:avLst/>
          </a:prstGeom>
          <a:solidFill>
            <a:srgbClr val="3A7FBF">
              <a:alpha val="30000"/>
            </a:srgbClr>
          </a:solidFill>
          <a:ln w="9525">
            <a:noFill/>
          </a:ln>
        </p:spPr>
        <p:txBody>
          <a:bodyPr/>
          <a:lstStyle/>
          <a:p>
            <a:endParaRPr/>
          </a:p>
        </p:txBody>
      </p:sp>
      <p:sp>
        <p:nvSpPr>
          <p:cNvPr id="519" name="deco_519"/>
          <p:cNvSpPr>
            <a:spLocks noGrp="1"/>
          </p:cNvSpPr>
          <p:nvPr/>
        </p:nvSpPr>
        <p:spPr>
          <a:xfrm>
            <a:off x="8000000" y="4900000"/>
            <a:ext cx="600000" cy="80000"/>
          </a:xfrm>
          <a:prstGeom prst="rect">
            <a:avLst/>
          </a:prstGeom>
          <a:solidFill>
            <a:srgbClr val="3A7FBF">
              <a:alpha val="25000"/>
            </a:srgbClr>
          </a:solidFill>
          <a:ln w="9525">
            <a:noFill/>
          </a:ln>
        </p:spPr>
        <p:txBody>
          <a:bodyPr/>
          <a:lstStyle/>
          <a:p>
            <a:endParaRPr/>
          </a:p>
        </p:txBody>
      </p:sp>
      <p:sp>
        <p:nvSpPr>
          <p:cNvPr id="520" name="deco_520"/>
          <p:cNvSpPr>
            <a:spLocks noGrp="1"/>
          </p:cNvSpPr>
          <p:nvPr/>
        </p:nvSpPr>
        <p:spPr>
          <a:xfrm>
            <a:off x="7880000" y="4820000"/>
            <a:ext cx="240000" cy="240000"/>
          </a:xfrm>
          <a:prstGeom prst="ellipse">
            <a:avLst/>
          </a:prstGeom>
          <a:noFill/>
          <a:ln w="25400">
            <a:solidFill>
              <a:srgbClr val="3A7FBF">
                <a:alpha val="25000"/>
              </a:srgbClr>
            </a:solidFill>
          </a:ln>
        </p:spPr>
        <p:txBody>
          <a:bodyPr/>
          <a:lstStyle/>
          <a:p>
            <a:endParaRPr/>
          </a:p>
        </p:txBody>
      </p:sp>
      <p:sp>
        <p:nvSpPr>
          <p:cNvPr id="521" name="deco_521"/>
          <p:cNvSpPr>
            <a:spLocks noGrp="1"/>
          </p:cNvSpPr>
          <p:nvPr/>
        </p:nvSpPr>
        <p:spPr>
          <a:xfrm>
            <a:off x="8480000" y="4820000"/>
            <a:ext cx="240000" cy="240000"/>
          </a:xfrm>
          <a:prstGeom prst="ellipse">
            <a:avLst/>
          </a:prstGeom>
          <a:noFill/>
          <a:ln w="25400">
            <a:solidFill>
              <a:srgbClr val="3A7FBF">
                <a:alpha val="25000"/>
              </a:srgbClr>
            </a:solidFill>
          </a:ln>
        </p:spPr>
        <p:txBody>
          <a:bodyPr/>
          <a:lstStyle/>
          <a:p>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gradFill rotWithShape="1">
          <a:gsLst>
            <a:gs pos="0">
              <a:srgbClr val="1A1A2E"/>
            </a:gs>
            <a:gs pos="60000">
              <a:srgbClr val="16213E"/>
            </a:gs>
            <a:gs pos="100000">
              <a:srgbClr val="0F3460"/>
            </a:gs>
          </a:gsLst>
          <a:lin ang="5400000" scaled="0"/>
        </a:gradFill>
        <a:effectLst/>
      </p:bgPr>
    </p:bg>
    <p:spTree>
      <p:nvGrpSpPr>
        <p:cNvPr id="1" name=""/>
        <p:cNvGrpSpPr/>
        <p:nvPr/>
      </p:nvGrpSpPr>
      <p:grpSpPr>
        <a:xfrm>
          <a:off x="0" y="0"/>
          <a:ext cx="0" cy="0"/>
          <a:chOff x="0" y="0"/>
          <a:chExt cx="0" cy="0"/>
        </a:xfrm>
      </p:grpSpPr>
      <p:sp>
        <p:nvSpPr>
          <p:cNvPr id="2" name="Text 0"/>
          <p:cNvSpPr>
            <a:spLocks noGrp="1"/>
          </p:cNvSpPr>
          <p:nvPr>
            <p:ph type="title" idx="100"/>
          </p:nvPr>
        </p:nvSpPr>
        <p:spPr>
          <a:prstGeom prst="rect">
            <a:avLst/>
          </a:prstGeom>
          <a:noFill/>
          <a:ln/>
        </p:spPr>
        <p:txBody>
          <a:bodyPr wrap="square" rtlCol="0"/>
          <a:lstStyle/>
          <a:p>
            <a:pPr marL="0" indent="0">
              <a:buNone/>
            </a:pPr>
            <a:r>
              <a:rPr lang="en-US" sz="2400" b="1" u="sng" dirty="0">
                <a:solidFill>
                  <a:srgbClr val="FFFFFF"/>
                </a:solidFill>
              </a:rPr>
              <a:t>Što je motor s unutrašnjim izgaranjem (SUI)?</a:t>
            </a:r>
            <a:endParaRPr lang="en-US" sz="2400" b="1" u="sng" dirty="0"/>
          </a:p>
        </p:txBody>
      </p:sp>
      <p:sp>
        <p:nvSpPr>
          <p:cNvPr id="3" name="Text 0"/>
          <p:cNvSpPr>
            <a:spLocks noGrp="1"/>
          </p:cNvSpPr>
          <p:nvPr>
            <p:ph type="body" idx="101"/>
          </p:nvPr>
        </p:nvSpPr>
        <p:spPr>
          <a:xfrm>
            <a:off x="480000" y="1332932"/>
            <a:ext cx="7772400" cy="4114800"/>
          </a:xfrm>
          <a:prstGeom prst="rect">
            <a:avLst/>
          </a:prstGeom>
          <a:noFill/>
          <a:ln/>
        </p:spPr>
        <p:txBody>
          <a:bodyPr wrap="square" rtlCol="0"/>
          <a:lstStyle/>
          <a:p>
            <a:pPr marL="0" indent="0">
              <a:buNone/>
            </a:pPr>
            <a:r>
              <a:rPr lang="en-US" sz="1800" dirty="0">
                <a:solidFill>
                  <a:srgbClr val="FFFFFF"/>
                </a:solidFill>
              </a:rPr>
              <a:t>Motor s unutrašnjim izgaranjem je stroj koji pretvara kemijsku energiju goriva u mehanički rad tako </a:t>
            </a:r>
            <a:r>
              <a:rPr lang="en-US" sz="1800" dirty="0" err="1">
                <a:solidFill>
                  <a:srgbClr val="FFFFFF"/>
                </a:solidFill>
              </a:rPr>
              <a:t>što</a:t>
            </a:r>
            <a:r>
              <a:rPr lang="en-US" sz="1800" dirty="0">
                <a:solidFill>
                  <a:srgbClr val="FFFFFF"/>
                </a:solidFill>
              </a:rPr>
              <a:t> </a:t>
            </a:r>
            <a:r>
              <a:rPr lang="en-US" sz="1800" dirty="0" smtClean="0">
                <a:solidFill>
                  <a:srgbClr val="FFFFFF"/>
                </a:solidFill>
              </a:rPr>
              <a:t> </a:t>
            </a:r>
            <a:r>
              <a:rPr lang="en-US" sz="1800" dirty="0">
                <a:solidFill>
                  <a:srgbClr val="FFFFFF"/>
                </a:solidFill>
              </a:rPr>
              <a:t>gorivo izgara unutar cilindra ili komore izgaranja.</a:t>
            </a:r>
            <a:endParaRPr lang="en-US" sz="1800" dirty="0"/>
          </a:p>
          <a:p>
            <a:pPr marL="342900" indent="-342900">
              <a:buSzPct val="100000"/>
              <a:buChar char="•"/>
            </a:pPr>
            <a:r>
              <a:rPr lang="en-US" sz="1800" dirty="0">
                <a:solidFill>
                  <a:srgbClr val="FFFFFF"/>
                </a:solidFill>
              </a:rPr>
              <a:t>„Unutrašnje izgaranje” znači da se izgaranje događa u </a:t>
            </a:r>
            <a:r>
              <a:rPr lang="en-US" sz="1800" dirty="0" err="1">
                <a:solidFill>
                  <a:srgbClr val="FFFFFF"/>
                </a:solidFill>
              </a:rPr>
              <a:t>samom</a:t>
            </a:r>
            <a:r>
              <a:rPr lang="en-US" sz="1800" dirty="0">
                <a:solidFill>
                  <a:srgbClr val="FFFFFF"/>
                </a:solidFill>
              </a:rPr>
              <a:t> </a:t>
            </a:r>
            <a:r>
              <a:rPr lang="en-US" sz="1800" dirty="0" err="1" smtClean="0">
                <a:solidFill>
                  <a:srgbClr val="FFFFFF"/>
                </a:solidFill>
              </a:rPr>
              <a:t>motoru</a:t>
            </a:r>
            <a:r>
              <a:rPr lang="hr-HR" sz="1800" dirty="0" smtClean="0">
                <a:solidFill>
                  <a:srgbClr val="FFFFFF"/>
                </a:solidFill>
              </a:rPr>
              <a:t>,</a:t>
            </a:r>
            <a:r>
              <a:rPr lang="en-US" sz="1800" dirty="0" smtClean="0">
                <a:solidFill>
                  <a:srgbClr val="FFFFFF"/>
                </a:solidFill>
              </a:rPr>
              <a:t>a </a:t>
            </a:r>
            <a:r>
              <a:rPr lang="en-US" sz="1800" dirty="0">
                <a:solidFill>
                  <a:srgbClr val="FFFFFF"/>
                </a:solidFill>
              </a:rPr>
              <a:t>ne u vanjskom kotlu.</a:t>
            </a:r>
            <a:endParaRPr lang="en-US" sz="1800" dirty="0"/>
          </a:p>
          <a:p>
            <a:pPr marL="342900" indent="-342900">
              <a:buSzPct val="100000"/>
              <a:buChar char="•"/>
            </a:pPr>
            <a:r>
              <a:rPr lang="en-US" sz="1800" dirty="0" err="1">
                <a:solidFill>
                  <a:srgbClr val="FFFFFF"/>
                </a:solidFill>
              </a:rPr>
              <a:t>Najčešće</a:t>
            </a:r>
            <a:r>
              <a:rPr lang="en-US" sz="1800" dirty="0">
                <a:solidFill>
                  <a:srgbClr val="FFFFFF"/>
                </a:solidFill>
              </a:rPr>
              <a:t> </a:t>
            </a:r>
            <a:r>
              <a:rPr lang="en-US" sz="1800" dirty="0" err="1" smtClean="0">
                <a:solidFill>
                  <a:srgbClr val="FFFFFF"/>
                </a:solidFill>
              </a:rPr>
              <a:t>primjene</a:t>
            </a:r>
            <a:r>
              <a:rPr lang="hr-HR" sz="1800" dirty="0" smtClean="0">
                <a:solidFill>
                  <a:srgbClr val="FFFFFF"/>
                </a:solidFill>
              </a:rPr>
              <a:t> :</a:t>
            </a:r>
            <a:r>
              <a:rPr lang="en-US" sz="1800" dirty="0" smtClean="0">
                <a:solidFill>
                  <a:srgbClr val="FFFFFF"/>
                </a:solidFill>
              </a:rPr>
              <a:t> </a:t>
            </a:r>
            <a:r>
              <a:rPr lang="en-US" sz="1800" dirty="0" err="1" smtClean="0">
                <a:solidFill>
                  <a:srgbClr val="FFFFFF"/>
                </a:solidFill>
              </a:rPr>
              <a:t>automobili</a:t>
            </a:r>
            <a:r>
              <a:rPr lang="hr-HR" sz="1800" dirty="0" smtClean="0">
                <a:solidFill>
                  <a:srgbClr val="FFFFFF"/>
                </a:solidFill>
              </a:rPr>
              <a:t>, </a:t>
            </a:r>
            <a:r>
              <a:rPr lang="en-US" sz="1800" dirty="0" err="1" smtClean="0">
                <a:solidFill>
                  <a:srgbClr val="FFFFFF"/>
                </a:solidFill>
              </a:rPr>
              <a:t>motocikli</a:t>
            </a:r>
            <a:r>
              <a:rPr lang="hr-HR" dirty="0" smtClean="0">
                <a:solidFill>
                  <a:srgbClr val="FFFFFF"/>
                </a:solidFill>
              </a:rPr>
              <a:t>, </a:t>
            </a:r>
            <a:r>
              <a:rPr lang="en-US" sz="1800" dirty="0" err="1" smtClean="0">
                <a:solidFill>
                  <a:srgbClr val="FFFFFF"/>
                </a:solidFill>
              </a:rPr>
              <a:t>kosilice</a:t>
            </a:r>
            <a:r>
              <a:rPr lang="hr-HR" sz="1800" dirty="0" smtClean="0">
                <a:solidFill>
                  <a:srgbClr val="FFFFFF"/>
                </a:solidFill>
              </a:rPr>
              <a:t>,</a:t>
            </a:r>
            <a:r>
              <a:rPr lang="en-US" sz="1800" dirty="0" smtClean="0">
                <a:solidFill>
                  <a:srgbClr val="FFFFFF"/>
                </a:solidFill>
              </a:rPr>
              <a:t> </a:t>
            </a:r>
            <a:r>
              <a:rPr lang="en-US" sz="1800" dirty="0" err="1">
                <a:solidFill>
                  <a:srgbClr val="FFFFFF"/>
                </a:solidFill>
              </a:rPr>
              <a:t>generatori</a:t>
            </a:r>
            <a:r>
              <a:rPr lang="en-US" sz="1800" dirty="0" smtClean="0">
                <a:solidFill>
                  <a:srgbClr val="FFFFFF"/>
                </a:solidFill>
              </a:rPr>
              <a:t>.</a:t>
            </a:r>
            <a:endParaRPr lang="hr-HR" sz="1800" dirty="0" smtClean="0">
              <a:solidFill>
                <a:srgbClr val="FFFFFF"/>
              </a:solidFill>
            </a:endParaRPr>
          </a:p>
          <a:p>
            <a:pPr marL="342900" indent="-342900">
              <a:buSzPct val="100000"/>
              <a:buChar char="•"/>
            </a:pPr>
            <a:endParaRPr lang="en-US" sz="1800" dirty="0"/>
          </a:p>
          <a:p>
            <a:pPr marL="0" indent="0">
              <a:buNone/>
            </a:pPr>
            <a:r>
              <a:rPr lang="hr-HR" dirty="0" smtClean="0">
                <a:solidFill>
                  <a:srgbClr val="FFFFFF"/>
                </a:solidFill>
              </a:rPr>
              <a:t>Tema</a:t>
            </a:r>
            <a:r>
              <a:rPr lang="hr-HR" sz="1800" dirty="0" smtClean="0">
                <a:solidFill>
                  <a:srgbClr val="FFFFFF"/>
                </a:solidFill>
              </a:rPr>
              <a:t> prezentacije</a:t>
            </a:r>
            <a:r>
              <a:rPr lang="hr-HR" dirty="0" smtClean="0">
                <a:solidFill>
                  <a:srgbClr val="FFFFFF"/>
                </a:solidFill>
              </a:rPr>
              <a:t>:</a:t>
            </a:r>
            <a:r>
              <a:rPr lang="en-US" sz="1800" dirty="0" smtClean="0">
                <a:solidFill>
                  <a:srgbClr val="FFFFFF"/>
                </a:solidFill>
              </a:rPr>
              <a:t> </a:t>
            </a:r>
            <a:endParaRPr lang="hr-HR" sz="1800" dirty="0" smtClean="0">
              <a:solidFill>
                <a:srgbClr val="FFFFFF"/>
              </a:solidFill>
            </a:endParaRPr>
          </a:p>
          <a:p>
            <a:pPr marL="0" indent="0">
              <a:buNone/>
            </a:pPr>
            <a:r>
              <a:rPr lang="hr-HR" dirty="0" smtClean="0">
                <a:solidFill>
                  <a:srgbClr val="FFFFFF"/>
                </a:solidFill>
              </a:rPr>
              <a:t>M</a:t>
            </a:r>
            <a:r>
              <a:rPr lang="en-US" sz="1800" dirty="0" err="1" smtClean="0">
                <a:solidFill>
                  <a:srgbClr val="FFFFFF"/>
                </a:solidFill>
              </a:rPr>
              <a:t>otor</a:t>
            </a:r>
            <a:r>
              <a:rPr lang="en-US" sz="1800" dirty="0" smtClean="0">
                <a:solidFill>
                  <a:srgbClr val="FFFFFF"/>
                </a:solidFill>
              </a:rPr>
              <a:t> </a:t>
            </a:r>
            <a:r>
              <a:rPr lang="en-US" sz="1800" dirty="0">
                <a:solidFill>
                  <a:srgbClr val="FFFFFF"/>
                </a:solidFill>
              </a:rPr>
              <a:t>je sustav za </a:t>
            </a:r>
            <a:r>
              <a:rPr lang="en-US" sz="1800" dirty="0" err="1">
                <a:solidFill>
                  <a:srgbClr val="FFFFFF"/>
                </a:solidFill>
              </a:rPr>
              <a:t>izmjenu</a:t>
            </a:r>
            <a:r>
              <a:rPr lang="en-US" sz="1800" dirty="0">
                <a:solidFill>
                  <a:srgbClr val="FFFFFF"/>
                </a:solidFill>
              </a:rPr>
              <a:t> </a:t>
            </a:r>
            <a:r>
              <a:rPr lang="en-US" sz="1800" dirty="0" err="1" smtClean="0">
                <a:solidFill>
                  <a:srgbClr val="FFFFFF"/>
                </a:solidFill>
              </a:rPr>
              <a:t>energije</a:t>
            </a:r>
            <a:r>
              <a:rPr lang="hr-HR" sz="1800" dirty="0" smtClean="0">
                <a:solidFill>
                  <a:srgbClr val="FFFFFF"/>
                </a:solidFill>
              </a:rPr>
              <a:t> i</a:t>
            </a:r>
            <a:r>
              <a:rPr lang="en-US" sz="1800" dirty="0" smtClean="0">
                <a:solidFill>
                  <a:srgbClr val="FFFFFF"/>
                </a:solidFill>
              </a:rPr>
              <a:t> </a:t>
            </a:r>
            <a:r>
              <a:rPr lang="en-US" sz="1800" dirty="0">
                <a:solidFill>
                  <a:srgbClr val="FFFFFF"/>
                </a:solidFill>
              </a:rPr>
              <a:t>pretvorbu iz jednog oblika u druge.</a:t>
            </a:r>
            <a:endParaRPr lang="en-US" sz="1800" dirty="0"/>
          </a:p>
        </p:txBody>
      </p:sp>
      <p:sp>
        <p:nvSpPr>
          <p:cNvPr id="750" name="deco_750"/>
          <p:cNvSpPr>
            <a:spLocks noGrp="1"/>
          </p:cNvSpPr>
          <p:nvPr/>
        </p:nvSpPr>
        <p:spPr>
          <a:xfrm>
            <a:off x="200000" y="3800000"/>
            <a:ext cx="80000" cy="900000"/>
          </a:xfrm>
          <a:prstGeom prst="rect">
            <a:avLst/>
          </a:prstGeom>
          <a:solidFill>
            <a:srgbClr val="3A7FBF">
              <a:alpha val="25000"/>
            </a:srgbClr>
          </a:solidFill>
          <a:ln w="9525">
            <a:noFill/>
          </a:ln>
        </p:spPr>
        <p:txBody>
          <a:bodyPr/>
          <a:lstStyle/>
          <a:p>
            <a:endParaRPr/>
          </a:p>
        </p:txBody>
      </p:sp>
      <p:sp>
        <p:nvSpPr>
          <p:cNvPr id="751" name="deco_751"/>
          <p:cNvSpPr>
            <a:spLocks noGrp="1"/>
          </p:cNvSpPr>
          <p:nvPr/>
        </p:nvSpPr>
        <p:spPr>
          <a:xfrm>
            <a:off x="700000" y="3800000"/>
            <a:ext cx="80000" cy="900000"/>
          </a:xfrm>
          <a:prstGeom prst="rect">
            <a:avLst/>
          </a:prstGeom>
          <a:solidFill>
            <a:srgbClr val="3A7FBF">
              <a:alpha val="25000"/>
            </a:srgbClr>
          </a:solidFill>
          <a:ln w="9525">
            <a:noFill/>
          </a:ln>
        </p:spPr>
        <p:txBody>
          <a:bodyPr/>
          <a:lstStyle/>
          <a:p>
            <a:endParaRPr/>
          </a:p>
        </p:txBody>
      </p:sp>
      <p:sp>
        <p:nvSpPr>
          <p:cNvPr id="752" name="deco_752"/>
          <p:cNvSpPr>
            <a:spLocks noGrp="1"/>
          </p:cNvSpPr>
          <p:nvPr/>
        </p:nvSpPr>
        <p:spPr>
          <a:xfrm>
            <a:off x="200000" y="3900000"/>
            <a:ext cx="580000" cy="100000"/>
          </a:xfrm>
          <a:prstGeom prst="rect">
            <a:avLst/>
          </a:prstGeom>
          <a:solidFill>
            <a:srgbClr val="3A7FBF">
              <a:alpha val="25000"/>
            </a:srgbClr>
          </a:solidFill>
          <a:ln w="9525">
            <a:noFill/>
          </a:ln>
        </p:spPr>
        <p:txBody>
          <a:bodyPr/>
          <a:lstStyle/>
          <a:p>
            <a:endParaRPr/>
          </a:p>
        </p:txBody>
      </p:sp>
      <p:sp>
        <p:nvSpPr>
          <p:cNvPr id="753" name="deco_753"/>
          <p:cNvSpPr>
            <a:spLocks noGrp="1"/>
          </p:cNvSpPr>
          <p:nvPr/>
        </p:nvSpPr>
        <p:spPr>
          <a:xfrm>
            <a:off x="420000" y="4000000"/>
            <a:ext cx="60000" cy="400000"/>
          </a:xfrm>
          <a:prstGeom prst="rect">
            <a:avLst/>
          </a:prstGeom>
          <a:solidFill>
            <a:srgbClr val="3A7FBF">
              <a:alpha val="22000"/>
            </a:srgbClr>
          </a:solidFill>
          <a:ln w="9525">
            <a:noFill/>
          </a:ln>
        </p:spPr>
        <p:txBody>
          <a:bodyPr/>
          <a:lstStyle/>
          <a:p>
            <a:endParaRPr/>
          </a:p>
        </p:txBody>
      </p:sp>
      <p:sp>
        <p:nvSpPr>
          <p:cNvPr id="754" name="deco_754"/>
          <p:cNvSpPr>
            <a:spLocks noGrp="1"/>
          </p:cNvSpPr>
          <p:nvPr/>
        </p:nvSpPr>
        <p:spPr>
          <a:xfrm>
            <a:off x="8250000" y="4450000"/>
            <a:ext cx="700000" cy="700000"/>
          </a:xfrm>
          <a:prstGeom prst="ellipse">
            <a:avLst/>
          </a:prstGeom>
          <a:noFill/>
          <a:ln w="25400">
            <a:solidFill>
              <a:srgbClr val="3A7FBF">
                <a:alpha val="30000"/>
              </a:srgbClr>
            </a:solidFill>
          </a:ln>
        </p:spPr>
        <p:txBody>
          <a:bodyPr/>
          <a:lstStyle/>
          <a:p>
            <a:endParaRPr/>
          </a:p>
        </p:txBody>
      </p:sp>
      <p:sp>
        <p:nvSpPr>
          <p:cNvPr id="755" name="deco_755"/>
          <p:cNvSpPr>
            <a:spLocks noGrp="1"/>
          </p:cNvSpPr>
          <p:nvPr/>
        </p:nvSpPr>
        <p:spPr>
          <a:xfrm>
            <a:off x="8480000" y="4680000"/>
            <a:ext cx="240000" cy="240000"/>
          </a:xfrm>
          <a:prstGeom prst="ellipse">
            <a:avLst/>
          </a:prstGeom>
          <a:solidFill>
            <a:srgbClr val="3A7FBF">
              <a:alpha val="20000"/>
            </a:srgbClr>
          </a:solidFill>
          <a:ln w="12700">
            <a:solidFill>
              <a:srgbClr val="3A7FBF">
                <a:alpha val="20000"/>
              </a:srgbClr>
            </a:solidFill>
          </a:ln>
        </p:spPr>
        <p:txBody>
          <a:bodyPr/>
          <a:lstStyle/>
          <a:p>
            <a:endParaRPr/>
          </a:p>
        </p:txBody>
      </p:sp>
      <p:sp>
        <p:nvSpPr>
          <p:cNvPr id="756" name="deco_756"/>
          <p:cNvSpPr>
            <a:spLocks noGrp="1"/>
          </p:cNvSpPr>
          <p:nvPr/>
        </p:nvSpPr>
        <p:spPr>
          <a:xfrm>
            <a:off x="8882000" y="4730000"/>
            <a:ext cx="36000" cy="140000"/>
          </a:xfrm>
          <a:prstGeom prst="rect">
            <a:avLst/>
          </a:prstGeom>
          <a:solidFill>
            <a:srgbClr val="3A7FBF">
              <a:alpha val="30000"/>
            </a:srgbClr>
          </a:solidFill>
          <a:ln w="9525">
            <a:noFill/>
          </a:ln>
        </p:spPr>
        <p:txBody>
          <a:bodyPr/>
          <a:lstStyle/>
          <a:p>
            <a:endParaRPr/>
          </a:p>
        </p:txBody>
      </p:sp>
      <p:sp>
        <p:nvSpPr>
          <p:cNvPr id="757" name="deco_757"/>
          <p:cNvSpPr>
            <a:spLocks noGrp="1"/>
          </p:cNvSpPr>
          <p:nvPr/>
        </p:nvSpPr>
        <p:spPr>
          <a:xfrm rot="3060000">
            <a:off x="8770796" y="4963143"/>
            <a:ext cx="36000" cy="140000"/>
          </a:xfrm>
          <a:prstGeom prst="rect">
            <a:avLst/>
          </a:prstGeom>
          <a:solidFill>
            <a:srgbClr val="3A7FBF">
              <a:alpha val="30000"/>
            </a:srgbClr>
          </a:solidFill>
          <a:ln w="9525">
            <a:noFill/>
          </a:ln>
        </p:spPr>
        <p:txBody>
          <a:bodyPr/>
          <a:lstStyle/>
          <a:p>
            <a:endParaRPr/>
          </a:p>
        </p:txBody>
      </p:sp>
      <p:sp>
        <p:nvSpPr>
          <p:cNvPr id="758" name="deco_758"/>
          <p:cNvSpPr>
            <a:spLocks noGrp="1"/>
          </p:cNvSpPr>
          <p:nvPr/>
        </p:nvSpPr>
        <p:spPr>
          <a:xfrm rot="6180000">
            <a:off x="8514515" y="5022311"/>
            <a:ext cx="36000" cy="140000"/>
          </a:xfrm>
          <a:prstGeom prst="rect">
            <a:avLst/>
          </a:prstGeom>
          <a:solidFill>
            <a:srgbClr val="3A7FBF">
              <a:alpha val="30000"/>
            </a:srgbClr>
          </a:solidFill>
          <a:ln w="9525">
            <a:noFill/>
          </a:ln>
        </p:spPr>
        <p:txBody>
          <a:bodyPr/>
          <a:lstStyle/>
          <a:p>
            <a:endParaRPr/>
          </a:p>
        </p:txBody>
      </p:sp>
      <p:sp>
        <p:nvSpPr>
          <p:cNvPr id="759" name="deco_759"/>
          <p:cNvSpPr>
            <a:spLocks noGrp="1"/>
          </p:cNvSpPr>
          <p:nvPr/>
        </p:nvSpPr>
        <p:spPr>
          <a:xfrm rot="9240000">
            <a:off x="8312362" y="4861511"/>
            <a:ext cx="36000" cy="140000"/>
          </a:xfrm>
          <a:prstGeom prst="rect">
            <a:avLst/>
          </a:prstGeom>
          <a:solidFill>
            <a:srgbClr val="3A7FBF">
              <a:alpha val="30000"/>
            </a:srgbClr>
          </a:solidFill>
          <a:ln w="9525">
            <a:noFill/>
          </a:ln>
        </p:spPr>
        <p:txBody>
          <a:bodyPr/>
          <a:lstStyle/>
          <a:p>
            <a:endParaRPr/>
          </a:p>
        </p:txBody>
      </p:sp>
      <p:sp>
        <p:nvSpPr>
          <p:cNvPr id="760" name="deco_760"/>
          <p:cNvSpPr>
            <a:spLocks noGrp="1"/>
          </p:cNvSpPr>
          <p:nvPr/>
        </p:nvSpPr>
        <p:spPr>
          <a:xfrm rot="12300000">
            <a:off x="8310108" y="4603215"/>
            <a:ext cx="36000" cy="140000"/>
          </a:xfrm>
          <a:prstGeom prst="rect">
            <a:avLst/>
          </a:prstGeom>
          <a:solidFill>
            <a:srgbClr val="3A7FBF">
              <a:alpha val="30000"/>
            </a:srgbClr>
          </a:solidFill>
          <a:ln w="9525">
            <a:noFill/>
          </a:ln>
        </p:spPr>
        <p:txBody>
          <a:bodyPr/>
          <a:lstStyle/>
          <a:p>
            <a:endParaRPr/>
          </a:p>
        </p:txBody>
      </p:sp>
      <p:sp>
        <p:nvSpPr>
          <p:cNvPr id="761" name="deco_761"/>
          <p:cNvSpPr>
            <a:spLocks noGrp="1"/>
          </p:cNvSpPr>
          <p:nvPr/>
        </p:nvSpPr>
        <p:spPr>
          <a:xfrm rot="15420000">
            <a:off x="8514515" y="4437689"/>
            <a:ext cx="36000" cy="140000"/>
          </a:xfrm>
          <a:prstGeom prst="rect">
            <a:avLst/>
          </a:prstGeom>
          <a:solidFill>
            <a:srgbClr val="3A7FBF">
              <a:alpha val="30000"/>
            </a:srgbClr>
          </a:solidFill>
          <a:ln w="9525">
            <a:noFill/>
          </a:ln>
        </p:spPr>
        <p:txBody>
          <a:bodyPr/>
          <a:lstStyle/>
          <a:p>
            <a:endParaRPr/>
          </a:p>
        </p:txBody>
      </p:sp>
      <p:sp>
        <p:nvSpPr>
          <p:cNvPr id="762" name="deco_762"/>
          <p:cNvSpPr>
            <a:spLocks noGrp="1"/>
          </p:cNvSpPr>
          <p:nvPr/>
        </p:nvSpPr>
        <p:spPr>
          <a:xfrm rot="18480000">
            <a:off x="8766698" y="4493597"/>
            <a:ext cx="36000" cy="140000"/>
          </a:xfrm>
          <a:prstGeom prst="rect">
            <a:avLst/>
          </a:prstGeom>
          <a:solidFill>
            <a:srgbClr val="3A7FBF">
              <a:alpha val="30000"/>
            </a:srgbClr>
          </a:solidFill>
          <a:ln w="9525">
            <a:noFill/>
          </a:ln>
        </p:spPr>
        <p:txBody>
          <a:bodyPr/>
          <a:lstStyle/>
          <a:p>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16">
    <p:bg>
      <p:bgPr>
        <a:gradFill rotWithShape="1">
          <a:gsLst>
            <a:gs pos="0">
              <a:srgbClr val="1A1A2E"/>
            </a:gs>
            <a:gs pos="60000">
              <a:srgbClr val="16213E"/>
            </a:gs>
            <a:gs pos="100000">
              <a:srgbClr val="0F3460"/>
            </a:gs>
          </a:gsLst>
          <a:lin ang="5400000" scaled="0"/>
        </a:gradFill>
        <a:effectLst/>
      </p:bgPr>
    </p:bg>
    <p:spTree>
      <p:nvGrpSpPr>
        <p:cNvPr id="1" name=""/>
        <p:cNvGrpSpPr/>
        <p:nvPr/>
      </p:nvGrpSpPr>
      <p:grpSpPr>
        <a:xfrm>
          <a:off x="0" y="0"/>
          <a:ext cx="0" cy="0"/>
          <a:chOff x="0" y="0"/>
          <a:chExt cx="0" cy="0"/>
        </a:xfrm>
      </p:grpSpPr>
      <p:sp>
        <p:nvSpPr>
          <p:cNvPr id="2" name="Text 0"/>
          <p:cNvSpPr>
            <a:spLocks noGrp="1"/>
          </p:cNvSpPr>
          <p:nvPr>
            <p:ph type="title" idx="100"/>
          </p:nvPr>
        </p:nvSpPr>
        <p:spPr>
          <a:prstGeom prst="rect">
            <a:avLst/>
          </a:prstGeom>
          <a:noFill/>
          <a:ln/>
        </p:spPr>
        <p:txBody>
          <a:bodyPr wrap="square" rtlCol="0"/>
          <a:lstStyle/>
          <a:p>
            <a:pPr marL="0" indent="0">
              <a:buNone/>
            </a:pPr>
            <a:r>
              <a:rPr lang="en-US" sz="2400" b="1" u="sng" dirty="0">
                <a:solidFill>
                  <a:srgbClr val="FFFFFF"/>
                </a:solidFill>
              </a:rPr>
              <a:t>Okretni moment i snaga – kako se „vidi” energija u vožnji</a:t>
            </a:r>
            <a:endParaRPr lang="en-US" sz="2400" b="1" u="sng" dirty="0"/>
          </a:p>
        </p:txBody>
      </p:sp>
      <p:sp>
        <p:nvSpPr>
          <p:cNvPr id="3" name="Text 0"/>
          <p:cNvSpPr>
            <a:spLocks noGrp="1"/>
          </p:cNvSpPr>
          <p:nvPr>
            <p:ph type="body" idx="101"/>
          </p:nvPr>
        </p:nvSpPr>
        <p:spPr>
          <a:xfrm>
            <a:off x="457200" y="1733349"/>
            <a:ext cx="7772400" cy="4114800"/>
          </a:xfrm>
          <a:prstGeom prst="rect">
            <a:avLst/>
          </a:prstGeom>
          <a:noFill/>
          <a:ln/>
        </p:spPr>
        <p:txBody>
          <a:bodyPr wrap="square" rtlCol="0"/>
          <a:lstStyle/>
          <a:p>
            <a:pPr marL="342900" indent="-342900">
              <a:buSzPct val="100000"/>
              <a:buChar char="•"/>
            </a:pPr>
            <a:r>
              <a:rPr lang="en-US" sz="1800" dirty="0">
                <a:solidFill>
                  <a:srgbClr val="FFFFFF"/>
                </a:solidFill>
              </a:rPr>
              <a:t>Okretni moment opisuje „vučnu” sposobnost motora koliko jako može okretati radilicu kotače</a:t>
            </a:r>
            <a:endParaRPr lang="en-US" sz="1800" dirty="0"/>
          </a:p>
          <a:p>
            <a:pPr marL="342900" indent="-342900">
              <a:buSzPct val="100000"/>
              <a:buChar char="•"/>
            </a:pPr>
            <a:r>
              <a:rPr lang="en-US" sz="1800" dirty="0">
                <a:solidFill>
                  <a:srgbClr val="FFFFFF"/>
                </a:solidFill>
              </a:rPr>
              <a:t>Snaga govori koliko brzo motor može obavljati rad koliko energije u jedinici vremena</a:t>
            </a:r>
            <a:endParaRPr lang="en-US" sz="1800" dirty="0"/>
          </a:p>
          <a:p>
            <a:pPr marL="0" indent="0">
              <a:buNone/>
            </a:pPr>
            <a:r>
              <a:rPr lang="en-US" sz="1800" dirty="0">
                <a:solidFill>
                  <a:srgbClr val="FFFFFF"/>
                </a:solidFill>
              </a:rPr>
              <a:t>U vožnji:</a:t>
            </a:r>
            <a:endParaRPr lang="en-US" sz="1800" dirty="0"/>
          </a:p>
          <a:p>
            <a:pPr marL="685800" lvl="1" indent="-342900">
              <a:buSzPct val="100000"/>
              <a:buChar char="•"/>
            </a:pPr>
            <a:r>
              <a:rPr lang="en-US" sz="1800" dirty="0">
                <a:solidFill>
                  <a:srgbClr val="FFFFFF"/>
                </a:solidFill>
              </a:rPr>
              <a:t>veći moment pomaže pri kretanju usponima i ubrzanju pri nižim okretajima</a:t>
            </a:r>
            <a:endParaRPr lang="en-US" sz="1800" dirty="0"/>
          </a:p>
          <a:p>
            <a:pPr marL="685800" lvl="1" indent="-342900">
              <a:buSzPct val="100000"/>
              <a:buChar char="•"/>
            </a:pPr>
            <a:r>
              <a:rPr lang="en-US" sz="1800" dirty="0">
                <a:solidFill>
                  <a:srgbClr val="FFFFFF"/>
                </a:solidFill>
              </a:rPr>
              <a:t>veća snaga pomaže za veće brzine i brža ubrzanja</a:t>
            </a:r>
            <a:endParaRPr lang="en-US" sz="1800" dirty="0"/>
          </a:p>
          <a:p>
            <a:pPr marL="0" indent="0">
              <a:buNone/>
            </a:pPr>
            <a:r>
              <a:rPr lang="en-US" sz="1800" dirty="0">
                <a:solidFill>
                  <a:srgbClr val="FFFFFF"/>
                </a:solidFill>
              </a:rPr>
              <a:t>To su načini kako se mehanička energija motora pretvara u gibanje vozila.</a:t>
            </a:r>
            <a:endParaRPr lang="en-US" sz="1800" dirty="0"/>
          </a:p>
        </p:txBody>
      </p:sp>
      <p:sp>
        <p:nvSpPr>
          <p:cNvPr id="550" name="deco_550"/>
          <p:cNvSpPr>
            <a:spLocks noGrp="1"/>
          </p:cNvSpPr>
          <p:nvPr/>
        </p:nvSpPr>
        <p:spPr>
          <a:xfrm>
            <a:off x="8200000" y="100000"/>
            <a:ext cx="1000000" cy="1000000"/>
          </a:xfrm>
          <a:prstGeom prst="ellipse">
            <a:avLst/>
          </a:prstGeom>
          <a:noFill/>
          <a:ln w="25400">
            <a:solidFill>
              <a:srgbClr val="3A7FBF">
                <a:alpha val="30000"/>
              </a:srgbClr>
            </a:solidFill>
          </a:ln>
        </p:spPr>
        <p:txBody>
          <a:bodyPr/>
          <a:lstStyle/>
          <a:p>
            <a:endParaRPr/>
          </a:p>
        </p:txBody>
      </p:sp>
      <p:sp>
        <p:nvSpPr>
          <p:cNvPr id="551" name="deco_551"/>
          <p:cNvSpPr>
            <a:spLocks noGrp="1"/>
          </p:cNvSpPr>
          <p:nvPr/>
        </p:nvSpPr>
        <p:spPr>
          <a:xfrm>
            <a:off x="8500000" y="400000"/>
            <a:ext cx="400000" cy="400000"/>
          </a:xfrm>
          <a:prstGeom prst="ellipse">
            <a:avLst/>
          </a:prstGeom>
          <a:solidFill>
            <a:srgbClr val="3A7FBF">
              <a:alpha val="20000"/>
            </a:srgbClr>
          </a:solidFill>
          <a:ln w="12700">
            <a:solidFill>
              <a:srgbClr val="3A7FBF">
                <a:alpha val="20000"/>
              </a:srgbClr>
            </a:solidFill>
          </a:ln>
        </p:spPr>
        <p:txBody>
          <a:bodyPr/>
          <a:lstStyle/>
          <a:p>
            <a:endParaRPr/>
          </a:p>
        </p:txBody>
      </p:sp>
      <p:sp>
        <p:nvSpPr>
          <p:cNvPr id="552" name="deco_552"/>
          <p:cNvSpPr>
            <a:spLocks noGrp="1"/>
          </p:cNvSpPr>
          <p:nvPr/>
        </p:nvSpPr>
        <p:spPr>
          <a:xfrm rot="1800000">
            <a:off x="9043730" y="729999"/>
            <a:ext cx="40000" cy="160000"/>
          </a:xfrm>
          <a:prstGeom prst="rect">
            <a:avLst/>
          </a:prstGeom>
          <a:solidFill>
            <a:srgbClr val="3A7FBF">
              <a:alpha val="30000"/>
            </a:srgbClr>
          </a:solidFill>
          <a:ln w="9525">
            <a:noFill/>
          </a:ln>
        </p:spPr>
        <p:txBody>
          <a:bodyPr/>
          <a:lstStyle/>
          <a:p>
            <a:endParaRPr/>
          </a:p>
        </p:txBody>
      </p:sp>
      <p:sp>
        <p:nvSpPr>
          <p:cNvPr id="553" name="deco_553"/>
          <p:cNvSpPr>
            <a:spLocks noGrp="1"/>
          </p:cNvSpPr>
          <p:nvPr/>
        </p:nvSpPr>
        <p:spPr>
          <a:xfrm rot="5400000">
            <a:off x="8680000" y="940000"/>
            <a:ext cx="40000" cy="160000"/>
          </a:xfrm>
          <a:prstGeom prst="rect">
            <a:avLst/>
          </a:prstGeom>
          <a:solidFill>
            <a:srgbClr val="3A7FBF">
              <a:alpha val="30000"/>
            </a:srgbClr>
          </a:solidFill>
          <a:ln w="9525">
            <a:noFill/>
          </a:ln>
        </p:spPr>
        <p:txBody>
          <a:bodyPr/>
          <a:lstStyle/>
          <a:p>
            <a:endParaRPr/>
          </a:p>
        </p:txBody>
      </p:sp>
      <p:sp>
        <p:nvSpPr>
          <p:cNvPr id="554" name="deco_554"/>
          <p:cNvSpPr>
            <a:spLocks noGrp="1"/>
          </p:cNvSpPr>
          <p:nvPr/>
        </p:nvSpPr>
        <p:spPr>
          <a:xfrm rot="9000000">
            <a:off x="8316270" y="729999"/>
            <a:ext cx="40000" cy="160000"/>
          </a:xfrm>
          <a:prstGeom prst="rect">
            <a:avLst/>
          </a:prstGeom>
          <a:solidFill>
            <a:srgbClr val="3A7FBF">
              <a:alpha val="30000"/>
            </a:srgbClr>
          </a:solidFill>
          <a:ln w="9525">
            <a:noFill/>
          </a:ln>
        </p:spPr>
        <p:txBody>
          <a:bodyPr/>
          <a:lstStyle/>
          <a:p>
            <a:endParaRPr/>
          </a:p>
        </p:txBody>
      </p:sp>
      <p:sp>
        <p:nvSpPr>
          <p:cNvPr id="555" name="deco_555"/>
          <p:cNvSpPr>
            <a:spLocks noGrp="1"/>
          </p:cNvSpPr>
          <p:nvPr/>
        </p:nvSpPr>
        <p:spPr>
          <a:xfrm rot="12600000">
            <a:off x="8316270" y="310000"/>
            <a:ext cx="40000" cy="160000"/>
          </a:xfrm>
          <a:prstGeom prst="rect">
            <a:avLst/>
          </a:prstGeom>
          <a:solidFill>
            <a:srgbClr val="3A7FBF">
              <a:alpha val="30000"/>
            </a:srgbClr>
          </a:solidFill>
          <a:ln w="9525">
            <a:noFill/>
          </a:ln>
        </p:spPr>
        <p:txBody>
          <a:bodyPr/>
          <a:lstStyle/>
          <a:p>
            <a:endParaRPr/>
          </a:p>
        </p:txBody>
      </p:sp>
      <p:sp>
        <p:nvSpPr>
          <p:cNvPr id="556" name="deco_556"/>
          <p:cNvSpPr>
            <a:spLocks noGrp="1"/>
          </p:cNvSpPr>
          <p:nvPr/>
        </p:nvSpPr>
        <p:spPr>
          <a:xfrm rot="16200000">
            <a:off x="8680000" y="100000"/>
            <a:ext cx="40000" cy="160000"/>
          </a:xfrm>
          <a:prstGeom prst="rect">
            <a:avLst/>
          </a:prstGeom>
          <a:solidFill>
            <a:srgbClr val="3A7FBF">
              <a:alpha val="30000"/>
            </a:srgbClr>
          </a:solidFill>
          <a:ln w="9525">
            <a:noFill/>
          </a:ln>
        </p:spPr>
        <p:txBody>
          <a:bodyPr/>
          <a:lstStyle/>
          <a:p>
            <a:endParaRPr/>
          </a:p>
        </p:txBody>
      </p:sp>
      <p:sp>
        <p:nvSpPr>
          <p:cNvPr id="557" name="deco_557"/>
          <p:cNvSpPr>
            <a:spLocks noGrp="1"/>
          </p:cNvSpPr>
          <p:nvPr/>
        </p:nvSpPr>
        <p:spPr>
          <a:xfrm rot="19800000">
            <a:off x="9043730" y="310000"/>
            <a:ext cx="40000" cy="160000"/>
          </a:xfrm>
          <a:prstGeom prst="rect">
            <a:avLst/>
          </a:prstGeom>
          <a:solidFill>
            <a:srgbClr val="3A7FBF">
              <a:alpha val="30000"/>
            </a:srgbClr>
          </a:solidFill>
          <a:ln w="9525">
            <a:noFill/>
          </a:ln>
        </p:spPr>
        <p:txBody>
          <a:bodyPr/>
          <a:lstStyle/>
          <a:p>
            <a:endParaRPr/>
          </a:p>
        </p:txBody>
      </p:sp>
      <p:sp>
        <p:nvSpPr>
          <p:cNvPr id="558" name="deco_558"/>
          <p:cNvSpPr>
            <a:spLocks noGrp="1"/>
          </p:cNvSpPr>
          <p:nvPr/>
        </p:nvSpPr>
        <p:spPr>
          <a:xfrm>
            <a:off x="7800000" y="4800000"/>
            <a:ext cx="1200000" cy="19050"/>
          </a:xfrm>
          <a:prstGeom prst="line">
            <a:avLst/>
          </a:prstGeom>
          <a:noFill/>
          <a:ln w="38100">
            <a:solidFill>
              <a:srgbClr val="3A7FBF">
                <a:alpha val="25000"/>
              </a:srgbClr>
            </a:solidFill>
          </a:ln>
        </p:spPr>
        <p:txBody>
          <a:bodyPr/>
          <a:lstStyle/>
          <a:p>
            <a:endParaRPr/>
          </a:p>
        </p:txBody>
      </p:sp>
      <p:sp>
        <p:nvSpPr>
          <p:cNvPr id="559" name="deco_559"/>
          <p:cNvSpPr>
            <a:spLocks noGrp="1"/>
          </p:cNvSpPr>
          <p:nvPr/>
        </p:nvSpPr>
        <p:spPr>
          <a:xfrm>
            <a:off x="8000000" y="4200000"/>
            <a:ext cx="19050" cy="600000"/>
          </a:xfrm>
          <a:prstGeom prst="line">
            <a:avLst/>
          </a:prstGeom>
          <a:noFill/>
          <a:ln w="28575">
            <a:solidFill>
              <a:srgbClr val="3A7FBF">
                <a:alpha val="25000"/>
              </a:srgbClr>
            </a:solidFill>
          </a:ln>
        </p:spPr>
        <p:txBody>
          <a:bodyPr/>
          <a:lstStyle/>
          <a:p>
            <a:endParaRPr/>
          </a:p>
        </p:txBody>
      </p:sp>
      <p:sp>
        <p:nvSpPr>
          <p:cNvPr id="560" name="deco_560"/>
          <p:cNvSpPr>
            <a:spLocks noGrp="1"/>
          </p:cNvSpPr>
          <p:nvPr/>
        </p:nvSpPr>
        <p:spPr>
          <a:xfrm>
            <a:off x="7800000" y="4000000"/>
            <a:ext cx="400000" cy="400000"/>
          </a:xfrm>
          <a:prstGeom prst="ellipse">
            <a:avLst/>
          </a:prstGeom>
          <a:noFill/>
          <a:ln w="25400">
            <a:solidFill>
              <a:srgbClr val="3A7FBF">
                <a:alpha val="25000"/>
              </a:srgbClr>
            </a:solidFill>
          </a:ln>
        </p:spPr>
        <p:txBody>
          <a:bodyPr/>
          <a:lstStyle/>
          <a:p>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Slide 17">
    <p:bg>
      <p:bgPr>
        <a:gradFill rotWithShape="1">
          <a:gsLst>
            <a:gs pos="0">
              <a:srgbClr val="1A1A2E"/>
            </a:gs>
            <a:gs pos="60000">
              <a:srgbClr val="16213E"/>
            </a:gs>
            <a:gs pos="100000">
              <a:srgbClr val="0F3460"/>
            </a:gs>
          </a:gsLst>
          <a:lin ang="5400000" scaled="0"/>
        </a:gradFill>
        <a:effectLst/>
      </p:bgPr>
    </p:bg>
    <p:spTree>
      <p:nvGrpSpPr>
        <p:cNvPr id="1" name=""/>
        <p:cNvGrpSpPr/>
        <p:nvPr/>
      </p:nvGrpSpPr>
      <p:grpSpPr>
        <a:xfrm>
          <a:off x="0" y="0"/>
          <a:ext cx="0" cy="0"/>
          <a:chOff x="0" y="0"/>
          <a:chExt cx="0" cy="0"/>
        </a:xfrm>
      </p:grpSpPr>
      <p:sp>
        <p:nvSpPr>
          <p:cNvPr id="2" name="Text 0"/>
          <p:cNvSpPr>
            <a:spLocks noGrp="1"/>
          </p:cNvSpPr>
          <p:nvPr>
            <p:ph type="title" idx="100"/>
          </p:nvPr>
        </p:nvSpPr>
        <p:spPr>
          <a:prstGeom prst="rect">
            <a:avLst/>
          </a:prstGeom>
          <a:noFill/>
          <a:ln/>
        </p:spPr>
        <p:txBody>
          <a:bodyPr wrap="square" rtlCol="0"/>
          <a:lstStyle/>
          <a:p>
            <a:pPr marL="0" indent="0">
              <a:buNone/>
            </a:pPr>
            <a:r>
              <a:rPr lang="en-US" sz="2400" b="1" u="sng" dirty="0">
                <a:solidFill>
                  <a:srgbClr val="FFFFFF"/>
                </a:solidFill>
              </a:rPr>
              <a:t>Uloga mjenjača: prilagodba energije za različite situacije</a:t>
            </a:r>
            <a:endParaRPr lang="en-US" sz="2400" b="1" u="sng" dirty="0"/>
          </a:p>
        </p:txBody>
      </p:sp>
      <p:sp>
        <p:nvSpPr>
          <p:cNvPr id="3" name="Text 0"/>
          <p:cNvSpPr>
            <a:spLocks noGrp="1"/>
          </p:cNvSpPr>
          <p:nvPr>
            <p:ph type="body" idx="101"/>
          </p:nvPr>
        </p:nvSpPr>
        <p:spPr>
          <a:xfrm>
            <a:off x="471066" y="1637732"/>
            <a:ext cx="7772400" cy="4114800"/>
          </a:xfrm>
          <a:prstGeom prst="rect">
            <a:avLst/>
          </a:prstGeom>
          <a:noFill/>
          <a:ln/>
        </p:spPr>
        <p:txBody>
          <a:bodyPr wrap="square" rtlCol="0"/>
          <a:lstStyle/>
          <a:p>
            <a:pPr marL="0" indent="0">
              <a:buNone/>
            </a:pPr>
            <a:r>
              <a:rPr lang="en-US" sz="1800" dirty="0">
                <a:solidFill>
                  <a:srgbClr val="FFFFFF"/>
                </a:solidFill>
              </a:rPr>
              <a:t>Mjenjač ne stvara energiju ali mijenja odnos:</a:t>
            </a:r>
            <a:endParaRPr lang="en-US" sz="1800" dirty="0"/>
          </a:p>
          <a:p>
            <a:pPr marL="685800" lvl="1" indent="-342900">
              <a:buSzPct val="100000"/>
              <a:buChar char="•"/>
            </a:pPr>
            <a:r>
              <a:rPr lang="en-US" sz="1800" dirty="0">
                <a:solidFill>
                  <a:srgbClr val="FFFFFF"/>
                </a:solidFill>
              </a:rPr>
              <a:t>brzine vrtnje okretaje</a:t>
            </a:r>
            <a:endParaRPr lang="en-US" sz="1800" dirty="0"/>
          </a:p>
          <a:p>
            <a:pPr marL="685800" lvl="1" indent="-342900">
              <a:buSzPct val="100000"/>
              <a:buChar char="•"/>
            </a:pPr>
            <a:r>
              <a:rPr lang="en-US" sz="1800" dirty="0">
                <a:solidFill>
                  <a:srgbClr val="FFFFFF"/>
                </a:solidFill>
              </a:rPr>
              <a:t>okretni moment na kotačima</a:t>
            </a:r>
            <a:endParaRPr lang="en-US" sz="1800" dirty="0"/>
          </a:p>
          <a:p>
            <a:pPr marL="0" indent="0">
              <a:buNone/>
            </a:pPr>
            <a:r>
              <a:rPr lang="en-US" sz="1800" dirty="0">
                <a:solidFill>
                  <a:srgbClr val="FFFFFF"/>
                </a:solidFill>
              </a:rPr>
              <a:t>Niži stupnjevi prijenosa pomažu pri kretanju jer povećavaju moment na kotačima dok viši stupnjevi pomažu pri vožnji velikom brzinom uz manju potrošnju nižim okretajima To je „upravljanje” načinom kako se energija koristi.</a:t>
            </a:r>
            <a:endParaRPr lang="en-US" sz="1800" dirty="0"/>
          </a:p>
        </p:txBody>
      </p:sp>
      <p:sp>
        <p:nvSpPr>
          <p:cNvPr id="600" name="deco_600"/>
          <p:cNvSpPr>
            <a:spLocks noGrp="1"/>
          </p:cNvSpPr>
          <p:nvPr/>
        </p:nvSpPr>
        <p:spPr>
          <a:xfrm>
            <a:off x="200000" y="3800000"/>
            <a:ext cx="80000" cy="900000"/>
          </a:xfrm>
          <a:prstGeom prst="rect">
            <a:avLst/>
          </a:prstGeom>
          <a:solidFill>
            <a:srgbClr val="3A7FBF">
              <a:alpha val="25000"/>
            </a:srgbClr>
          </a:solidFill>
          <a:ln w="9525">
            <a:noFill/>
          </a:ln>
        </p:spPr>
        <p:txBody>
          <a:bodyPr/>
          <a:lstStyle/>
          <a:p>
            <a:endParaRPr/>
          </a:p>
        </p:txBody>
      </p:sp>
      <p:sp>
        <p:nvSpPr>
          <p:cNvPr id="601" name="deco_601"/>
          <p:cNvSpPr>
            <a:spLocks noGrp="1"/>
          </p:cNvSpPr>
          <p:nvPr/>
        </p:nvSpPr>
        <p:spPr>
          <a:xfrm>
            <a:off x="700000" y="3800000"/>
            <a:ext cx="80000" cy="900000"/>
          </a:xfrm>
          <a:prstGeom prst="rect">
            <a:avLst/>
          </a:prstGeom>
          <a:solidFill>
            <a:srgbClr val="3A7FBF">
              <a:alpha val="25000"/>
            </a:srgbClr>
          </a:solidFill>
          <a:ln w="9525">
            <a:noFill/>
          </a:ln>
        </p:spPr>
        <p:txBody>
          <a:bodyPr/>
          <a:lstStyle/>
          <a:p>
            <a:endParaRPr/>
          </a:p>
        </p:txBody>
      </p:sp>
      <p:sp>
        <p:nvSpPr>
          <p:cNvPr id="602" name="deco_602"/>
          <p:cNvSpPr>
            <a:spLocks noGrp="1"/>
          </p:cNvSpPr>
          <p:nvPr/>
        </p:nvSpPr>
        <p:spPr>
          <a:xfrm>
            <a:off x="200000" y="3900000"/>
            <a:ext cx="580000" cy="100000"/>
          </a:xfrm>
          <a:prstGeom prst="rect">
            <a:avLst/>
          </a:prstGeom>
          <a:solidFill>
            <a:srgbClr val="3A7FBF">
              <a:alpha val="25000"/>
            </a:srgbClr>
          </a:solidFill>
          <a:ln w="9525">
            <a:noFill/>
          </a:ln>
        </p:spPr>
        <p:txBody>
          <a:bodyPr/>
          <a:lstStyle/>
          <a:p>
            <a:endParaRPr/>
          </a:p>
        </p:txBody>
      </p:sp>
      <p:sp>
        <p:nvSpPr>
          <p:cNvPr id="603" name="deco_603"/>
          <p:cNvSpPr>
            <a:spLocks noGrp="1"/>
          </p:cNvSpPr>
          <p:nvPr/>
        </p:nvSpPr>
        <p:spPr>
          <a:xfrm>
            <a:off x="420000" y="4000000"/>
            <a:ext cx="60000" cy="400000"/>
          </a:xfrm>
          <a:prstGeom prst="rect">
            <a:avLst/>
          </a:prstGeom>
          <a:solidFill>
            <a:srgbClr val="3A7FBF">
              <a:alpha val="22000"/>
            </a:srgbClr>
          </a:solidFill>
          <a:ln w="9525">
            <a:noFill/>
          </a:ln>
        </p:spPr>
        <p:txBody>
          <a:bodyPr/>
          <a:lstStyle/>
          <a:p>
            <a:endParaRPr/>
          </a:p>
        </p:txBody>
      </p:sp>
      <p:sp>
        <p:nvSpPr>
          <p:cNvPr id="604" name="deco_604"/>
          <p:cNvSpPr>
            <a:spLocks noGrp="1"/>
          </p:cNvSpPr>
          <p:nvPr/>
        </p:nvSpPr>
        <p:spPr>
          <a:xfrm>
            <a:off x="8250000" y="4450000"/>
            <a:ext cx="700000" cy="700000"/>
          </a:xfrm>
          <a:prstGeom prst="ellipse">
            <a:avLst/>
          </a:prstGeom>
          <a:noFill/>
          <a:ln w="25400">
            <a:solidFill>
              <a:srgbClr val="3A7FBF">
                <a:alpha val="30000"/>
              </a:srgbClr>
            </a:solidFill>
          </a:ln>
        </p:spPr>
        <p:txBody>
          <a:bodyPr/>
          <a:lstStyle/>
          <a:p>
            <a:endParaRPr/>
          </a:p>
        </p:txBody>
      </p:sp>
      <p:sp>
        <p:nvSpPr>
          <p:cNvPr id="605" name="deco_605"/>
          <p:cNvSpPr>
            <a:spLocks noGrp="1"/>
          </p:cNvSpPr>
          <p:nvPr/>
        </p:nvSpPr>
        <p:spPr>
          <a:xfrm>
            <a:off x="8480000" y="4680000"/>
            <a:ext cx="240000" cy="240000"/>
          </a:xfrm>
          <a:prstGeom prst="ellipse">
            <a:avLst/>
          </a:prstGeom>
          <a:solidFill>
            <a:srgbClr val="3A7FBF">
              <a:alpha val="20000"/>
            </a:srgbClr>
          </a:solidFill>
          <a:ln w="12700">
            <a:solidFill>
              <a:srgbClr val="3A7FBF">
                <a:alpha val="20000"/>
              </a:srgbClr>
            </a:solidFill>
          </a:ln>
        </p:spPr>
        <p:txBody>
          <a:bodyPr/>
          <a:lstStyle/>
          <a:p>
            <a:endParaRPr/>
          </a:p>
        </p:txBody>
      </p:sp>
      <p:sp>
        <p:nvSpPr>
          <p:cNvPr id="606" name="deco_606"/>
          <p:cNvSpPr>
            <a:spLocks noGrp="1"/>
          </p:cNvSpPr>
          <p:nvPr/>
        </p:nvSpPr>
        <p:spPr>
          <a:xfrm>
            <a:off x="8882000" y="4730000"/>
            <a:ext cx="36000" cy="140000"/>
          </a:xfrm>
          <a:prstGeom prst="rect">
            <a:avLst/>
          </a:prstGeom>
          <a:solidFill>
            <a:srgbClr val="3A7FBF">
              <a:alpha val="30000"/>
            </a:srgbClr>
          </a:solidFill>
          <a:ln w="9525">
            <a:noFill/>
          </a:ln>
        </p:spPr>
        <p:txBody>
          <a:bodyPr/>
          <a:lstStyle/>
          <a:p>
            <a:endParaRPr/>
          </a:p>
        </p:txBody>
      </p:sp>
      <p:sp>
        <p:nvSpPr>
          <p:cNvPr id="607" name="deco_607"/>
          <p:cNvSpPr>
            <a:spLocks noGrp="1"/>
          </p:cNvSpPr>
          <p:nvPr/>
        </p:nvSpPr>
        <p:spPr>
          <a:xfrm rot="3060000">
            <a:off x="8770796" y="4963143"/>
            <a:ext cx="36000" cy="140000"/>
          </a:xfrm>
          <a:prstGeom prst="rect">
            <a:avLst/>
          </a:prstGeom>
          <a:solidFill>
            <a:srgbClr val="3A7FBF">
              <a:alpha val="30000"/>
            </a:srgbClr>
          </a:solidFill>
          <a:ln w="9525">
            <a:noFill/>
          </a:ln>
        </p:spPr>
        <p:txBody>
          <a:bodyPr/>
          <a:lstStyle/>
          <a:p>
            <a:endParaRPr/>
          </a:p>
        </p:txBody>
      </p:sp>
      <p:sp>
        <p:nvSpPr>
          <p:cNvPr id="608" name="deco_608"/>
          <p:cNvSpPr>
            <a:spLocks noGrp="1"/>
          </p:cNvSpPr>
          <p:nvPr/>
        </p:nvSpPr>
        <p:spPr>
          <a:xfrm rot="6180000">
            <a:off x="8514515" y="5022311"/>
            <a:ext cx="36000" cy="140000"/>
          </a:xfrm>
          <a:prstGeom prst="rect">
            <a:avLst/>
          </a:prstGeom>
          <a:solidFill>
            <a:srgbClr val="3A7FBF">
              <a:alpha val="30000"/>
            </a:srgbClr>
          </a:solidFill>
          <a:ln w="9525">
            <a:noFill/>
          </a:ln>
        </p:spPr>
        <p:txBody>
          <a:bodyPr/>
          <a:lstStyle/>
          <a:p>
            <a:endParaRPr/>
          </a:p>
        </p:txBody>
      </p:sp>
      <p:sp>
        <p:nvSpPr>
          <p:cNvPr id="609" name="deco_609"/>
          <p:cNvSpPr>
            <a:spLocks noGrp="1"/>
          </p:cNvSpPr>
          <p:nvPr/>
        </p:nvSpPr>
        <p:spPr>
          <a:xfrm rot="9240000">
            <a:off x="8312362" y="4861511"/>
            <a:ext cx="36000" cy="140000"/>
          </a:xfrm>
          <a:prstGeom prst="rect">
            <a:avLst/>
          </a:prstGeom>
          <a:solidFill>
            <a:srgbClr val="3A7FBF">
              <a:alpha val="30000"/>
            </a:srgbClr>
          </a:solidFill>
          <a:ln w="9525">
            <a:noFill/>
          </a:ln>
        </p:spPr>
        <p:txBody>
          <a:bodyPr/>
          <a:lstStyle/>
          <a:p>
            <a:endParaRPr/>
          </a:p>
        </p:txBody>
      </p:sp>
      <p:sp>
        <p:nvSpPr>
          <p:cNvPr id="610" name="deco_610"/>
          <p:cNvSpPr>
            <a:spLocks noGrp="1"/>
          </p:cNvSpPr>
          <p:nvPr/>
        </p:nvSpPr>
        <p:spPr>
          <a:xfrm rot="12300000">
            <a:off x="8310108" y="4603215"/>
            <a:ext cx="36000" cy="140000"/>
          </a:xfrm>
          <a:prstGeom prst="rect">
            <a:avLst/>
          </a:prstGeom>
          <a:solidFill>
            <a:srgbClr val="3A7FBF">
              <a:alpha val="30000"/>
            </a:srgbClr>
          </a:solidFill>
          <a:ln w="9525">
            <a:noFill/>
          </a:ln>
        </p:spPr>
        <p:txBody>
          <a:bodyPr/>
          <a:lstStyle/>
          <a:p>
            <a:endParaRPr/>
          </a:p>
        </p:txBody>
      </p:sp>
      <p:sp>
        <p:nvSpPr>
          <p:cNvPr id="611" name="deco_611"/>
          <p:cNvSpPr>
            <a:spLocks noGrp="1"/>
          </p:cNvSpPr>
          <p:nvPr/>
        </p:nvSpPr>
        <p:spPr>
          <a:xfrm rot="15420000">
            <a:off x="8514515" y="4437689"/>
            <a:ext cx="36000" cy="140000"/>
          </a:xfrm>
          <a:prstGeom prst="rect">
            <a:avLst/>
          </a:prstGeom>
          <a:solidFill>
            <a:srgbClr val="3A7FBF">
              <a:alpha val="30000"/>
            </a:srgbClr>
          </a:solidFill>
          <a:ln w="9525">
            <a:noFill/>
          </a:ln>
        </p:spPr>
        <p:txBody>
          <a:bodyPr/>
          <a:lstStyle/>
          <a:p>
            <a:endParaRPr/>
          </a:p>
        </p:txBody>
      </p:sp>
      <p:sp>
        <p:nvSpPr>
          <p:cNvPr id="612" name="deco_612"/>
          <p:cNvSpPr>
            <a:spLocks noGrp="1"/>
          </p:cNvSpPr>
          <p:nvPr/>
        </p:nvSpPr>
        <p:spPr>
          <a:xfrm rot="18480000">
            <a:off x="8766698" y="4493597"/>
            <a:ext cx="36000" cy="140000"/>
          </a:xfrm>
          <a:prstGeom prst="rect">
            <a:avLst/>
          </a:prstGeom>
          <a:solidFill>
            <a:srgbClr val="3A7FBF">
              <a:alpha val="30000"/>
            </a:srgbClr>
          </a:solidFill>
          <a:ln w="9525">
            <a:noFill/>
          </a:ln>
        </p:spPr>
        <p:txBody>
          <a:bodyPr/>
          <a:lstStyle/>
          <a:p>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name="Slide 18">
    <p:bg>
      <p:bgPr>
        <a:gradFill rotWithShape="1">
          <a:gsLst>
            <a:gs pos="0">
              <a:srgbClr val="1A1A2E"/>
            </a:gs>
            <a:gs pos="60000">
              <a:srgbClr val="16213E"/>
            </a:gs>
            <a:gs pos="100000">
              <a:srgbClr val="0F3460"/>
            </a:gs>
          </a:gsLst>
          <a:lin ang="5400000" scaled="0"/>
        </a:gradFill>
        <a:effectLst/>
      </p:bgPr>
    </p:bg>
    <p:spTree>
      <p:nvGrpSpPr>
        <p:cNvPr id="1" name=""/>
        <p:cNvGrpSpPr/>
        <p:nvPr/>
      </p:nvGrpSpPr>
      <p:grpSpPr>
        <a:xfrm>
          <a:off x="0" y="0"/>
          <a:ext cx="0" cy="0"/>
          <a:chOff x="0" y="0"/>
          <a:chExt cx="0" cy="0"/>
        </a:xfrm>
      </p:grpSpPr>
      <p:sp>
        <p:nvSpPr>
          <p:cNvPr id="2" name="Text 0"/>
          <p:cNvSpPr>
            <a:spLocks noGrp="1"/>
          </p:cNvSpPr>
          <p:nvPr>
            <p:ph type="title" idx="100"/>
          </p:nvPr>
        </p:nvSpPr>
        <p:spPr>
          <a:prstGeom prst="rect">
            <a:avLst/>
          </a:prstGeom>
          <a:noFill/>
          <a:ln/>
        </p:spPr>
        <p:txBody>
          <a:bodyPr wrap="square" rtlCol="0"/>
          <a:lstStyle/>
          <a:p>
            <a:pPr marL="0" indent="0">
              <a:buNone/>
            </a:pPr>
            <a:r>
              <a:rPr lang="en-US" sz="2400" b="1" u="sng" dirty="0">
                <a:solidFill>
                  <a:srgbClr val="FFFFFF"/>
                </a:solidFill>
              </a:rPr>
              <a:t>Kako smanjiti potrošnju goriva (praktično: energija i stil vožnje)</a:t>
            </a:r>
            <a:endParaRPr lang="en-US" sz="2400" b="1" u="sng" dirty="0"/>
          </a:p>
        </p:txBody>
      </p:sp>
      <p:sp>
        <p:nvSpPr>
          <p:cNvPr id="3" name="Text 0"/>
          <p:cNvSpPr>
            <a:spLocks noGrp="1"/>
          </p:cNvSpPr>
          <p:nvPr>
            <p:ph type="body" idx="101"/>
          </p:nvPr>
        </p:nvSpPr>
        <p:spPr>
          <a:xfrm>
            <a:off x="474742" y="1714501"/>
            <a:ext cx="7772400" cy="4114800"/>
          </a:xfrm>
          <a:prstGeom prst="rect">
            <a:avLst/>
          </a:prstGeom>
          <a:noFill/>
          <a:ln/>
        </p:spPr>
        <p:txBody>
          <a:bodyPr wrap="square" rtlCol="0"/>
          <a:lstStyle/>
          <a:p>
            <a:pPr marL="0" indent="0">
              <a:buNone/>
            </a:pPr>
            <a:r>
              <a:rPr lang="en-US" sz="1800" dirty="0">
                <a:solidFill>
                  <a:srgbClr val="FFFFFF"/>
                </a:solidFill>
              </a:rPr>
              <a:t>Potrošnja ovisi o tome koliko energije treba za kretanje i koliko se gubi:</a:t>
            </a:r>
            <a:endParaRPr lang="en-US" sz="1800" dirty="0"/>
          </a:p>
          <a:p>
            <a:pPr marL="342900" indent="-342900">
              <a:buSzPct val="100000"/>
              <a:buChar char="•"/>
            </a:pPr>
            <a:r>
              <a:rPr lang="en-US" sz="1800" dirty="0">
                <a:solidFill>
                  <a:srgbClr val="FFFFFF"/>
                </a:solidFill>
              </a:rPr>
              <a:t>umjereno ubrzavanje manje gubitaka i nepotrebnog rada</a:t>
            </a:r>
            <a:endParaRPr lang="en-US" sz="1800" dirty="0"/>
          </a:p>
          <a:p>
            <a:pPr marL="342900" indent="-342900">
              <a:buSzPct val="100000"/>
              <a:buChar char="•"/>
            </a:pPr>
            <a:r>
              <a:rPr lang="en-US" sz="1800" dirty="0">
                <a:solidFill>
                  <a:srgbClr val="FFFFFF"/>
                </a:solidFill>
              </a:rPr>
              <a:t>održavanje stabilne brzine manje promjena energije</a:t>
            </a:r>
            <a:endParaRPr lang="en-US" sz="1800" dirty="0"/>
          </a:p>
          <a:p>
            <a:pPr marL="342900" indent="-342900">
              <a:buSzPct val="100000"/>
              <a:buChar char="•"/>
            </a:pPr>
            <a:r>
              <a:rPr lang="en-US" sz="1800" dirty="0">
                <a:solidFill>
                  <a:srgbClr val="FFFFFF"/>
                </a:solidFill>
              </a:rPr>
              <a:t>pravilni tlak u gumama manji otpor kotrljanja</a:t>
            </a:r>
            <a:endParaRPr lang="en-US" sz="1800" dirty="0"/>
          </a:p>
          <a:p>
            <a:pPr marL="342900" indent="-342900">
              <a:buSzPct val="100000"/>
              <a:buChar char="•"/>
            </a:pPr>
            <a:r>
              <a:rPr lang="en-US" sz="1800" dirty="0">
                <a:solidFill>
                  <a:srgbClr val="FFFFFF"/>
                </a:solidFill>
              </a:rPr>
              <a:t>manje mase u vozilu manje energije za ubrzanje</a:t>
            </a:r>
            <a:endParaRPr lang="en-US" sz="1800" dirty="0"/>
          </a:p>
          <a:p>
            <a:pPr marL="342900" indent="-342900">
              <a:buSzPct val="100000"/>
              <a:buChar char="•"/>
            </a:pPr>
            <a:r>
              <a:rPr lang="en-US" sz="1800" dirty="0">
                <a:solidFill>
                  <a:srgbClr val="FFFFFF"/>
                </a:solidFill>
              </a:rPr>
              <a:t>redovno održavanje filteri ulje manje trenja</a:t>
            </a:r>
            <a:endParaRPr lang="en-US" sz="1800" dirty="0"/>
          </a:p>
          <a:p>
            <a:pPr marL="0" indent="0">
              <a:buNone/>
            </a:pPr>
            <a:r>
              <a:rPr lang="en-US" sz="1800" dirty="0">
                <a:solidFill>
                  <a:srgbClr val="FFFFFF"/>
                </a:solidFill>
              </a:rPr>
              <a:t>Ovo su primjeri kako razumijevanje energije pomaže u svakodnevici.</a:t>
            </a:r>
            <a:endParaRPr lang="en-US" sz="1800" dirty="0"/>
          </a:p>
        </p:txBody>
      </p:sp>
      <p:sp>
        <p:nvSpPr>
          <p:cNvPr id="650" name="deco_650"/>
          <p:cNvSpPr>
            <a:spLocks noGrp="1"/>
          </p:cNvSpPr>
          <p:nvPr/>
        </p:nvSpPr>
        <p:spPr>
          <a:xfrm>
            <a:off x="7700000" y="4000000"/>
            <a:ext cx="1400000" cy="1400000"/>
          </a:xfrm>
          <a:prstGeom prst="ellipse">
            <a:avLst/>
          </a:prstGeom>
          <a:noFill/>
          <a:ln w="25400">
            <a:solidFill>
              <a:srgbClr val="3A7FBF">
                <a:alpha val="30000"/>
              </a:srgbClr>
            </a:solidFill>
          </a:ln>
        </p:spPr>
        <p:txBody>
          <a:bodyPr/>
          <a:lstStyle/>
          <a:p>
            <a:endParaRPr/>
          </a:p>
        </p:txBody>
      </p:sp>
      <p:sp>
        <p:nvSpPr>
          <p:cNvPr id="651" name="deco_651"/>
          <p:cNvSpPr>
            <a:spLocks noGrp="1"/>
          </p:cNvSpPr>
          <p:nvPr/>
        </p:nvSpPr>
        <p:spPr>
          <a:xfrm>
            <a:off x="7900000" y="4200000"/>
            <a:ext cx="1000000" cy="1000000"/>
          </a:xfrm>
          <a:prstGeom prst="ellipse">
            <a:avLst/>
          </a:prstGeom>
          <a:noFill/>
          <a:ln w="25400">
            <a:solidFill>
              <a:srgbClr val="3A7FBF">
                <a:alpha val="20000"/>
              </a:srgbClr>
            </a:solidFill>
          </a:ln>
        </p:spPr>
        <p:txBody>
          <a:bodyPr/>
          <a:lstStyle/>
          <a:p>
            <a:endParaRPr/>
          </a:p>
        </p:txBody>
      </p:sp>
      <p:sp>
        <p:nvSpPr>
          <p:cNvPr id="652" name="deco_652"/>
          <p:cNvSpPr>
            <a:spLocks noGrp="1"/>
          </p:cNvSpPr>
          <p:nvPr/>
        </p:nvSpPr>
        <p:spPr>
          <a:xfrm>
            <a:off x="8300000" y="4600000"/>
            <a:ext cx="200000" cy="200000"/>
          </a:xfrm>
          <a:prstGeom prst="ellipse">
            <a:avLst/>
          </a:prstGeom>
          <a:solidFill>
            <a:srgbClr val="3A7FBF">
              <a:alpha val="20000"/>
            </a:srgbClr>
          </a:solidFill>
          <a:ln w="12700">
            <a:solidFill>
              <a:srgbClr val="3A7FBF">
                <a:alpha val="20000"/>
              </a:srgbClr>
            </a:solidFill>
          </a:ln>
        </p:spPr>
        <p:txBody>
          <a:bodyPr/>
          <a:lstStyle/>
          <a:p>
            <a:endParaRPr/>
          </a:p>
        </p:txBody>
      </p:sp>
      <p:sp>
        <p:nvSpPr>
          <p:cNvPr id="653" name="deco_653"/>
          <p:cNvSpPr>
            <a:spLocks noGrp="1"/>
          </p:cNvSpPr>
          <p:nvPr/>
        </p:nvSpPr>
        <p:spPr>
          <a:xfrm>
            <a:off x="8975000" y="4600000"/>
            <a:ext cx="50000" cy="200000"/>
          </a:xfrm>
          <a:prstGeom prst="rect">
            <a:avLst/>
          </a:prstGeom>
          <a:solidFill>
            <a:srgbClr val="3A7FBF">
              <a:alpha val="30000"/>
            </a:srgbClr>
          </a:solidFill>
          <a:ln w="9525">
            <a:noFill/>
          </a:ln>
        </p:spPr>
        <p:txBody>
          <a:bodyPr/>
          <a:lstStyle/>
          <a:p>
            <a:endParaRPr/>
          </a:p>
        </p:txBody>
      </p:sp>
      <p:sp>
        <p:nvSpPr>
          <p:cNvPr id="654" name="deco_654"/>
          <p:cNvSpPr>
            <a:spLocks noGrp="1"/>
          </p:cNvSpPr>
          <p:nvPr/>
        </p:nvSpPr>
        <p:spPr>
          <a:xfrm rot="2700000">
            <a:off x="8799264" y="5024264"/>
            <a:ext cx="50000" cy="200000"/>
          </a:xfrm>
          <a:prstGeom prst="rect">
            <a:avLst/>
          </a:prstGeom>
          <a:solidFill>
            <a:srgbClr val="3A7FBF">
              <a:alpha val="30000"/>
            </a:srgbClr>
          </a:solidFill>
          <a:ln w="9525">
            <a:noFill/>
          </a:ln>
        </p:spPr>
        <p:txBody>
          <a:bodyPr/>
          <a:lstStyle/>
          <a:p>
            <a:endParaRPr/>
          </a:p>
        </p:txBody>
      </p:sp>
      <p:sp>
        <p:nvSpPr>
          <p:cNvPr id="655" name="deco_655"/>
          <p:cNvSpPr>
            <a:spLocks noGrp="1"/>
          </p:cNvSpPr>
          <p:nvPr/>
        </p:nvSpPr>
        <p:spPr>
          <a:xfrm rot="5400000">
            <a:off x="8375000" y="5200000"/>
            <a:ext cx="50000" cy="200000"/>
          </a:xfrm>
          <a:prstGeom prst="rect">
            <a:avLst/>
          </a:prstGeom>
          <a:solidFill>
            <a:srgbClr val="3A7FBF">
              <a:alpha val="30000"/>
            </a:srgbClr>
          </a:solidFill>
          <a:ln w="9525">
            <a:noFill/>
          </a:ln>
        </p:spPr>
        <p:txBody>
          <a:bodyPr/>
          <a:lstStyle/>
          <a:p>
            <a:endParaRPr/>
          </a:p>
        </p:txBody>
      </p:sp>
      <p:sp>
        <p:nvSpPr>
          <p:cNvPr id="656" name="deco_656"/>
          <p:cNvSpPr>
            <a:spLocks noGrp="1"/>
          </p:cNvSpPr>
          <p:nvPr/>
        </p:nvSpPr>
        <p:spPr>
          <a:xfrm rot="8100000">
            <a:off x="7950736" y="5024264"/>
            <a:ext cx="50000" cy="200000"/>
          </a:xfrm>
          <a:prstGeom prst="rect">
            <a:avLst/>
          </a:prstGeom>
          <a:solidFill>
            <a:srgbClr val="3A7FBF">
              <a:alpha val="30000"/>
            </a:srgbClr>
          </a:solidFill>
          <a:ln w="9525">
            <a:noFill/>
          </a:ln>
        </p:spPr>
        <p:txBody>
          <a:bodyPr/>
          <a:lstStyle/>
          <a:p>
            <a:endParaRPr/>
          </a:p>
        </p:txBody>
      </p:sp>
      <p:sp>
        <p:nvSpPr>
          <p:cNvPr id="657" name="deco_657"/>
          <p:cNvSpPr>
            <a:spLocks noGrp="1"/>
          </p:cNvSpPr>
          <p:nvPr/>
        </p:nvSpPr>
        <p:spPr>
          <a:xfrm rot="10800000">
            <a:off x="7775000" y="4600000"/>
            <a:ext cx="50000" cy="200000"/>
          </a:xfrm>
          <a:prstGeom prst="rect">
            <a:avLst/>
          </a:prstGeom>
          <a:solidFill>
            <a:srgbClr val="3A7FBF">
              <a:alpha val="30000"/>
            </a:srgbClr>
          </a:solidFill>
          <a:ln w="9525">
            <a:noFill/>
          </a:ln>
        </p:spPr>
        <p:txBody>
          <a:bodyPr/>
          <a:lstStyle/>
          <a:p>
            <a:endParaRPr/>
          </a:p>
        </p:txBody>
      </p:sp>
      <p:sp>
        <p:nvSpPr>
          <p:cNvPr id="658" name="deco_658"/>
          <p:cNvSpPr>
            <a:spLocks noGrp="1"/>
          </p:cNvSpPr>
          <p:nvPr/>
        </p:nvSpPr>
        <p:spPr>
          <a:xfrm rot="13500000">
            <a:off x="7950736" y="4175736"/>
            <a:ext cx="50000" cy="200000"/>
          </a:xfrm>
          <a:prstGeom prst="rect">
            <a:avLst/>
          </a:prstGeom>
          <a:solidFill>
            <a:srgbClr val="3A7FBF">
              <a:alpha val="30000"/>
            </a:srgbClr>
          </a:solidFill>
          <a:ln w="9525">
            <a:noFill/>
          </a:ln>
        </p:spPr>
        <p:txBody>
          <a:bodyPr/>
          <a:lstStyle/>
          <a:p>
            <a:endParaRPr/>
          </a:p>
        </p:txBody>
      </p:sp>
      <p:sp>
        <p:nvSpPr>
          <p:cNvPr id="659" name="deco_659"/>
          <p:cNvSpPr>
            <a:spLocks noGrp="1"/>
          </p:cNvSpPr>
          <p:nvPr/>
        </p:nvSpPr>
        <p:spPr>
          <a:xfrm rot="16200000">
            <a:off x="8375000" y="4000000"/>
            <a:ext cx="50000" cy="200000"/>
          </a:xfrm>
          <a:prstGeom prst="rect">
            <a:avLst/>
          </a:prstGeom>
          <a:solidFill>
            <a:srgbClr val="3A7FBF">
              <a:alpha val="30000"/>
            </a:srgbClr>
          </a:solidFill>
          <a:ln w="9525">
            <a:noFill/>
          </a:ln>
        </p:spPr>
        <p:txBody>
          <a:bodyPr/>
          <a:lstStyle/>
          <a:p>
            <a:endParaRPr/>
          </a:p>
        </p:txBody>
      </p:sp>
      <p:sp>
        <p:nvSpPr>
          <p:cNvPr id="660" name="deco_660"/>
          <p:cNvSpPr>
            <a:spLocks noGrp="1"/>
          </p:cNvSpPr>
          <p:nvPr/>
        </p:nvSpPr>
        <p:spPr>
          <a:xfrm rot="18900000">
            <a:off x="8799264" y="4175736"/>
            <a:ext cx="50000" cy="200000"/>
          </a:xfrm>
          <a:prstGeom prst="rect">
            <a:avLst/>
          </a:prstGeom>
          <a:solidFill>
            <a:srgbClr val="3A7FBF">
              <a:alpha val="30000"/>
            </a:srgbClr>
          </a:solidFill>
          <a:ln w="9525">
            <a:noFill/>
          </a:ln>
        </p:spPr>
        <p:txBody>
          <a:bodyPr/>
          <a:lstStyle/>
          <a:p>
            <a:endParaRPr/>
          </a:p>
        </p:txBody>
      </p:sp>
      <p:sp>
        <p:nvSpPr>
          <p:cNvPr id="661" name="deco_661"/>
          <p:cNvSpPr>
            <a:spLocks noGrp="1"/>
          </p:cNvSpPr>
          <p:nvPr/>
        </p:nvSpPr>
        <p:spPr>
          <a:xfrm>
            <a:off x="7170000" y="3820000"/>
            <a:ext cx="760000" cy="760000"/>
          </a:xfrm>
          <a:prstGeom prst="ellipse">
            <a:avLst/>
          </a:prstGeom>
          <a:noFill/>
          <a:ln w="25400">
            <a:solidFill>
              <a:srgbClr val="3A7FBF">
                <a:alpha val="30000"/>
              </a:srgbClr>
            </a:solidFill>
          </a:ln>
        </p:spPr>
        <p:txBody>
          <a:bodyPr/>
          <a:lstStyle/>
          <a:p>
            <a:endParaRPr/>
          </a:p>
        </p:txBody>
      </p:sp>
      <p:sp>
        <p:nvSpPr>
          <p:cNvPr id="662" name="deco_662"/>
          <p:cNvSpPr>
            <a:spLocks noGrp="1"/>
          </p:cNvSpPr>
          <p:nvPr/>
        </p:nvSpPr>
        <p:spPr>
          <a:xfrm>
            <a:off x="7470000" y="4120000"/>
            <a:ext cx="160000" cy="160000"/>
          </a:xfrm>
          <a:prstGeom prst="ellipse">
            <a:avLst/>
          </a:prstGeom>
          <a:solidFill>
            <a:srgbClr val="3A7FBF">
              <a:alpha val="20000"/>
            </a:srgbClr>
          </a:solidFill>
          <a:ln w="12700">
            <a:solidFill>
              <a:srgbClr val="3A7FBF">
                <a:alpha val="20000"/>
              </a:srgbClr>
            </a:solidFill>
          </a:ln>
        </p:spPr>
        <p:txBody>
          <a:bodyPr/>
          <a:lstStyle/>
          <a:p>
            <a:endParaRPr/>
          </a:p>
        </p:txBody>
      </p:sp>
      <p:sp>
        <p:nvSpPr>
          <p:cNvPr id="663" name="deco_663"/>
          <p:cNvSpPr>
            <a:spLocks noGrp="1"/>
          </p:cNvSpPr>
          <p:nvPr/>
        </p:nvSpPr>
        <p:spPr>
          <a:xfrm>
            <a:off x="7860000" y="4120000"/>
            <a:ext cx="40000" cy="160000"/>
          </a:xfrm>
          <a:prstGeom prst="rect">
            <a:avLst/>
          </a:prstGeom>
          <a:solidFill>
            <a:srgbClr val="3A7FBF">
              <a:alpha val="30000"/>
            </a:srgbClr>
          </a:solidFill>
          <a:ln w="9525">
            <a:noFill/>
          </a:ln>
        </p:spPr>
        <p:txBody>
          <a:bodyPr/>
          <a:lstStyle/>
          <a:p>
            <a:endParaRPr/>
          </a:p>
        </p:txBody>
      </p:sp>
      <p:sp>
        <p:nvSpPr>
          <p:cNvPr id="664" name="deco_664"/>
          <p:cNvSpPr>
            <a:spLocks noGrp="1"/>
          </p:cNvSpPr>
          <p:nvPr/>
        </p:nvSpPr>
        <p:spPr>
          <a:xfrm rot="3600000">
            <a:off x="7695000" y="4405788"/>
            <a:ext cx="40000" cy="160000"/>
          </a:xfrm>
          <a:prstGeom prst="rect">
            <a:avLst/>
          </a:prstGeom>
          <a:solidFill>
            <a:srgbClr val="3A7FBF">
              <a:alpha val="30000"/>
            </a:srgbClr>
          </a:solidFill>
          <a:ln w="9525">
            <a:noFill/>
          </a:ln>
        </p:spPr>
        <p:txBody>
          <a:bodyPr/>
          <a:lstStyle/>
          <a:p>
            <a:endParaRPr/>
          </a:p>
        </p:txBody>
      </p:sp>
      <p:sp>
        <p:nvSpPr>
          <p:cNvPr id="665" name="deco_665"/>
          <p:cNvSpPr>
            <a:spLocks noGrp="1"/>
          </p:cNvSpPr>
          <p:nvPr/>
        </p:nvSpPr>
        <p:spPr>
          <a:xfrm rot="7200000">
            <a:off x="7365001" y="4405788"/>
            <a:ext cx="40000" cy="160000"/>
          </a:xfrm>
          <a:prstGeom prst="rect">
            <a:avLst/>
          </a:prstGeom>
          <a:solidFill>
            <a:srgbClr val="3A7FBF">
              <a:alpha val="30000"/>
            </a:srgbClr>
          </a:solidFill>
          <a:ln w="9525">
            <a:noFill/>
          </a:ln>
        </p:spPr>
        <p:txBody>
          <a:bodyPr/>
          <a:lstStyle/>
          <a:p>
            <a:endParaRPr/>
          </a:p>
        </p:txBody>
      </p:sp>
      <p:sp>
        <p:nvSpPr>
          <p:cNvPr id="666" name="deco_666"/>
          <p:cNvSpPr>
            <a:spLocks noGrp="1"/>
          </p:cNvSpPr>
          <p:nvPr/>
        </p:nvSpPr>
        <p:spPr>
          <a:xfrm rot="10800000">
            <a:off x="7200000" y="4120000"/>
            <a:ext cx="40000" cy="160000"/>
          </a:xfrm>
          <a:prstGeom prst="rect">
            <a:avLst/>
          </a:prstGeom>
          <a:solidFill>
            <a:srgbClr val="3A7FBF">
              <a:alpha val="30000"/>
            </a:srgbClr>
          </a:solidFill>
          <a:ln w="9525">
            <a:noFill/>
          </a:ln>
        </p:spPr>
        <p:txBody>
          <a:bodyPr/>
          <a:lstStyle/>
          <a:p>
            <a:endParaRPr/>
          </a:p>
        </p:txBody>
      </p:sp>
      <p:sp>
        <p:nvSpPr>
          <p:cNvPr id="667" name="deco_667"/>
          <p:cNvSpPr>
            <a:spLocks noGrp="1"/>
          </p:cNvSpPr>
          <p:nvPr/>
        </p:nvSpPr>
        <p:spPr>
          <a:xfrm rot="14400000">
            <a:off x="7365000" y="3834212"/>
            <a:ext cx="40000" cy="160000"/>
          </a:xfrm>
          <a:prstGeom prst="rect">
            <a:avLst/>
          </a:prstGeom>
          <a:solidFill>
            <a:srgbClr val="3A7FBF">
              <a:alpha val="30000"/>
            </a:srgbClr>
          </a:solidFill>
          <a:ln w="9525">
            <a:noFill/>
          </a:ln>
        </p:spPr>
        <p:txBody>
          <a:bodyPr/>
          <a:lstStyle/>
          <a:p>
            <a:endParaRPr/>
          </a:p>
        </p:txBody>
      </p:sp>
      <p:sp>
        <p:nvSpPr>
          <p:cNvPr id="668" name="deco_668"/>
          <p:cNvSpPr>
            <a:spLocks noGrp="1"/>
          </p:cNvSpPr>
          <p:nvPr/>
        </p:nvSpPr>
        <p:spPr>
          <a:xfrm rot="18000000">
            <a:off x="7695000" y="3834212"/>
            <a:ext cx="40000" cy="160000"/>
          </a:xfrm>
          <a:prstGeom prst="rect">
            <a:avLst/>
          </a:prstGeom>
          <a:solidFill>
            <a:srgbClr val="3A7FBF">
              <a:alpha val="30000"/>
            </a:srgbClr>
          </a:solidFill>
          <a:ln w="9525">
            <a:noFill/>
          </a:ln>
        </p:spPr>
        <p:txBody>
          <a:bodyPr/>
          <a:lstStyle/>
          <a:p>
            <a:endParaRPr/>
          </a:p>
        </p:txBody>
      </p:sp>
      <p:sp>
        <p:nvSpPr>
          <p:cNvPr id="669" name="deco_669"/>
          <p:cNvSpPr>
            <a:spLocks noGrp="1"/>
          </p:cNvSpPr>
          <p:nvPr/>
        </p:nvSpPr>
        <p:spPr>
          <a:xfrm>
            <a:off x="8000000" y="4900000"/>
            <a:ext cx="600000" cy="80000"/>
          </a:xfrm>
          <a:prstGeom prst="rect">
            <a:avLst/>
          </a:prstGeom>
          <a:solidFill>
            <a:srgbClr val="3A7FBF">
              <a:alpha val="25000"/>
            </a:srgbClr>
          </a:solidFill>
          <a:ln w="9525">
            <a:noFill/>
          </a:ln>
        </p:spPr>
        <p:txBody>
          <a:bodyPr/>
          <a:lstStyle/>
          <a:p>
            <a:endParaRPr/>
          </a:p>
        </p:txBody>
      </p:sp>
      <p:sp>
        <p:nvSpPr>
          <p:cNvPr id="670" name="deco_670"/>
          <p:cNvSpPr>
            <a:spLocks noGrp="1"/>
          </p:cNvSpPr>
          <p:nvPr/>
        </p:nvSpPr>
        <p:spPr>
          <a:xfrm>
            <a:off x="7880000" y="4820000"/>
            <a:ext cx="240000" cy="240000"/>
          </a:xfrm>
          <a:prstGeom prst="ellipse">
            <a:avLst/>
          </a:prstGeom>
          <a:noFill/>
          <a:ln w="25400">
            <a:solidFill>
              <a:srgbClr val="3A7FBF">
                <a:alpha val="25000"/>
              </a:srgbClr>
            </a:solidFill>
          </a:ln>
        </p:spPr>
        <p:txBody>
          <a:bodyPr/>
          <a:lstStyle/>
          <a:p>
            <a:endParaRPr/>
          </a:p>
        </p:txBody>
      </p:sp>
      <p:sp>
        <p:nvSpPr>
          <p:cNvPr id="671" name="deco_671"/>
          <p:cNvSpPr>
            <a:spLocks noGrp="1"/>
          </p:cNvSpPr>
          <p:nvPr/>
        </p:nvSpPr>
        <p:spPr>
          <a:xfrm>
            <a:off x="8480000" y="4820000"/>
            <a:ext cx="240000" cy="240000"/>
          </a:xfrm>
          <a:prstGeom prst="ellipse">
            <a:avLst/>
          </a:prstGeom>
          <a:noFill/>
          <a:ln w="25400">
            <a:solidFill>
              <a:srgbClr val="3A7FBF">
                <a:alpha val="25000"/>
              </a:srgbClr>
            </a:solidFill>
          </a:ln>
        </p:spPr>
        <p:txBody>
          <a:bodyPr/>
          <a:lstStyle/>
          <a:p>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Energy Conversion &amp; Law Of Energy Conversion with Examples">
            <a:extLst>
              <a:ext uri="{FF2B5EF4-FFF2-40B4-BE49-F238E27FC236}">
                <a16:creationId xmlns:a16="http://schemas.microsoft.com/office/drawing/2014/main" id="{06D46615-1953-DCA8-DC27-7D00E46F40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5254" y="445383"/>
            <a:ext cx="4373491" cy="42527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94114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name="Slide 20">
    <p:bg>
      <p:bgPr>
        <a:gradFill rotWithShape="1">
          <a:gsLst>
            <a:gs pos="0">
              <a:srgbClr val="1A1A2E"/>
            </a:gs>
            <a:gs pos="60000">
              <a:srgbClr val="16213E"/>
            </a:gs>
            <a:gs pos="100000">
              <a:srgbClr val="0F3460"/>
            </a:gs>
          </a:gsLst>
          <a:lin ang="5400000" scaled="0"/>
        </a:gradFill>
        <a:effectLst/>
      </p:bgPr>
    </p:bg>
    <p:spTree>
      <p:nvGrpSpPr>
        <p:cNvPr id="1" name=""/>
        <p:cNvGrpSpPr/>
        <p:nvPr/>
      </p:nvGrpSpPr>
      <p:grpSpPr>
        <a:xfrm>
          <a:off x="0" y="0"/>
          <a:ext cx="0" cy="0"/>
          <a:chOff x="0" y="0"/>
          <a:chExt cx="0" cy="0"/>
        </a:xfrm>
      </p:grpSpPr>
      <p:sp>
        <p:nvSpPr>
          <p:cNvPr id="2" name="Text 0"/>
          <p:cNvSpPr>
            <a:spLocks noGrp="1"/>
          </p:cNvSpPr>
          <p:nvPr>
            <p:ph type="title" idx="100"/>
          </p:nvPr>
        </p:nvSpPr>
        <p:spPr>
          <a:prstGeom prst="rect">
            <a:avLst/>
          </a:prstGeom>
          <a:noFill/>
          <a:ln/>
        </p:spPr>
        <p:txBody>
          <a:bodyPr wrap="square" rtlCol="0"/>
          <a:lstStyle/>
          <a:p>
            <a:pPr marL="0" indent="0">
              <a:buNone/>
            </a:pPr>
            <a:r>
              <a:rPr lang="en-US" sz="2400" b="1" u="sng" dirty="0">
                <a:solidFill>
                  <a:srgbClr val="FFFFFF"/>
                </a:solidFill>
              </a:rPr>
              <a:t>Sažetak: ključne ideje o izmjeni energije u SUI</a:t>
            </a:r>
            <a:endParaRPr lang="en-US" sz="2400" b="1" u="sng" dirty="0"/>
          </a:p>
        </p:txBody>
      </p:sp>
      <p:sp>
        <p:nvSpPr>
          <p:cNvPr id="3" name="Text 0"/>
          <p:cNvSpPr>
            <a:spLocks noGrp="1"/>
          </p:cNvSpPr>
          <p:nvPr>
            <p:ph type="body" idx="101"/>
          </p:nvPr>
        </p:nvSpPr>
        <p:spPr>
          <a:xfrm>
            <a:off x="457200" y="1714501"/>
            <a:ext cx="7772400" cy="4114800"/>
          </a:xfrm>
          <a:prstGeom prst="rect">
            <a:avLst/>
          </a:prstGeom>
          <a:noFill/>
          <a:ln/>
        </p:spPr>
        <p:txBody>
          <a:bodyPr wrap="square" rtlCol="0"/>
          <a:lstStyle/>
          <a:p>
            <a:pPr marL="342900" indent="-342900">
              <a:buSzPct val="100000"/>
              <a:buChar char="•"/>
            </a:pPr>
            <a:r>
              <a:rPr lang="en-US" sz="1800" dirty="0">
                <a:solidFill>
                  <a:srgbClr val="FFFFFF"/>
                </a:solidFill>
              </a:rPr>
              <a:t>Motor pretvara kemijsku energiju goriva u toplinu zatim u mehanički rad.</a:t>
            </a:r>
            <a:endParaRPr lang="en-US" sz="1800" dirty="0"/>
          </a:p>
          <a:p>
            <a:pPr marL="342900" indent="-342900">
              <a:buSzPct val="100000"/>
              <a:buChar char="•"/>
            </a:pPr>
            <a:r>
              <a:rPr lang="en-US" sz="1800" dirty="0">
                <a:solidFill>
                  <a:srgbClr val="FFFFFF"/>
                </a:solidFill>
              </a:rPr>
              <a:t>Najvažniji dio ciklusa je radni takt gdje tlak plinova gura klip.</a:t>
            </a:r>
            <a:endParaRPr lang="en-US" sz="1800" dirty="0"/>
          </a:p>
          <a:p>
            <a:pPr marL="342900" indent="-342900">
              <a:buSzPct val="100000"/>
              <a:buChar char="•"/>
            </a:pPr>
            <a:r>
              <a:rPr lang="en-US" sz="1800" dirty="0">
                <a:solidFill>
                  <a:srgbClr val="FFFFFF"/>
                </a:solidFill>
              </a:rPr>
              <a:t>Učinkovitost je ograničena jer postoje gubici toplina ispušni plinovi trenje buka.</a:t>
            </a:r>
            <a:endParaRPr lang="en-US" sz="1800" dirty="0"/>
          </a:p>
          <a:p>
            <a:pPr marL="342900" indent="-342900">
              <a:buSzPct val="100000"/>
              <a:buChar char="•"/>
            </a:pPr>
            <a:r>
              <a:rPr lang="en-US" sz="1800" dirty="0">
                <a:solidFill>
                  <a:srgbClr val="FFFFFF"/>
                </a:solidFill>
              </a:rPr>
              <a:t>Dizajn kompresija upravljanje izgaranjem turbo i način uporabe vožnja održavanje utječu na to koliko energije postaje korisno kretanje.</a:t>
            </a:r>
            <a:endParaRPr lang="en-US" sz="1800" dirty="0"/>
          </a:p>
        </p:txBody>
      </p:sp>
      <p:sp>
        <p:nvSpPr>
          <p:cNvPr id="800" name="deco_800"/>
          <p:cNvSpPr>
            <a:spLocks noGrp="1"/>
          </p:cNvSpPr>
          <p:nvPr/>
        </p:nvSpPr>
        <p:spPr>
          <a:xfrm>
            <a:off x="7700000" y="4000000"/>
            <a:ext cx="1400000" cy="1400000"/>
          </a:xfrm>
          <a:prstGeom prst="ellipse">
            <a:avLst/>
          </a:prstGeom>
          <a:noFill/>
          <a:ln w="25400">
            <a:solidFill>
              <a:srgbClr val="3A7FBF">
                <a:alpha val="30000"/>
              </a:srgbClr>
            </a:solidFill>
          </a:ln>
        </p:spPr>
        <p:txBody>
          <a:bodyPr/>
          <a:lstStyle/>
          <a:p>
            <a:endParaRPr/>
          </a:p>
        </p:txBody>
      </p:sp>
      <p:sp>
        <p:nvSpPr>
          <p:cNvPr id="801" name="deco_801"/>
          <p:cNvSpPr>
            <a:spLocks noGrp="1"/>
          </p:cNvSpPr>
          <p:nvPr/>
        </p:nvSpPr>
        <p:spPr>
          <a:xfrm>
            <a:off x="7900000" y="4200000"/>
            <a:ext cx="1000000" cy="1000000"/>
          </a:xfrm>
          <a:prstGeom prst="ellipse">
            <a:avLst/>
          </a:prstGeom>
          <a:noFill/>
          <a:ln w="25400">
            <a:solidFill>
              <a:srgbClr val="3A7FBF">
                <a:alpha val="20000"/>
              </a:srgbClr>
            </a:solidFill>
          </a:ln>
        </p:spPr>
        <p:txBody>
          <a:bodyPr/>
          <a:lstStyle/>
          <a:p>
            <a:endParaRPr/>
          </a:p>
        </p:txBody>
      </p:sp>
      <p:sp>
        <p:nvSpPr>
          <p:cNvPr id="802" name="deco_802"/>
          <p:cNvSpPr>
            <a:spLocks noGrp="1"/>
          </p:cNvSpPr>
          <p:nvPr/>
        </p:nvSpPr>
        <p:spPr>
          <a:xfrm>
            <a:off x="8300000" y="4600000"/>
            <a:ext cx="200000" cy="200000"/>
          </a:xfrm>
          <a:prstGeom prst="ellipse">
            <a:avLst/>
          </a:prstGeom>
          <a:solidFill>
            <a:srgbClr val="3A7FBF">
              <a:alpha val="20000"/>
            </a:srgbClr>
          </a:solidFill>
          <a:ln w="12700">
            <a:solidFill>
              <a:srgbClr val="3A7FBF">
                <a:alpha val="20000"/>
              </a:srgbClr>
            </a:solidFill>
          </a:ln>
        </p:spPr>
        <p:txBody>
          <a:bodyPr/>
          <a:lstStyle/>
          <a:p>
            <a:endParaRPr/>
          </a:p>
        </p:txBody>
      </p:sp>
      <p:sp>
        <p:nvSpPr>
          <p:cNvPr id="803" name="deco_803"/>
          <p:cNvSpPr>
            <a:spLocks noGrp="1"/>
          </p:cNvSpPr>
          <p:nvPr/>
        </p:nvSpPr>
        <p:spPr>
          <a:xfrm>
            <a:off x="8975000" y="4600000"/>
            <a:ext cx="50000" cy="200000"/>
          </a:xfrm>
          <a:prstGeom prst="rect">
            <a:avLst/>
          </a:prstGeom>
          <a:solidFill>
            <a:srgbClr val="3A7FBF">
              <a:alpha val="30000"/>
            </a:srgbClr>
          </a:solidFill>
          <a:ln w="9525">
            <a:noFill/>
          </a:ln>
        </p:spPr>
        <p:txBody>
          <a:bodyPr/>
          <a:lstStyle/>
          <a:p>
            <a:endParaRPr/>
          </a:p>
        </p:txBody>
      </p:sp>
      <p:sp>
        <p:nvSpPr>
          <p:cNvPr id="804" name="deco_804"/>
          <p:cNvSpPr>
            <a:spLocks noGrp="1"/>
          </p:cNvSpPr>
          <p:nvPr/>
        </p:nvSpPr>
        <p:spPr>
          <a:xfrm rot="2700000">
            <a:off x="8799264" y="5024264"/>
            <a:ext cx="50000" cy="200000"/>
          </a:xfrm>
          <a:prstGeom prst="rect">
            <a:avLst/>
          </a:prstGeom>
          <a:solidFill>
            <a:srgbClr val="3A7FBF">
              <a:alpha val="30000"/>
            </a:srgbClr>
          </a:solidFill>
          <a:ln w="9525">
            <a:noFill/>
          </a:ln>
        </p:spPr>
        <p:txBody>
          <a:bodyPr/>
          <a:lstStyle/>
          <a:p>
            <a:endParaRPr/>
          </a:p>
        </p:txBody>
      </p:sp>
      <p:sp>
        <p:nvSpPr>
          <p:cNvPr id="805" name="deco_805"/>
          <p:cNvSpPr>
            <a:spLocks noGrp="1"/>
          </p:cNvSpPr>
          <p:nvPr/>
        </p:nvSpPr>
        <p:spPr>
          <a:xfrm rot="5400000">
            <a:off x="8375000" y="5200000"/>
            <a:ext cx="50000" cy="200000"/>
          </a:xfrm>
          <a:prstGeom prst="rect">
            <a:avLst/>
          </a:prstGeom>
          <a:solidFill>
            <a:srgbClr val="3A7FBF">
              <a:alpha val="30000"/>
            </a:srgbClr>
          </a:solidFill>
          <a:ln w="9525">
            <a:noFill/>
          </a:ln>
        </p:spPr>
        <p:txBody>
          <a:bodyPr/>
          <a:lstStyle/>
          <a:p>
            <a:endParaRPr/>
          </a:p>
        </p:txBody>
      </p:sp>
      <p:sp>
        <p:nvSpPr>
          <p:cNvPr id="806" name="deco_806"/>
          <p:cNvSpPr>
            <a:spLocks noGrp="1"/>
          </p:cNvSpPr>
          <p:nvPr/>
        </p:nvSpPr>
        <p:spPr>
          <a:xfrm rot="8100000">
            <a:off x="7950736" y="5024264"/>
            <a:ext cx="50000" cy="200000"/>
          </a:xfrm>
          <a:prstGeom prst="rect">
            <a:avLst/>
          </a:prstGeom>
          <a:solidFill>
            <a:srgbClr val="3A7FBF">
              <a:alpha val="30000"/>
            </a:srgbClr>
          </a:solidFill>
          <a:ln w="9525">
            <a:noFill/>
          </a:ln>
        </p:spPr>
        <p:txBody>
          <a:bodyPr/>
          <a:lstStyle/>
          <a:p>
            <a:endParaRPr/>
          </a:p>
        </p:txBody>
      </p:sp>
      <p:sp>
        <p:nvSpPr>
          <p:cNvPr id="807" name="deco_807"/>
          <p:cNvSpPr>
            <a:spLocks noGrp="1"/>
          </p:cNvSpPr>
          <p:nvPr/>
        </p:nvSpPr>
        <p:spPr>
          <a:xfrm rot="10800000">
            <a:off x="7775000" y="4600000"/>
            <a:ext cx="50000" cy="200000"/>
          </a:xfrm>
          <a:prstGeom prst="rect">
            <a:avLst/>
          </a:prstGeom>
          <a:solidFill>
            <a:srgbClr val="3A7FBF">
              <a:alpha val="30000"/>
            </a:srgbClr>
          </a:solidFill>
          <a:ln w="9525">
            <a:noFill/>
          </a:ln>
        </p:spPr>
        <p:txBody>
          <a:bodyPr/>
          <a:lstStyle/>
          <a:p>
            <a:endParaRPr/>
          </a:p>
        </p:txBody>
      </p:sp>
      <p:sp>
        <p:nvSpPr>
          <p:cNvPr id="808" name="deco_808"/>
          <p:cNvSpPr>
            <a:spLocks noGrp="1"/>
          </p:cNvSpPr>
          <p:nvPr/>
        </p:nvSpPr>
        <p:spPr>
          <a:xfrm rot="13500000">
            <a:off x="7950736" y="4175736"/>
            <a:ext cx="50000" cy="200000"/>
          </a:xfrm>
          <a:prstGeom prst="rect">
            <a:avLst/>
          </a:prstGeom>
          <a:solidFill>
            <a:srgbClr val="3A7FBF">
              <a:alpha val="30000"/>
            </a:srgbClr>
          </a:solidFill>
          <a:ln w="9525">
            <a:noFill/>
          </a:ln>
        </p:spPr>
        <p:txBody>
          <a:bodyPr/>
          <a:lstStyle/>
          <a:p>
            <a:endParaRPr/>
          </a:p>
        </p:txBody>
      </p:sp>
      <p:sp>
        <p:nvSpPr>
          <p:cNvPr id="809" name="deco_809"/>
          <p:cNvSpPr>
            <a:spLocks noGrp="1"/>
          </p:cNvSpPr>
          <p:nvPr/>
        </p:nvSpPr>
        <p:spPr>
          <a:xfrm rot="16200000">
            <a:off x="8375000" y="4000000"/>
            <a:ext cx="50000" cy="200000"/>
          </a:xfrm>
          <a:prstGeom prst="rect">
            <a:avLst/>
          </a:prstGeom>
          <a:solidFill>
            <a:srgbClr val="3A7FBF">
              <a:alpha val="30000"/>
            </a:srgbClr>
          </a:solidFill>
          <a:ln w="9525">
            <a:noFill/>
          </a:ln>
        </p:spPr>
        <p:txBody>
          <a:bodyPr/>
          <a:lstStyle/>
          <a:p>
            <a:endParaRPr/>
          </a:p>
        </p:txBody>
      </p:sp>
      <p:sp>
        <p:nvSpPr>
          <p:cNvPr id="810" name="deco_810"/>
          <p:cNvSpPr>
            <a:spLocks noGrp="1"/>
          </p:cNvSpPr>
          <p:nvPr/>
        </p:nvSpPr>
        <p:spPr>
          <a:xfrm rot="18900000">
            <a:off x="8799264" y="4175736"/>
            <a:ext cx="50000" cy="200000"/>
          </a:xfrm>
          <a:prstGeom prst="rect">
            <a:avLst/>
          </a:prstGeom>
          <a:solidFill>
            <a:srgbClr val="3A7FBF">
              <a:alpha val="30000"/>
            </a:srgbClr>
          </a:solidFill>
          <a:ln w="9525">
            <a:noFill/>
          </a:ln>
        </p:spPr>
        <p:txBody>
          <a:bodyPr/>
          <a:lstStyle/>
          <a:p>
            <a:endParaRPr/>
          </a:p>
        </p:txBody>
      </p:sp>
      <p:sp>
        <p:nvSpPr>
          <p:cNvPr id="811" name="deco_811"/>
          <p:cNvSpPr>
            <a:spLocks noGrp="1"/>
          </p:cNvSpPr>
          <p:nvPr/>
        </p:nvSpPr>
        <p:spPr>
          <a:xfrm>
            <a:off x="7170000" y="3820000"/>
            <a:ext cx="760000" cy="760000"/>
          </a:xfrm>
          <a:prstGeom prst="ellipse">
            <a:avLst/>
          </a:prstGeom>
          <a:noFill/>
          <a:ln w="25400">
            <a:solidFill>
              <a:srgbClr val="3A7FBF">
                <a:alpha val="30000"/>
              </a:srgbClr>
            </a:solidFill>
          </a:ln>
        </p:spPr>
        <p:txBody>
          <a:bodyPr/>
          <a:lstStyle/>
          <a:p>
            <a:endParaRPr/>
          </a:p>
        </p:txBody>
      </p:sp>
      <p:sp>
        <p:nvSpPr>
          <p:cNvPr id="812" name="deco_812"/>
          <p:cNvSpPr>
            <a:spLocks noGrp="1"/>
          </p:cNvSpPr>
          <p:nvPr/>
        </p:nvSpPr>
        <p:spPr>
          <a:xfrm>
            <a:off x="7470000" y="4120000"/>
            <a:ext cx="160000" cy="160000"/>
          </a:xfrm>
          <a:prstGeom prst="ellipse">
            <a:avLst/>
          </a:prstGeom>
          <a:solidFill>
            <a:srgbClr val="3A7FBF">
              <a:alpha val="20000"/>
            </a:srgbClr>
          </a:solidFill>
          <a:ln w="12700">
            <a:solidFill>
              <a:srgbClr val="3A7FBF">
                <a:alpha val="20000"/>
              </a:srgbClr>
            </a:solidFill>
          </a:ln>
        </p:spPr>
        <p:txBody>
          <a:bodyPr/>
          <a:lstStyle/>
          <a:p>
            <a:endParaRPr/>
          </a:p>
        </p:txBody>
      </p:sp>
      <p:sp>
        <p:nvSpPr>
          <p:cNvPr id="813" name="deco_813"/>
          <p:cNvSpPr>
            <a:spLocks noGrp="1"/>
          </p:cNvSpPr>
          <p:nvPr/>
        </p:nvSpPr>
        <p:spPr>
          <a:xfrm>
            <a:off x="7860000" y="4120000"/>
            <a:ext cx="40000" cy="160000"/>
          </a:xfrm>
          <a:prstGeom prst="rect">
            <a:avLst/>
          </a:prstGeom>
          <a:solidFill>
            <a:srgbClr val="3A7FBF">
              <a:alpha val="30000"/>
            </a:srgbClr>
          </a:solidFill>
          <a:ln w="9525">
            <a:noFill/>
          </a:ln>
        </p:spPr>
        <p:txBody>
          <a:bodyPr/>
          <a:lstStyle/>
          <a:p>
            <a:endParaRPr/>
          </a:p>
        </p:txBody>
      </p:sp>
      <p:sp>
        <p:nvSpPr>
          <p:cNvPr id="814" name="deco_814"/>
          <p:cNvSpPr>
            <a:spLocks noGrp="1"/>
          </p:cNvSpPr>
          <p:nvPr/>
        </p:nvSpPr>
        <p:spPr>
          <a:xfrm rot="3600000">
            <a:off x="7695000" y="4405788"/>
            <a:ext cx="40000" cy="160000"/>
          </a:xfrm>
          <a:prstGeom prst="rect">
            <a:avLst/>
          </a:prstGeom>
          <a:solidFill>
            <a:srgbClr val="3A7FBF">
              <a:alpha val="30000"/>
            </a:srgbClr>
          </a:solidFill>
          <a:ln w="9525">
            <a:noFill/>
          </a:ln>
        </p:spPr>
        <p:txBody>
          <a:bodyPr/>
          <a:lstStyle/>
          <a:p>
            <a:endParaRPr/>
          </a:p>
        </p:txBody>
      </p:sp>
      <p:sp>
        <p:nvSpPr>
          <p:cNvPr id="815" name="deco_815"/>
          <p:cNvSpPr>
            <a:spLocks noGrp="1"/>
          </p:cNvSpPr>
          <p:nvPr/>
        </p:nvSpPr>
        <p:spPr>
          <a:xfrm rot="7200000">
            <a:off x="7365001" y="4405788"/>
            <a:ext cx="40000" cy="160000"/>
          </a:xfrm>
          <a:prstGeom prst="rect">
            <a:avLst/>
          </a:prstGeom>
          <a:solidFill>
            <a:srgbClr val="3A7FBF">
              <a:alpha val="30000"/>
            </a:srgbClr>
          </a:solidFill>
          <a:ln w="9525">
            <a:noFill/>
          </a:ln>
        </p:spPr>
        <p:txBody>
          <a:bodyPr/>
          <a:lstStyle/>
          <a:p>
            <a:endParaRPr/>
          </a:p>
        </p:txBody>
      </p:sp>
      <p:sp>
        <p:nvSpPr>
          <p:cNvPr id="816" name="deco_816"/>
          <p:cNvSpPr>
            <a:spLocks noGrp="1"/>
          </p:cNvSpPr>
          <p:nvPr/>
        </p:nvSpPr>
        <p:spPr>
          <a:xfrm rot="10800000">
            <a:off x="7200000" y="4120000"/>
            <a:ext cx="40000" cy="160000"/>
          </a:xfrm>
          <a:prstGeom prst="rect">
            <a:avLst/>
          </a:prstGeom>
          <a:solidFill>
            <a:srgbClr val="3A7FBF">
              <a:alpha val="30000"/>
            </a:srgbClr>
          </a:solidFill>
          <a:ln w="9525">
            <a:noFill/>
          </a:ln>
        </p:spPr>
        <p:txBody>
          <a:bodyPr/>
          <a:lstStyle/>
          <a:p>
            <a:endParaRPr/>
          </a:p>
        </p:txBody>
      </p:sp>
      <p:sp>
        <p:nvSpPr>
          <p:cNvPr id="817" name="deco_817"/>
          <p:cNvSpPr>
            <a:spLocks noGrp="1"/>
          </p:cNvSpPr>
          <p:nvPr/>
        </p:nvSpPr>
        <p:spPr>
          <a:xfrm rot="14400000">
            <a:off x="7365000" y="3834212"/>
            <a:ext cx="40000" cy="160000"/>
          </a:xfrm>
          <a:prstGeom prst="rect">
            <a:avLst/>
          </a:prstGeom>
          <a:solidFill>
            <a:srgbClr val="3A7FBF">
              <a:alpha val="30000"/>
            </a:srgbClr>
          </a:solidFill>
          <a:ln w="9525">
            <a:noFill/>
          </a:ln>
        </p:spPr>
        <p:txBody>
          <a:bodyPr/>
          <a:lstStyle/>
          <a:p>
            <a:endParaRPr/>
          </a:p>
        </p:txBody>
      </p:sp>
      <p:sp>
        <p:nvSpPr>
          <p:cNvPr id="818" name="deco_818"/>
          <p:cNvSpPr>
            <a:spLocks noGrp="1"/>
          </p:cNvSpPr>
          <p:nvPr/>
        </p:nvSpPr>
        <p:spPr>
          <a:xfrm rot="18000000">
            <a:off x="7695000" y="3834212"/>
            <a:ext cx="40000" cy="160000"/>
          </a:xfrm>
          <a:prstGeom prst="rect">
            <a:avLst/>
          </a:prstGeom>
          <a:solidFill>
            <a:srgbClr val="3A7FBF">
              <a:alpha val="30000"/>
            </a:srgbClr>
          </a:solidFill>
          <a:ln w="9525">
            <a:noFill/>
          </a:ln>
        </p:spPr>
        <p:txBody>
          <a:bodyPr/>
          <a:lstStyle/>
          <a:p>
            <a:endParaRPr/>
          </a:p>
        </p:txBody>
      </p:sp>
      <p:sp>
        <p:nvSpPr>
          <p:cNvPr id="819" name="deco_819"/>
          <p:cNvSpPr>
            <a:spLocks noGrp="1"/>
          </p:cNvSpPr>
          <p:nvPr/>
        </p:nvSpPr>
        <p:spPr>
          <a:xfrm>
            <a:off x="8000000" y="4900000"/>
            <a:ext cx="600000" cy="80000"/>
          </a:xfrm>
          <a:prstGeom prst="rect">
            <a:avLst/>
          </a:prstGeom>
          <a:solidFill>
            <a:srgbClr val="3A7FBF">
              <a:alpha val="25000"/>
            </a:srgbClr>
          </a:solidFill>
          <a:ln w="9525">
            <a:noFill/>
          </a:ln>
        </p:spPr>
        <p:txBody>
          <a:bodyPr/>
          <a:lstStyle/>
          <a:p>
            <a:endParaRPr/>
          </a:p>
        </p:txBody>
      </p:sp>
      <p:sp>
        <p:nvSpPr>
          <p:cNvPr id="820" name="deco_820"/>
          <p:cNvSpPr>
            <a:spLocks noGrp="1"/>
          </p:cNvSpPr>
          <p:nvPr/>
        </p:nvSpPr>
        <p:spPr>
          <a:xfrm>
            <a:off x="7880000" y="4820000"/>
            <a:ext cx="240000" cy="240000"/>
          </a:xfrm>
          <a:prstGeom prst="ellipse">
            <a:avLst/>
          </a:prstGeom>
          <a:noFill/>
          <a:ln w="25400">
            <a:solidFill>
              <a:srgbClr val="3A7FBF">
                <a:alpha val="25000"/>
              </a:srgbClr>
            </a:solidFill>
          </a:ln>
        </p:spPr>
        <p:txBody>
          <a:bodyPr/>
          <a:lstStyle/>
          <a:p>
            <a:endParaRPr/>
          </a:p>
        </p:txBody>
      </p:sp>
      <p:sp>
        <p:nvSpPr>
          <p:cNvPr id="821" name="deco_821"/>
          <p:cNvSpPr>
            <a:spLocks noGrp="1"/>
          </p:cNvSpPr>
          <p:nvPr/>
        </p:nvSpPr>
        <p:spPr>
          <a:xfrm>
            <a:off x="8480000" y="4820000"/>
            <a:ext cx="240000" cy="240000"/>
          </a:xfrm>
          <a:prstGeom prst="ellipse">
            <a:avLst/>
          </a:prstGeom>
          <a:noFill/>
          <a:ln w="25400">
            <a:solidFill>
              <a:srgbClr val="3A7FBF">
                <a:alpha val="25000"/>
              </a:srgbClr>
            </a:solidFill>
          </a:ln>
        </p:spPr>
        <p:txBody>
          <a:bodyPr/>
          <a:lstStyle/>
          <a:p>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Slika 7">
            <a:extLst>
              <a:ext uri="{FF2B5EF4-FFF2-40B4-BE49-F238E27FC236}">
                <a16:creationId xmlns:a16="http://schemas.microsoft.com/office/drawing/2014/main" id="{E4EDCCFC-775A-79A0-0ABE-7872E8BF3BD3}"/>
              </a:ext>
            </a:extLst>
          </p:cNvPr>
          <p:cNvPicPr>
            <a:picLocks noChangeAspect="1"/>
          </p:cNvPicPr>
          <p:nvPr/>
        </p:nvPicPr>
        <p:blipFill>
          <a:blip r:embed="rId2"/>
          <a:stretch>
            <a:fillRect/>
          </a:stretch>
        </p:blipFill>
        <p:spPr>
          <a:xfrm>
            <a:off x="627546" y="940928"/>
            <a:ext cx="7888908" cy="3261643"/>
          </a:xfrm>
          <a:prstGeom prst="rect">
            <a:avLst/>
          </a:prstGeom>
        </p:spPr>
      </p:pic>
      <p:pic>
        <p:nvPicPr>
          <p:cNvPr id="1026" name="Picture 2" descr="Engine Cutaway Car Engine Illustration Cutaways And Transmission">
            <a:extLst>
              <a:ext uri="{FF2B5EF4-FFF2-40B4-BE49-F238E27FC236}">
                <a16:creationId xmlns:a16="http://schemas.microsoft.com/office/drawing/2014/main" id="{ECFB54D9-D392-B00B-0C9D-5D4011AAF3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2664" y="745155"/>
            <a:ext cx="5394088" cy="36531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42077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3">
    <p:bg>
      <p:bgPr>
        <a:gradFill rotWithShape="1">
          <a:gsLst>
            <a:gs pos="0">
              <a:srgbClr val="1A1A2E"/>
            </a:gs>
            <a:gs pos="60000">
              <a:srgbClr val="16213E"/>
            </a:gs>
            <a:gs pos="100000">
              <a:srgbClr val="0F3460"/>
            </a:gs>
          </a:gsLst>
          <a:lin ang="5400000" scaled="0"/>
        </a:gradFill>
        <a:effectLst/>
      </p:bgPr>
    </p:bg>
    <p:spTree>
      <p:nvGrpSpPr>
        <p:cNvPr id="1" name=""/>
        <p:cNvGrpSpPr/>
        <p:nvPr/>
      </p:nvGrpSpPr>
      <p:grpSpPr>
        <a:xfrm>
          <a:off x="0" y="0"/>
          <a:ext cx="0" cy="0"/>
          <a:chOff x="0" y="0"/>
          <a:chExt cx="0" cy="0"/>
        </a:xfrm>
      </p:grpSpPr>
      <p:sp>
        <p:nvSpPr>
          <p:cNvPr id="2" name="Text 0"/>
          <p:cNvSpPr>
            <a:spLocks noGrp="1"/>
          </p:cNvSpPr>
          <p:nvPr>
            <p:ph type="title" idx="100"/>
          </p:nvPr>
        </p:nvSpPr>
        <p:spPr>
          <a:xfrm>
            <a:off x="477600" y="307075"/>
            <a:ext cx="7772400" cy="914400"/>
          </a:xfrm>
          <a:prstGeom prst="rect">
            <a:avLst/>
          </a:prstGeom>
          <a:noFill/>
          <a:ln/>
        </p:spPr>
        <p:txBody>
          <a:bodyPr wrap="square" rtlCol="0"/>
          <a:lstStyle/>
          <a:p>
            <a:pPr marL="0" indent="0">
              <a:buNone/>
            </a:pPr>
            <a:r>
              <a:rPr lang="en-US" sz="2400" b="1" u="sng" dirty="0">
                <a:solidFill>
                  <a:srgbClr val="FFFFFF"/>
                </a:solidFill>
              </a:rPr>
              <a:t>Oblici energije u motoru</a:t>
            </a:r>
            <a:endParaRPr lang="en-US" sz="2400" b="1" u="sng" dirty="0"/>
          </a:p>
        </p:txBody>
      </p:sp>
      <p:sp>
        <p:nvSpPr>
          <p:cNvPr id="3" name="Text 0"/>
          <p:cNvSpPr>
            <a:spLocks noGrp="1"/>
          </p:cNvSpPr>
          <p:nvPr>
            <p:ph type="body" idx="101"/>
          </p:nvPr>
        </p:nvSpPr>
        <p:spPr>
          <a:xfrm>
            <a:off x="457200" y="1219200"/>
            <a:ext cx="7772400" cy="4114800"/>
          </a:xfrm>
          <a:prstGeom prst="rect">
            <a:avLst/>
          </a:prstGeom>
          <a:noFill/>
          <a:ln/>
        </p:spPr>
        <p:txBody>
          <a:bodyPr wrap="square" rtlCol="0"/>
          <a:lstStyle/>
          <a:p>
            <a:pPr marL="0" indent="0">
              <a:buNone/>
            </a:pPr>
            <a:r>
              <a:rPr lang="en-US" sz="1800" dirty="0">
                <a:solidFill>
                  <a:srgbClr val="FFFFFF"/>
                </a:solidFill>
              </a:rPr>
              <a:t>U radu SUI sudjeluje više oblika energije koji se pretvaraju jedan u </a:t>
            </a:r>
            <a:r>
              <a:rPr lang="en-US" sz="1800" dirty="0" err="1">
                <a:solidFill>
                  <a:srgbClr val="FFFFFF"/>
                </a:solidFill>
              </a:rPr>
              <a:t>drugi</a:t>
            </a:r>
            <a:r>
              <a:rPr lang="en-US" sz="1800" dirty="0" smtClean="0">
                <a:solidFill>
                  <a:srgbClr val="FFFFFF"/>
                </a:solidFill>
              </a:rPr>
              <a:t>:</a:t>
            </a:r>
            <a:endParaRPr lang="hr-HR" sz="1800" dirty="0" smtClean="0">
              <a:solidFill>
                <a:srgbClr val="FFFFFF"/>
              </a:solidFill>
            </a:endParaRPr>
          </a:p>
          <a:p>
            <a:pPr marL="0" indent="0">
              <a:buNone/>
            </a:pPr>
            <a:endParaRPr lang="en-US" sz="1800" dirty="0"/>
          </a:p>
          <a:p>
            <a:pPr marL="342900" indent="-342900">
              <a:buSzPct val="100000"/>
              <a:buChar char="•"/>
            </a:pPr>
            <a:r>
              <a:rPr lang="en-US" sz="1800" dirty="0">
                <a:solidFill>
                  <a:srgbClr val="FFFFFF"/>
                </a:solidFill>
              </a:rPr>
              <a:t>Kemijska energija pohranjena u </a:t>
            </a:r>
            <a:r>
              <a:rPr lang="en-US" sz="1800" dirty="0" err="1">
                <a:solidFill>
                  <a:srgbClr val="FFFFFF"/>
                </a:solidFill>
              </a:rPr>
              <a:t>gorivu</a:t>
            </a:r>
            <a:r>
              <a:rPr lang="en-US" sz="1800" dirty="0">
                <a:solidFill>
                  <a:srgbClr val="FFFFFF"/>
                </a:solidFill>
              </a:rPr>
              <a:t> </a:t>
            </a:r>
            <a:r>
              <a:rPr lang="hr-HR" sz="1800" dirty="0" smtClean="0">
                <a:solidFill>
                  <a:srgbClr val="FFFFFF"/>
                </a:solidFill>
              </a:rPr>
              <a:t>(</a:t>
            </a:r>
            <a:r>
              <a:rPr lang="en-US" sz="1800" dirty="0" err="1" smtClean="0">
                <a:solidFill>
                  <a:srgbClr val="FFFFFF"/>
                </a:solidFill>
              </a:rPr>
              <a:t>benzin</a:t>
            </a:r>
            <a:r>
              <a:rPr lang="hr-HR" sz="1800" dirty="0" smtClean="0">
                <a:solidFill>
                  <a:srgbClr val="FFFFFF"/>
                </a:solidFill>
              </a:rPr>
              <a:t>,</a:t>
            </a:r>
            <a:r>
              <a:rPr lang="en-US" sz="1800" dirty="0" smtClean="0">
                <a:solidFill>
                  <a:srgbClr val="FFFFFF"/>
                </a:solidFill>
              </a:rPr>
              <a:t> </a:t>
            </a:r>
            <a:r>
              <a:rPr lang="en-US" sz="1800" dirty="0" err="1" smtClean="0">
                <a:solidFill>
                  <a:srgbClr val="FFFFFF"/>
                </a:solidFill>
              </a:rPr>
              <a:t>dizel</a:t>
            </a:r>
            <a:r>
              <a:rPr lang="hr-HR" sz="1800" dirty="0" smtClean="0">
                <a:solidFill>
                  <a:srgbClr val="FFFFFF"/>
                </a:solidFill>
              </a:rPr>
              <a:t>,</a:t>
            </a:r>
            <a:r>
              <a:rPr lang="en-US" sz="1800" dirty="0" smtClean="0">
                <a:solidFill>
                  <a:srgbClr val="FFFFFF"/>
                </a:solidFill>
              </a:rPr>
              <a:t> </a:t>
            </a:r>
            <a:r>
              <a:rPr lang="en-US" sz="1800" dirty="0" err="1" smtClean="0">
                <a:solidFill>
                  <a:srgbClr val="FFFFFF"/>
                </a:solidFill>
              </a:rPr>
              <a:t>plin</a:t>
            </a:r>
            <a:r>
              <a:rPr lang="hr-HR" sz="1800" dirty="0" smtClean="0">
                <a:solidFill>
                  <a:srgbClr val="FFFFFF"/>
                </a:solidFill>
              </a:rPr>
              <a:t>)</a:t>
            </a:r>
            <a:endParaRPr lang="en-US" sz="1800" dirty="0"/>
          </a:p>
          <a:p>
            <a:pPr marL="342900" indent="-342900">
              <a:buSzPct val="100000"/>
              <a:buChar char="•"/>
            </a:pPr>
            <a:r>
              <a:rPr lang="en-US" sz="1800" dirty="0">
                <a:solidFill>
                  <a:srgbClr val="FFFFFF"/>
                </a:solidFill>
              </a:rPr>
              <a:t>Toplinska energija </a:t>
            </a:r>
            <a:r>
              <a:rPr lang="en-US" sz="1800" dirty="0" err="1">
                <a:solidFill>
                  <a:srgbClr val="FFFFFF"/>
                </a:solidFill>
              </a:rPr>
              <a:t>nastaje</a:t>
            </a:r>
            <a:r>
              <a:rPr lang="en-US" sz="1800" dirty="0">
                <a:solidFill>
                  <a:srgbClr val="FFFFFF"/>
                </a:solidFill>
              </a:rPr>
              <a:t> </a:t>
            </a:r>
            <a:r>
              <a:rPr lang="en-US" sz="1800" dirty="0" err="1" smtClean="0">
                <a:solidFill>
                  <a:srgbClr val="FFFFFF"/>
                </a:solidFill>
              </a:rPr>
              <a:t>izgaranjem</a:t>
            </a:r>
            <a:r>
              <a:rPr lang="hr-HR" sz="1800" dirty="0" smtClean="0">
                <a:solidFill>
                  <a:srgbClr val="FFFFFF"/>
                </a:solidFill>
              </a:rPr>
              <a:t>,</a:t>
            </a:r>
            <a:r>
              <a:rPr lang="en-US" sz="1800" dirty="0" smtClean="0">
                <a:solidFill>
                  <a:srgbClr val="FFFFFF"/>
                </a:solidFill>
              </a:rPr>
              <a:t> </a:t>
            </a:r>
            <a:r>
              <a:rPr lang="en-US" sz="1800" dirty="0">
                <a:solidFill>
                  <a:srgbClr val="FFFFFF"/>
                </a:solidFill>
              </a:rPr>
              <a:t>raste temperatura plinova</a:t>
            </a:r>
            <a:endParaRPr lang="en-US" sz="1800" dirty="0"/>
          </a:p>
          <a:p>
            <a:pPr marL="342900" indent="-342900">
              <a:buSzPct val="100000"/>
              <a:buChar char="•"/>
            </a:pPr>
            <a:r>
              <a:rPr lang="en-US" sz="1800" dirty="0" err="1">
                <a:solidFill>
                  <a:srgbClr val="FFFFFF"/>
                </a:solidFill>
              </a:rPr>
              <a:t>Mehanička</a:t>
            </a:r>
            <a:r>
              <a:rPr lang="en-US" sz="1800" dirty="0">
                <a:solidFill>
                  <a:srgbClr val="FFFFFF"/>
                </a:solidFill>
              </a:rPr>
              <a:t> </a:t>
            </a:r>
            <a:r>
              <a:rPr lang="en-US" sz="1800" dirty="0" err="1" smtClean="0">
                <a:solidFill>
                  <a:srgbClr val="FFFFFF"/>
                </a:solidFill>
              </a:rPr>
              <a:t>energija</a:t>
            </a:r>
            <a:r>
              <a:rPr lang="hr-HR" sz="1800" dirty="0" smtClean="0">
                <a:solidFill>
                  <a:srgbClr val="FFFFFF"/>
                </a:solidFill>
              </a:rPr>
              <a:t> -</a:t>
            </a:r>
            <a:r>
              <a:rPr lang="en-US" sz="1800" dirty="0" smtClean="0">
                <a:solidFill>
                  <a:srgbClr val="FFFFFF"/>
                </a:solidFill>
              </a:rPr>
              <a:t> </a:t>
            </a:r>
            <a:r>
              <a:rPr lang="en-US" sz="1800" dirty="0">
                <a:solidFill>
                  <a:srgbClr val="FFFFFF"/>
                </a:solidFill>
              </a:rPr>
              <a:t>gibanje klipa i okretanje radilice</a:t>
            </a:r>
            <a:endParaRPr lang="en-US" sz="1800" dirty="0"/>
          </a:p>
          <a:p>
            <a:pPr marL="342900" indent="-342900">
              <a:buSzPct val="100000"/>
              <a:buChar char="•"/>
            </a:pPr>
            <a:r>
              <a:rPr lang="en-US" sz="1800" dirty="0">
                <a:solidFill>
                  <a:srgbClr val="FFFFFF"/>
                </a:solidFill>
              </a:rPr>
              <a:t>Kinetička energija </a:t>
            </a:r>
            <a:r>
              <a:rPr lang="en-US" sz="1800" dirty="0" err="1">
                <a:solidFill>
                  <a:srgbClr val="FFFFFF"/>
                </a:solidFill>
              </a:rPr>
              <a:t>vozila</a:t>
            </a:r>
            <a:r>
              <a:rPr lang="en-US" sz="1800" dirty="0">
                <a:solidFill>
                  <a:srgbClr val="FFFFFF"/>
                </a:solidFill>
              </a:rPr>
              <a:t> </a:t>
            </a:r>
            <a:r>
              <a:rPr lang="hr-HR" sz="1800" dirty="0" smtClean="0">
                <a:solidFill>
                  <a:srgbClr val="FFFFFF"/>
                </a:solidFill>
              </a:rPr>
              <a:t>- </a:t>
            </a:r>
            <a:r>
              <a:rPr lang="en-US" sz="1800" dirty="0" err="1" smtClean="0">
                <a:solidFill>
                  <a:srgbClr val="FFFFFF"/>
                </a:solidFill>
              </a:rPr>
              <a:t>kretanje</a:t>
            </a:r>
            <a:r>
              <a:rPr lang="en-US" sz="1800" dirty="0" smtClean="0">
                <a:solidFill>
                  <a:srgbClr val="FFFFFF"/>
                </a:solidFill>
              </a:rPr>
              <a:t> </a:t>
            </a:r>
            <a:r>
              <a:rPr lang="en-US" sz="1800" dirty="0">
                <a:solidFill>
                  <a:srgbClr val="FFFFFF"/>
                </a:solidFill>
              </a:rPr>
              <a:t>automobila</a:t>
            </a:r>
            <a:endParaRPr lang="en-US" sz="1800" dirty="0"/>
          </a:p>
          <a:p>
            <a:pPr marL="342900" indent="-342900">
              <a:buSzPct val="100000"/>
              <a:buChar char="•"/>
            </a:pPr>
            <a:r>
              <a:rPr lang="en-US" sz="1800" dirty="0" err="1">
                <a:solidFill>
                  <a:srgbClr val="FFFFFF"/>
                </a:solidFill>
              </a:rPr>
              <a:t>Energija</a:t>
            </a:r>
            <a:r>
              <a:rPr lang="en-US" sz="1800" dirty="0">
                <a:solidFill>
                  <a:srgbClr val="FFFFFF"/>
                </a:solidFill>
              </a:rPr>
              <a:t> </a:t>
            </a:r>
            <a:r>
              <a:rPr lang="en-US" sz="1800" dirty="0" err="1" smtClean="0">
                <a:solidFill>
                  <a:srgbClr val="FFFFFF"/>
                </a:solidFill>
              </a:rPr>
              <a:t>gubitaka</a:t>
            </a:r>
            <a:r>
              <a:rPr lang="hr-HR" sz="1800" dirty="0" smtClean="0">
                <a:solidFill>
                  <a:srgbClr val="FFFFFF"/>
                </a:solidFill>
              </a:rPr>
              <a:t> -</a:t>
            </a:r>
            <a:r>
              <a:rPr lang="en-US" sz="1800" dirty="0" smtClean="0">
                <a:solidFill>
                  <a:srgbClr val="FFFFFF"/>
                </a:solidFill>
              </a:rPr>
              <a:t> </a:t>
            </a:r>
            <a:r>
              <a:rPr lang="en-US" sz="1800" dirty="0">
                <a:solidFill>
                  <a:srgbClr val="FFFFFF"/>
                </a:solidFill>
              </a:rPr>
              <a:t>toplina u </a:t>
            </a:r>
            <a:r>
              <a:rPr lang="en-US" sz="1800" dirty="0" err="1" smtClean="0">
                <a:solidFill>
                  <a:srgbClr val="FFFFFF"/>
                </a:solidFill>
              </a:rPr>
              <a:t>hladnjaku</a:t>
            </a:r>
            <a:r>
              <a:rPr lang="hr-HR" sz="1800" dirty="0" smtClean="0">
                <a:solidFill>
                  <a:srgbClr val="FFFFFF"/>
                </a:solidFill>
              </a:rPr>
              <a:t>,</a:t>
            </a:r>
            <a:r>
              <a:rPr lang="en-US" sz="1800" dirty="0" smtClean="0">
                <a:solidFill>
                  <a:srgbClr val="FFFFFF"/>
                </a:solidFill>
              </a:rPr>
              <a:t> </a:t>
            </a:r>
            <a:r>
              <a:rPr lang="en-US" sz="1800" dirty="0" err="1" smtClean="0">
                <a:solidFill>
                  <a:srgbClr val="FFFFFF"/>
                </a:solidFill>
              </a:rPr>
              <a:t>ispuhu</a:t>
            </a:r>
            <a:r>
              <a:rPr lang="hr-HR" sz="1800" dirty="0" smtClean="0">
                <a:solidFill>
                  <a:srgbClr val="FFFFFF"/>
                </a:solidFill>
              </a:rPr>
              <a:t>,</a:t>
            </a:r>
            <a:r>
              <a:rPr lang="en-US" sz="1800" dirty="0" smtClean="0">
                <a:solidFill>
                  <a:srgbClr val="FFFFFF"/>
                </a:solidFill>
              </a:rPr>
              <a:t> </a:t>
            </a:r>
            <a:r>
              <a:rPr lang="en-US" sz="1800" dirty="0" err="1">
                <a:solidFill>
                  <a:srgbClr val="FFFFFF"/>
                </a:solidFill>
              </a:rPr>
              <a:t>trenje</a:t>
            </a:r>
            <a:r>
              <a:rPr lang="en-US" sz="1800" dirty="0">
                <a:solidFill>
                  <a:srgbClr val="FFFFFF"/>
                </a:solidFill>
              </a:rPr>
              <a:t> </a:t>
            </a:r>
            <a:endParaRPr lang="hr-HR" dirty="0">
              <a:solidFill>
                <a:srgbClr val="FFFFFF"/>
              </a:solidFill>
            </a:endParaRPr>
          </a:p>
          <a:p>
            <a:pPr marL="342900" indent="-342900">
              <a:buSzPct val="100000"/>
              <a:buChar char="•"/>
            </a:pPr>
            <a:endParaRPr lang="en-US" sz="1800" dirty="0"/>
          </a:p>
          <a:p>
            <a:pPr marL="0" indent="0">
              <a:buNone/>
            </a:pPr>
            <a:r>
              <a:rPr lang="en-US" sz="1800" dirty="0">
                <a:solidFill>
                  <a:srgbClr val="FFFFFF"/>
                </a:solidFill>
              </a:rPr>
              <a:t>Motor nikada ne pretvara svu energiju goriva u korisno kretanje dio se uvijek izgubi.</a:t>
            </a:r>
            <a:endParaRPr lang="en-US" sz="1800" dirty="0"/>
          </a:p>
        </p:txBody>
      </p:sp>
      <p:sp>
        <p:nvSpPr>
          <p:cNvPr id="900" name="deco_900"/>
          <p:cNvSpPr>
            <a:spLocks noGrp="1"/>
          </p:cNvSpPr>
          <p:nvPr/>
        </p:nvSpPr>
        <p:spPr>
          <a:xfrm>
            <a:off x="200000" y="3800000"/>
            <a:ext cx="80000" cy="900000"/>
          </a:xfrm>
          <a:prstGeom prst="rect">
            <a:avLst/>
          </a:prstGeom>
          <a:solidFill>
            <a:srgbClr val="3A7FBF">
              <a:alpha val="25000"/>
            </a:srgbClr>
          </a:solidFill>
          <a:ln w="9525">
            <a:noFill/>
          </a:ln>
        </p:spPr>
        <p:txBody>
          <a:bodyPr/>
          <a:lstStyle/>
          <a:p>
            <a:endParaRPr/>
          </a:p>
        </p:txBody>
      </p:sp>
      <p:sp>
        <p:nvSpPr>
          <p:cNvPr id="901" name="deco_901"/>
          <p:cNvSpPr>
            <a:spLocks noGrp="1"/>
          </p:cNvSpPr>
          <p:nvPr/>
        </p:nvSpPr>
        <p:spPr>
          <a:xfrm>
            <a:off x="700000" y="3800000"/>
            <a:ext cx="80000" cy="900000"/>
          </a:xfrm>
          <a:prstGeom prst="rect">
            <a:avLst/>
          </a:prstGeom>
          <a:solidFill>
            <a:srgbClr val="3A7FBF">
              <a:alpha val="25000"/>
            </a:srgbClr>
          </a:solidFill>
          <a:ln w="9525">
            <a:noFill/>
          </a:ln>
        </p:spPr>
        <p:txBody>
          <a:bodyPr/>
          <a:lstStyle/>
          <a:p>
            <a:endParaRPr/>
          </a:p>
        </p:txBody>
      </p:sp>
      <p:sp>
        <p:nvSpPr>
          <p:cNvPr id="902" name="deco_902"/>
          <p:cNvSpPr>
            <a:spLocks noGrp="1"/>
          </p:cNvSpPr>
          <p:nvPr/>
        </p:nvSpPr>
        <p:spPr>
          <a:xfrm>
            <a:off x="200000" y="3900000"/>
            <a:ext cx="580000" cy="100000"/>
          </a:xfrm>
          <a:prstGeom prst="rect">
            <a:avLst/>
          </a:prstGeom>
          <a:solidFill>
            <a:srgbClr val="3A7FBF">
              <a:alpha val="25000"/>
            </a:srgbClr>
          </a:solidFill>
          <a:ln w="9525">
            <a:noFill/>
          </a:ln>
        </p:spPr>
        <p:txBody>
          <a:bodyPr/>
          <a:lstStyle/>
          <a:p>
            <a:endParaRPr/>
          </a:p>
        </p:txBody>
      </p:sp>
      <p:sp>
        <p:nvSpPr>
          <p:cNvPr id="903" name="deco_903"/>
          <p:cNvSpPr>
            <a:spLocks noGrp="1"/>
          </p:cNvSpPr>
          <p:nvPr/>
        </p:nvSpPr>
        <p:spPr>
          <a:xfrm>
            <a:off x="420000" y="4000000"/>
            <a:ext cx="60000" cy="400000"/>
          </a:xfrm>
          <a:prstGeom prst="rect">
            <a:avLst/>
          </a:prstGeom>
          <a:solidFill>
            <a:srgbClr val="3A7FBF">
              <a:alpha val="22000"/>
            </a:srgbClr>
          </a:solidFill>
          <a:ln w="9525">
            <a:noFill/>
          </a:ln>
        </p:spPr>
        <p:txBody>
          <a:bodyPr/>
          <a:lstStyle/>
          <a:p>
            <a:endParaRPr/>
          </a:p>
        </p:txBody>
      </p:sp>
      <p:sp>
        <p:nvSpPr>
          <p:cNvPr id="904" name="deco_904"/>
          <p:cNvSpPr>
            <a:spLocks noGrp="1"/>
          </p:cNvSpPr>
          <p:nvPr/>
        </p:nvSpPr>
        <p:spPr>
          <a:xfrm>
            <a:off x="8250000" y="4450000"/>
            <a:ext cx="700000" cy="700000"/>
          </a:xfrm>
          <a:prstGeom prst="ellipse">
            <a:avLst/>
          </a:prstGeom>
          <a:noFill/>
          <a:ln w="25400">
            <a:solidFill>
              <a:srgbClr val="3A7FBF">
                <a:alpha val="30000"/>
              </a:srgbClr>
            </a:solidFill>
          </a:ln>
        </p:spPr>
        <p:txBody>
          <a:bodyPr/>
          <a:lstStyle/>
          <a:p>
            <a:endParaRPr/>
          </a:p>
        </p:txBody>
      </p:sp>
      <p:sp>
        <p:nvSpPr>
          <p:cNvPr id="905" name="deco_905"/>
          <p:cNvSpPr>
            <a:spLocks noGrp="1"/>
          </p:cNvSpPr>
          <p:nvPr/>
        </p:nvSpPr>
        <p:spPr>
          <a:xfrm>
            <a:off x="8480000" y="4680000"/>
            <a:ext cx="240000" cy="240000"/>
          </a:xfrm>
          <a:prstGeom prst="ellipse">
            <a:avLst/>
          </a:prstGeom>
          <a:solidFill>
            <a:srgbClr val="3A7FBF">
              <a:alpha val="20000"/>
            </a:srgbClr>
          </a:solidFill>
          <a:ln w="12700">
            <a:solidFill>
              <a:srgbClr val="3A7FBF">
                <a:alpha val="20000"/>
              </a:srgbClr>
            </a:solidFill>
          </a:ln>
        </p:spPr>
        <p:txBody>
          <a:bodyPr/>
          <a:lstStyle/>
          <a:p>
            <a:endParaRPr/>
          </a:p>
        </p:txBody>
      </p:sp>
      <p:sp>
        <p:nvSpPr>
          <p:cNvPr id="906" name="deco_906"/>
          <p:cNvSpPr>
            <a:spLocks noGrp="1"/>
          </p:cNvSpPr>
          <p:nvPr/>
        </p:nvSpPr>
        <p:spPr>
          <a:xfrm>
            <a:off x="8882000" y="4730000"/>
            <a:ext cx="36000" cy="140000"/>
          </a:xfrm>
          <a:prstGeom prst="rect">
            <a:avLst/>
          </a:prstGeom>
          <a:solidFill>
            <a:srgbClr val="3A7FBF">
              <a:alpha val="30000"/>
            </a:srgbClr>
          </a:solidFill>
          <a:ln w="9525">
            <a:noFill/>
          </a:ln>
        </p:spPr>
        <p:txBody>
          <a:bodyPr/>
          <a:lstStyle/>
          <a:p>
            <a:endParaRPr/>
          </a:p>
        </p:txBody>
      </p:sp>
      <p:sp>
        <p:nvSpPr>
          <p:cNvPr id="907" name="deco_907"/>
          <p:cNvSpPr>
            <a:spLocks noGrp="1"/>
          </p:cNvSpPr>
          <p:nvPr/>
        </p:nvSpPr>
        <p:spPr>
          <a:xfrm rot="3060000">
            <a:off x="8770796" y="4963143"/>
            <a:ext cx="36000" cy="140000"/>
          </a:xfrm>
          <a:prstGeom prst="rect">
            <a:avLst/>
          </a:prstGeom>
          <a:solidFill>
            <a:srgbClr val="3A7FBF">
              <a:alpha val="30000"/>
            </a:srgbClr>
          </a:solidFill>
          <a:ln w="9525">
            <a:noFill/>
          </a:ln>
        </p:spPr>
        <p:txBody>
          <a:bodyPr/>
          <a:lstStyle/>
          <a:p>
            <a:endParaRPr/>
          </a:p>
        </p:txBody>
      </p:sp>
      <p:sp>
        <p:nvSpPr>
          <p:cNvPr id="908" name="deco_908"/>
          <p:cNvSpPr>
            <a:spLocks noGrp="1"/>
          </p:cNvSpPr>
          <p:nvPr/>
        </p:nvSpPr>
        <p:spPr>
          <a:xfrm rot="6180000">
            <a:off x="8514515" y="5022311"/>
            <a:ext cx="36000" cy="140000"/>
          </a:xfrm>
          <a:prstGeom prst="rect">
            <a:avLst/>
          </a:prstGeom>
          <a:solidFill>
            <a:srgbClr val="3A7FBF">
              <a:alpha val="30000"/>
            </a:srgbClr>
          </a:solidFill>
          <a:ln w="9525">
            <a:noFill/>
          </a:ln>
        </p:spPr>
        <p:txBody>
          <a:bodyPr/>
          <a:lstStyle/>
          <a:p>
            <a:endParaRPr/>
          </a:p>
        </p:txBody>
      </p:sp>
      <p:sp>
        <p:nvSpPr>
          <p:cNvPr id="909" name="deco_909"/>
          <p:cNvSpPr>
            <a:spLocks noGrp="1"/>
          </p:cNvSpPr>
          <p:nvPr/>
        </p:nvSpPr>
        <p:spPr>
          <a:xfrm rot="9240000">
            <a:off x="8312362" y="4861511"/>
            <a:ext cx="36000" cy="140000"/>
          </a:xfrm>
          <a:prstGeom prst="rect">
            <a:avLst/>
          </a:prstGeom>
          <a:solidFill>
            <a:srgbClr val="3A7FBF">
              <a:alpha val="30000"/>
            </a:srgbClr>
          </a:solidFill>
          <a:ln w="9525">
            <a:noFill/>
          </a:ln>
        </p:spPr>
        <p:txBody>
          <a:bodyPr/>
          <a:lstStyle/>
          <a:p>
            <a:endParaRPr/>
          </a:p>
        </p:txBody>
      </p:sp>
      <p:sp>
        <p:nvSpPr>
          <p:cNvPr id="910" name="deco_910"/>
          <p:cNvSpPr>
            <a:spLocks noGrp="1"/>
          </p:cNvSpPr>
          <p:nvPr/>
        </p:nvSpPr>
        <p:spPr>
          <a:xfrm rot="12300000">
            <a:off x="8310108" y="4603215"/>
            <a:ext cx="36000" cy="140000"/>
          </a:xfrm>
          <a:prstGeom prst="rect">
            <a:avLst/>
          </a:prstGeom>
          <a:solidFill>
            <a:srgbClr val="3A7FBF">
              <a:alpha val="30000"/>
            </a:srgbClr>
          </a:solidFill>
          <a:ln w="9525">
            <a:noFill/>
          </a:ln>
        </p:spPr>
        <p:txBody>
          <a:bodyPr/>
          <a:lstStyle/>
          <a:p>
            <a:endParaRPr/>
          </a:p>
        </p:txBody>
      </p:sp>
      <p:sp>
        <p:nvSpPr>
          <p:cNvPr id="911" name="deco_911"/>
          <p:cNvSpPr>
            <a:spLocks noGrp="1"/>
          </p:cNvSpPr>
          <p:nvPr/>
        </p:nvSpPr>
        <p:spPr>
          <a:xfrm rot="15420000">
            <a:off x="8514515" y="4437689"/>
            <a:ext cx="36000" cy="140000"/>
          </a:xfrm>
          <a:prstGeom prst="rect">
            <a:avLst/>
          </a:prstGeom>
          <a:solidFill>
            <a:srgbClr val="3A7FBF">
              <a:alpha val="30000"/>
            </a:srgbClr>
          </a:solidFill>
          <a:ln w="9525">
            <a:noFill/>
          </a:ln>
        </p:spPr>
        <p:txBody>
          <a:bodyPr/>
          <a:lstStyle/>
          <a:p>
            <a:endParaRPr/>
          </a:p>
        </p:txBody>
      </p:sp>
      <p:sp>
        <p:nvSpPr>
          <p:cNvPr id="912" name="deco_912"/>
          <p:cNvSpPr>
            <a:spLocks noGrp="1"/>
          </p:cNvSpPr>
          <p:nvPr/>
        </p:nvSpPr>
        <p:spPr>
          <a:xfrm rot="18480000">
            <a:off x="8766698" y="4493597"/>
            <a:ext cx="36000" cy="140000"/>
          </a:xfrm>
          <a:prstGeom prst="rect">
            <a:avLst/>
          </a:prstGeom>
          <a:solidFill>
            <a:srgbClr val="3A7FBF">
              <a:alpha val="30000"/>
            </a:srgbClr>
          </a:solidFill>
          <a:ln w="9525">
            <a:noFill/>
          </a:ln>
        </p:spPr>
        <p:txBody>
          <a:bodyPr/>
          <a:lstStyle/>
          <a:p>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ow Does An Internal Combustion Engine Work?">
            <a:extLst>
              <a:ext uri="{FF2B5EF4-FFF2-40B4-BE49-F238E27FC236}">
                <a16:creationId xmlns:a16="http://schemas.microsoft.com/office/drawing/2014/main" id="{0FE03B08-4C66-E4D5-1FD5-0808C6A6EE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9089" y="946316"/>
            <a:ext cx="5134080" cy="32508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91544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4">
    <p:bg>
      <p:bgPr>
        <a:gradFill rotWithShape="1">
          <a:gsLst>
            <a:gs pos="0">
              <a:srgbClr val="1A1A2E"/>
            </a:gs>
            <a:gs pos="60000">
              <a:srgbClr val="16213E"/>
            </a:gs>
            <a:gs pos="100000">
              <a:srgbClr val="0F3460"/>
            </a:gs>
          </a:gsLst>
          <a:lin ang="5400000" scaled="0"/>
        </a:gradFill>
        <a:effectLst/>
      </p:bgPr>
    </p:bg>
    <p:spTree>
      <p:nvGrpSpPr>
        <p:cNvPr id="1" name=""/>
        <p:cNvGrpSpPr/>
        <p:nvPr/>
      </p:nvGrpSpPr>
      <p:grpSpPr>
        <a:xfrm>
          <a:off x="0" y="0"/>
          <a:ext cx="0" cy="0"/>
          <a:chOff x="0" y="0"/>
          <a:chExt cx="0" cy="0"/>
        </a:xfrm>
      </p:grpSpPr>
      <p:sp>
        <p:nvSpPr>
          <p:cNvPr id="2" name="Text 0"/>
          <p:cNvSpPr>
            <a:spLocks noGrp="1"/>
          </p:cNvSpPr>
          <p:nvPr>
            <p:ph type="title" idx="100"/>
          </p:nvPr>
        </p:nvSpPr>
        <p:spPr>
          <a:xfrm>
            <a:off x="457200" y="269853"/>
            <a:ext cx="7772400" cy="914400"/>
          </a:xfrm>
          <a:prstGeom prst="rect">
            <a:avLst/>
          </a:prstGeom>
          <a:noFill/>
          <a:ln/>
        </p:spPr>
        <p:txBody>
          <a:bodyPr wrap="square" rtlCol="0"/>
          <a:lstStyle/>
          <a:p>
            <a:pPr marL="0" indent="0">
              <a:buNone/>
            </a:pPr>
            <a:r>
              <a:rPr lang="en-US" sz="2400" b="1" u="sng" dirty="0">
                <a:solidFill>
                  <a:srgbClr val="FFFFFF"/>
                </a:solidFill>
              </a:rPr>
              <a:t>Lanac pretvorbe energije (od goriva do kotača)</a:t>
            </a:r>
            <a:endParaRPr lang="en-US" sz="2400" b="1" u="sng" dirty="0"/>
          </a:p>
        </p:txBody>
      </p:sp>
      <p:sp>
        <p:nvSpPr>
          <p:cNvPr id="3" name="Text 0"/>
          <p:cNvSpPr>
            <a:spLocks noGrp="1"/>
          </p:cNvSpPr>
          <p:nvPr>
            <p:ph type="body" idx="101"/>
          </p:nvPr>
        </p:nvSpPr>
        <p:spPr>
          <a:xfrm>
            <a:off x="474742" y="1226368"/>
            <a:ext cx="7772400" cy="4114800"/>
          </a:xfrm>
          <a:prstGeom prst="rect">
            <a:avLst/>
          </a:prstGeom>
          <a:noFill/>
          <a:ln/>
        </p:spPr>
        <p:txBody>
          <a:bodyPr wrap="square" rtlCol="0"/>
          <a:lstStyle/>
          <a:p>
            <a:pPr marL="0" indent="0">
              <a:buNone/>
            </a:pPr>
            <a:r>
              <a:rPr lang="en-US" sz="1800" dirty="0">
                <a:solidFill>
                  <a:srgbClr val="FFFFFF"/>
                </a:solidFill>
              </a:rPr>
              <a:t>Primjer energetskog „puta” u </a:t>
            </a:r>
            <a:r>
              <a:rPr lang="en-US" sz="1800" dirty="0" err="1">
                <a:solidFill>
                  <a:srgbClr val="FFFFFF"/>
                </a:solidFill>
              </a:rPr>
              <a:t>automobilu</a:t>
            </a:r>
            <a:r>
              <a:rPr lang="en-US" sz="1800" dirty="0" smtClean="0">
                <a:solidFill>
                  <a:srgbClr val="FFFFFF"/>
                </a:solidFill>
              </a:rPr>
              <a:t>:</a:t>
            </a:r>
            <a:endParaRPr lang="en-US" sz="1800" dirty="0"/>
          </a:p>
          <a:p>
            <a:pPr marL="342900" indent="-342900">
              <a:buSzPct val="100000"/>
              <a:buChar char="•"/>
            </a:pPr>
            <a:r>
              <a:rPr lang="en-US" sz="1800" dirty="0">
                <a:solidFill>
                  <a:srgbClr val="FFFFFF"/>
                </a:solidFill>
              </a:rPr>
              <a:t>Gorivo u spremniku → kemijska energija</a:t>
            </a:r>
            <a:endParaRPr lang="en-US" sz="1800" dirty="0"/>
          </a:p>
          <a:p>
            <a:pPr marL="342900" indent="-342900">
              <a:buSzPct val="100000"/>
              <a:buChar char="•"/>
            </a:pPr>
            <a:r>
              <a:rPr lang="en-US" sz="1800" dirty="0">
                <a:solidFill>
                  <a:srgbClr val="FFFFFF"/>
                </a:solidFill>
              </a:rPr>
              <a:t>Izgaranje u cilindru → toplina i tlak plinova</a:t>
            </a:r>
            <a:endParaRPr lang="en-US" sz="1800" dirty="0"/>
          </a:p>
          <a:p>
            <a:pPr marL="342900" indent="-342900">
              <a:buSzPct val="100000"/>
              <a:buChar char="•"/>
            </a:pPr>
            <a:r>
              <a:rPr lang="en-US" sz="1800" dirty="0">
                <a:solidFill>
                  <a:srgbClr val="FFFFFF"/>
                </a:solidFill>
              </a:rPr>
              <a:t>Tlak gura klip → mehanički rad klipa</a:t>
            </a:r>
            <a:endParaRPr lang="en-US" sz="1800" dirty="0"/>
          </a:p>
          <a:p>
            <a:pPr marL="342900" indent="-342900">
              <a:buSzPct val="100000"/>
              <a:buChar char="•"/>
            </a:pPr>
            <a:r>
              <a:rPr lang="en-US" sz="1800" dirty="0">
                <a:solidFill>
                  <a:srgbClr val="FFFFFF"/>
                </a:solidFill>
              </a:rPr>
              <a:t>Radilica pretvara pravocrtno gibanje u okretanje → rotacijska mehanička energija</a:t>
            </a:r>
            <a:endParaRPr lang="en-US" sz="1800" dirty="0"/>
          </a:p>
          <a:p>
            <a:pPr marL="342900" indent="-342900">
              <a:buSzPct val="100000"/>
              <a:buChar char="•"/>
            </a:pPr>
            <a:r>
              <a:rPr lang="en-US" sz="1800" dirty="0">
                <a:solidFill>
                  <a:srgbClr val="FFFFFF"/>
                </a:solidFill>
              </a:rPr>
              <a:t>Mjenjač i prijenos → prilagođavanje brzine i momenta</a:t>
            </a:r>
            <a:endParaRPr lang="en-US" sz="1800" dirty="0"/>
          </a:p>
          <a:p>
            <a:pPr marL="342900" indent="-342900">
              <a:buSzPct val="100000"/>
              <a:buChar char="•"/>
            </a:pPr>
            <a:r>
              <a:rPr lang="en-US" sz="1800" dirty="0">
                <a:solidFill>
                  <a:srgbClr val="FFFFFF"/>
                </a:solidFill>
              </a:rPr>
              <a:t>Kotači → </a:t>
            </a:r>
            <a:r>
              <a:rPr lang="en-US" sz="1800" dirty="0" err="1">
                <a:solidFill>
                  <a:srgbClr val="FFFFFF"/>
                </a:solidFill>
              </a:rPr>
              <a:t>gibanje</a:t>
            </a:r>
            <a:r>
              <a:rPr lang="en-US" sz="1800" dirty="0">
                <a:solidFill>
                  <a:srgbClr val="FFFFFF"/>
                </a:solidFill>
              </a:rPr>
              <a:t> </a:t>
            </a:r>
            <a:r>
              <a:rPr lang="en-US" sz="1800" dirty="0" err="1" smtClean="0">
                <a:solidFill>
                  <a:srgbClr val="FFFFFF"/>
                </a:solidFill>
              </a:rPr>
              <a:t>vozila</a:t>
            </a:r>
            <a:r>
              <a:rPr lang="hr-HR" sz="1800" dirty="0" smtClean="0">
                <a:solidFill>
                  <a:srgbClr val="FFFFFF"/>
                </a:solidFill>
              </a:rPr>
              <a:t>, kinetička energija</a:t>
            </a:r>
          </a:p>
          <a:p>
            <a:pPr marL="342900" indent="-342900">
              <a:buSzPct val="100000"/>
              <a:buChar char="•"/>
            </a:pPr>
            <a:endParaRPr lang="en-US" sz="1800" dirty="0"/>
          </a:p>
          <a:p>
            <a:pPr marL="0" indent="0">
              <a:buNone/>
            </a:pPr>
            <a:r>
              <a:rPr lang="en-US" sz="1800" dirty="0" err="1" smtClean="0">
                <a:solidFill>
                  <a:srgbClr val="FFFFFF"/>
                </a:solidFill>
              </a:rPr>
              <a:t>Važno</a:t>
            </a:r>
            <a:r>
              <a:rPr lang="hr-HR" sz="1800" dirty="0" smtClean="0">
                <a:solidFill>
                  <a:srgbClr val="FFFFFF"/>
                </a:solidFill>
              </a:rPr>
              <a:t>!</a:t>
            </a:r>
          </a:p>
          <a:p>
            <a:pPr marL="0" indent="0">
              <a:buNone/>
            </a:pPr>
            <a:r>
              <a:rPr lang="hr-HR" dirty="0">
                <a:solidFill>
                  <a:srgbClr val="FFFFFF"/>
                </a:solidFill>
              </a:rPr>
              <a:t>P</a:t>
            </a:r>
            <a:r>
              <a:rPr lang="en-US" sz="1800" dirty="0" err="1" smtClean="0">
                <a:solidFill>
                  <a:srgbClr val="FFFFFF"/>
                </a:solidFill>
              </a:rPr>
              <a:t>rijenosni</a:t>
            </a:r>
            <a:r>
              <a:rPr lang="en-US" sz="1800" dirty="0" smtClean="0">
                <a:solidFill>
                  <a:srgbClr val="FFFFFF"/>
                </a:solidFill>
              </a:rPr>
              <a:t> </a:t>
            </a:r>
            <a:r>
              <a:rPr lang="en-US" sz="1800" dirty="0">
                <a:solidFill>
                  <a:srgbClr val="FFFFFF"/>
                </a:solidFill>
              </a:rPr>
              <a:t>sustav ne stvara energiju nego je prenosi i prilagođava.</a:t>
            </a:r>
            <a:endParaRPr lang="en-US" sz="1800" dirty="0"/>
          </a:p>
        </p:txBody>
      </p:sp>
      <p:sp>
        <p:nvSpPr>
          <p:cNvPr id="950" name="deco_950"/>
          <p:cNvSpPr>
            <a:spLocks noGrp="1"/>
          </p:cNvSpPr>
          <p:nvPr/>
        </p:nvSpPr>
        <p:spPr>
          <a:xfrm>
            <a:off x="7700000" y="4000000"/>
            <a:ext cx="1400000" cy="1400000"/>
          </a:xfrm>
          <a:prstGeom prst="ellipse">
            <a:avLst/>
          </a:prstGeom>
          <a:noFill/>
          <a:ln w="25400">
            <a:solidFill>
              <a:srgbClr val="3A7FBF">
                <a:alpha val="30000"/>
              </a:srgbClr>
            </a:solidFill>
          </a:ln>
        </p:spPr>
        <p:txBody>
          <a:bodyPr/>
          <a:lstStyle/>
          <a:p>
            <a:endParaRPr/>
          </a:p>
        </p:txBody>
      </p:sp>
      <p:sp>
        <p:nvSpPr>
          <p:cNvPr id="951" name="deco_951"/>
          <p:cNvSpPr>
            <a:spLocks noGrp="1"/>
          </p:cNvSpPr>
          <p:nvPr/>
        </p:nvSpPr>
        <p:spPr>
          <a:xfrm>
            <a:off x="7900000" y="4200000"/>
            <a:ext cx="1000000" cy="1000000"/>
          </a:xfrm>
          <a:prstGeom prst="ellipse">
            <a:avLst/>
          </a:prstGeom>
          <a:noFill/>
          <a:ln w="25400">
            <a:solidFill>
              <a:srgbClr val="3A7FBF">
                <a:alpha val="20000"/>
              </a:srgbClr>
            </a:solidFill>
          </a:ln>
        </p:spPr>
        <p:txBody>
          <a:bodyPr/>
          <a:lstStyle/>
          <a:p>
            <a:endParaRPr/>
          </a:p>
        </p:txBody>
      </p:sp>
      <p:sp>
        <p:nvSpPr>
          <p:cNvPr id="952" name="deco_952"/>
          <p:cNvSpPr>
            <a:spLocks noGrp="1"/>
          </p:cNvSpPr>
          <p:nvPr/>
        </p:nvSpPr>
        <p:spPr>
          <a:xfrm>
            <a:off x="8300000" y="4600000"/>
            <a:ext cx="200000" cy="200000"/>
          </a:xfrm>
          <a:prstGeom prst="ellipse">
            <a:avLst/>
          </a:prstGeom>
          <a:solidFill>
            <a:srgbClr val="3A7FBF">
              <a:alpha val="20000"/>
            </a:srgbClr>
          </a:solidFill>
          <a:ln w="12700">
            <a:solidFill>
              <a:srgbClr val="3A7FBF">
                <a:alpha val="20000"/>
              </a:srgbClr>
            </a:solidFill>
          </a:ln>
        </p:spPr>
        <p:txBody>
          <a:bodyPr/>
          <a:lstStyle/>
          <a:p>
            <a:endParaRPr/>
          </a:p>
        </p:txBody>
      </p:sp>
      <p:sp>
        <p:nvSpPr>
          <p:cNvPr id="953" name="deco_953"/>
          <p:cNvSpPr>
            <a:spLocks noGrp="1"/>
          </p:cNvSpPr>
          <p:nvPr/>
        </p:nvSpPr>
        <p:spPr>
          <a:xfrm>
            <a:off x="8975000" y="4600000"/>
            <a:ext cx="50000" cy="200000"/>
          </a:xfrm>
          <a:prstGeom prst="rect">
            <a:avLst/>
          </a:prstGeom>
          <a:solidFill>
            <a:srgbClr val="3A7FBF">
              <a:alpha val="30000"/>
            </a:srgbClr>
          </a:solidFill>
          <a:ln w="9525">
            <a:noFill/>
          </a:ln>
        </p:spPr>
        <p:txBody>
          <a:bodyPr/>
          <a:lstStyle/>
          <a:p>
            <a:endParaRPr/>
          </a:p>
        </p:txBody>
      </p:sp>
      <p:sp>
        <p:nvSpPr>
          <p:cNvPr id="954" name="deco_954"/>
          <p:cNvSpPr>
            <a:spLocks noGrp="1"/>
          </p:cNvSpPr>
          <p:nvPr/>
        </p:nvSpPr>
        <p:spPr>
          <a:xfrm rot="2700000">
            <a:off x="8799264" y="5024264"/>
            <a:ext cx="50000" cy="200000"/>
          </a:xfrm>
          <a:prstGeom prst="rect">
            <a:avLst/>
          </a:prstGeom>
          <a:solidFill>
            <a:srgbClr val="3A7FBF">
              <a:alpha val="30000"/>
            </a:srgbClr>
          </a:solidFill>
          <a:ln w="9525">
            <a:noFill/>
          </a:ln>
        </p:spPr>
        <p:txBody>
          <a:bodyPr/>
          <a:lstStyle/>
          <a:p>
            <a:endParaRPr/>
          </a:p>
        </p:txBody>
      </p:sp>
      <p:sp>
        <p:nvSpPr>
          <p:cNvPr id="955" name="deco_955"/>
          <p:cNvSpPr>
            <a:spLocks noGrp="1"/>
          </p:cNvSpPr>
          <p:nvPr/>
        </p:nvSpPr>
        <p:spPr>
          <a:xfrm rot="5400000">
            <a:off x="8375000" y="5200000"/>
            <a:ext cx="50000" cy="200000"/>
          </a:xfrm>
          <a:prstGeom prst="rect">
            <a:avLst/>
          </a:prstGeom>
          <a:solidFill>
            <a:srgbClr val="3A7FBF">
              <a:alpha val="30000"/>
            </a:srgbClr>
          </a:solidFill>
          <a:ln w="9525">
            <a:noFill/>
          </a:ln>
        </p:spPr>
        <p:txBody>
          <a:bodyPr/>
          <a:lstStyle/>
          <a:p>
            <a:endParaRPr/>
          </a:p>
        </p:txBody>
      </p:sp>
      <p:sp>
        <p:nvSpPr>
          <p:cNvPr id="956" name="deco_956"/>
          <p:cNvSpPr>
            <a:spLocks noGrp="1"/>
          </p:cNvSpPr>
          <p:nvPr/>
        </p:nvSpPr>
        <p:spPr>
          <a:xfrm rot="8100000">
            <a:off x="7950736" y="5024264"/>
            <a:ext cx="50000" cy="200000"/>
          </a:xfrm>
          <a:prstGeom prst="rect">
            <a:avLst/>
          </a:prstGeom>
          <a:solidFill>
            <a:srgbClr val="3A7FBF">
              <a:alpha val="30000"/>
            </a:srgbClr>
          </a:solidFill>
          <a:ln w="9525">
            <a:noFill/>
          </a:ln>
        </p:spPr>
        <p:txBody>
          <a:bodyPr/>
          <a:lstStyle/>
          <a:p>
            <a:endParaRPr/>
          </a:p>
        </p:txBody>
      </p:sp>
      <p:sp>
        <p:nvSpPr>
          <p:cNvPr id="957" name="deco_957"/>
          <p:cNvSpPr>
            <a:spLocks noGrp="1"/>
          </p:cNvSpPr>
          <p:nvPr/>
        </p:nvSpPr>
        <p:spPr>
          <a:xfrm rot="10800000">
            <a:off x="7775000" y="4600000"/>
            <a:ext cx="50000" cy="200000"/>
          </a:xfrm>
          <a:prstGeom prst="rect">
            <a:avLst/>
          </a:prstGeom>
          <a:solidFill>
            <a:srgbClr val="3A7FBF">
              <a:alpha val="30000"/>
            </a:srgbClr>
          </a:solidFill>
          <a:ln w="9525">
            <a:noFill/>
          </a:ln>
        </p:spPr>
        <p:txBody>
          <a:bodyPr/>
          <a:lstStyle/>
          <a:p>
            <a:endParaRPr/>
          </a:p>
        </p:txBody>
      </p:sp>
      <p:sp>
        <p:nvSpPr>
          <p:cNvPr id="958" name="deco_958"/>
          <p:cNvSpPr>
            <a:spLocks noGrp="1"/>
          </p:cNvSpPr>
          <p:nvPr/>
        </p:nvSpPr>
        <p:spPr>
          <a:xfrm rot="13500000">
            <a:off x="7950736" y="4175736"/>
            <a:ext cx="50000" cy="200000"/>
          </a:xfrm>
          <a:prstGeom prst="rect">
            <a:avLst/>
          </a:prstGeom>
          <a:solidFill>
            <a:srgbClr val="3A7FBF">
              <a:alpha val="30000"/>
            </a:srgbClr>
          </a:solidFill>
          <a:ln w="9525">
            <a:noFill/>
          </a:ln>
        </p:spPr>
        <p:txBody>
          <a:bodyPr/>
          <a:lstStyle/>
          <a:p>
            <a:endParaRPr/>
          </a:p>
        </p:txBody>
      </p:sp>
      <p:sp>
        <p:nvSpPr>
          <p:cNvPr id="959" name="deco_959"/>
          <p:cNvSpPr>
            <a:spLocks noGrp="1"/>
          </p:cNvSpPr>
          <p:nvPr/>
        </p:nvSpPr>
        <p:spPr>
          <a:xfrm rot="16200000">
            <a:off x="8375000" y="4000000"/>
            <a:ext cx="50000" cy="200000"/>
          </a:xfrm>
          <a:prstGeom prst="rect">
            <a:avLst/>
          </a:prstGeom>
          <a:solidFill>
            <a:srgbClr val="3A7FBF">
              <a:alpha val="30000"/>
            </a:srgbClr>
          </a:solidFill>
          <a:ln w="9525">
            <a:noFill/>
          </a:ln>
        </p:spPr>
        <p:txBody>
          <a:bodyPr/>
          <a:lstStyle/>
          <a:p>
            <a:endParaRPr/>
          </a:p>
        </p:txBody>
      </p:sp>
      <p:sp>
        <p:nvSpPr>
          <p:cNvPr id="960" name="deco_960"/>
          <p:cNvSpPr>
            <a:spLocks noGrp="1"/>
          </p:cNvSpPr>
          <p:nvPr/>
        </p:nvSpPr>
        <p:spPr>
          <a:xfrm rot="18900000">
            <a:off x="8799264" y="4175736"/>
            <a:ext cx="50000" cy="200000"/>
          </a:xfrm>
          <a:prstGeom prst="rect">
            <a:avLst/>
          </a:prstGeom>
          <a:solidFill>
            <a:srgbClr val="3A7FBF">
              <a:alpha val="30000"/>
            </a:srgbClr>
          </a:solidFill>
          <a:ln w="9525">
            <a:noFill/>
          </a:ln>
        </p:spPr>
        <p:txBody>
          <a:bodyPr/>
          <a:lstStyle/>
          <a:p>
            <a:endParaRPr/>
          </a:p>
        </p:txBody>
      </p:sp>
      <p:sp>
        <p:nvSpPr>
          <p:cNvPr id="961" name="deco_961"/>
          <p:cNvSpPr>
            <a:spLocks noGrp="1"/>
          </p:cNvSpPr>
          <p:nvPr/>
        </p:nvSpPr>
        <p:spPr>
          <a:xfrm>
            <a:off x="7170000" y="3820000"/>
            <a:ext cx="760000" cy="760000"/>
          </a:xfrm>
          <a:prstGeom prst="ellipse">
            <a:avLst/>
          </a:prstGeom>
          <a:noFill/>
          <a:ln w="25400">
            <a:solidFill>
              <a:srgbClr val="3A7FBF">
                <a:alpha val="30000"/>
              </a:srgbClr>
            </a:solidFill>
          </a:ln>
        </p:spPr>
        <p:txBody>
          <a:bodyPr/>
          <a:lstStyle/>
          <a:p>
            <a:endParaRPr/>
          </a:p>
        </p:txBody>
      </p:sp>
      <p:sp>
        <p:nvSpPr>
          <p:cNvPr id="962" name="deco_962"/>
          <p:cNvSpPr>
            <a:spLocks noGrp="1"/>
          </p:cNvSpPr>
          <p:nvPr/>
        </p:nvSpPr>
        <p:spPr>
          <a:xfrm>
            <a:off x="7470000" y="4120000"/>
            <a:ext cx="160000" cy="160000"/>
          </a:xfrm>
          <a:prstGeom prst="ellipse">
            <a:avLst/>
          </a:prstGeom>
          <a:solidFill>
            <a:srgbClr val="3A7FBF">
              <a:alpha val="20000"/>
            </a:srgbClr>
          </a:solidFill>
          <a:ln w="12700">
            <a:solidFill>
              <a:srgbClr val="3A7FBF">
                <a:alpha val="20000"/>
              </a:srgbClr>
            </a:solidFill>
          </a:ln>
        </p:spPr>
        <p:txBody>
          <a:bodyPr/>
          <a:lstStyle/>
          <a:p>
            <a:endParaRPr/>
          </a:p>
        </p:txBody>
      </p:sp>
      <p:sp>
        <p:nvSpPr>
          <p:cNvPr id="963" name="deco_963"/>
          <p:cNvSpPr>
            <a:spLocks noGrp="1"/>
          </p:cNvSpPr>
          <p:nvPr/>
        </p:nvSpPr>
        <p:spPr>
          <a:xfrm>
            <a:off x="7860000" y="4120000"/>
            <a:ext cx="40000" cy="160000"/>
          </a:xfrm>
          <a:prstGeom prst="rect">
            <a:avLst/>
          </a:prstGeom>
          <a:solidFill>
            <a:srgbClr val="3A7FBF">
              <a:alpha val="30000"/>
            </a:srgbClr>
          </a:solidFill>
          <a:ln w="9525">
            <a:noFill/>
          </a:ln>
        </p:spPr>
        <p:txBody>
          <a:bodyPr/>
          <a:lstStyle/>
          <a:p>
            <a:endParaRPr/>
          </a:p>
        </p:txBody>
      </p:sp>
      <p:sp>
        <p:nvSpPr>
          <p:cNvPr id="964" name="deco_964"/>
          <p:cNvSpPr>
            <a:spLocks noGrp="1"/>
          </p:cNvSpPr>
          <p:nvPr/>
        </p:nvSpPr>
        <p:spPr>
          <a:xfrm rot="3600000">
            <a:off x="7695000" y="4405788"/>
            <a:ext cx="40000" cy="160000"/>
          </a:xfrm>
          <a:prstGeom prst="rect">
            <a:avLst/>
          </a:prstGeom>
          <a:solidFill>
            <a:srgbClr val="3A7FBF">
              <a:alpha val="30000"/>
            </a:srgbClr>
          </a:solidFill>
          <a:ln w="9525">
            <a:noFill/>
          </a:ln>
        </p:spPr>
        <p:txBody>
          <a:bodyPr/>
          <a:lstStyle/>
          <a:p>
            <a:endParaRPr/>
          </a:p>
        </p:txBody>
      </p:sp>
      <p:sp>
        <p:nvSpPr>
          <p:cNvPr id="965" name="deco_965"/>
          <p:cNvSpPr>
            <a:spLocks noGrp="1"/>
          </p:cNvSpPr>
          <p:nvPr/>
        </p:nvSpPr>
        <p:spPr>
          <a:xfrm rot="7200000">
            <a:off x="7365001" y="4405788"/>
            <a:ext cx="40000" cy="160000"/>
          </a:xfrm>
          <a:prstGeom prst="rect">
            <a:avLst/>
          </a:prstGeom>
          <a:solidFill>
            <a:srgbClr val="3A7FBF">
              <a:alpha val="30000"/>
            </a:srgbClr>
          </a:solidFill>
          <a:ln w="9525">
            <a:noFill/>
          </a:ln>
        </p:spPr>
        <p:txBody>
          <a:bodyPr/>
          <a:lstStyle/>
          <a:p>
            <a:endParaRPr/>
          </a:p>
        </p:txBody>
      </p:sp>
      <p:sp>
        <p:nvSpPr>
          <p:cNvPr id="966" name="deco_966"/>
          <p:cNvSpPr>
            <a:spLocks noGrp="1"/>
          </p:cNvSpPr>
          <p:nvPr/>
        </p:nvSpPr>
        <p:spPr>
          <a:xfrm rot="10800000">
            <a:off x="7200000" y="4120000"/>
            <a:ext cx="40000" cy="160000"/>
          </a:xfrm>
          <a:prstGeom prst="rect">
            <a:avLst/>
          </a:prstGeom>
          <a:solidFill>
            <a:srgbClr val="3A7FBF">
              <a:alpha val="30000"/>
            </a:srgbClr>
          </a:solidFill>
          <a:ln w="9525">
            <a:noFill/>
          </a:ln>
        </p:spPr>
        <p:txBody>
          <a:bodyPr/>
          <a:lstStyle/>
          <a:p>
            <a:endParaRPr/>
          </a:p>
        </p:txBody>
      </p:sp>
      <p:sp>
        <p:nvSpPr>
          <p:cNvPr id="967" name="deco_967"/>
          <p:cNvSpPr>
            <a:spLocks noGrp="1"/>
          </p:cNvSpPr>
          <p:nvPr/>
        </p:nvSpPr>
        <p:spPr>
          <a:xfrm rot="14400000">
            <a:off x="7365000" y="3834212"/>
            <a:ext cx="40000" cy="160000"/>
          </a:xfrm>
          <a:prstGeom prst="rect">
            <a:avLst/>
          </a:prstGeom>
          <a:solidFill>
            <a:srgbClr val="3A7FBF">
              <a:alpha val="30000"/>
            </a:srgbClr>
          </a:solidFill>
          <a:ln w="9525">
            <a:noFill/>
          </a:ln>
        </p:spPr>
        <p:txBody>
          <a:bodyPr/>
          <a:lstStyle/>
          <a:p>
            <a:endParaRPr/>
          </a:p>
        </p:txBody>
      </p:sp>
      <p:sp>
        <p:nvSpPr>
          <p:cNvPr id="968" name="deco_968"/>
          <p:cNvSpPr>
            <a:spLocks noGrp="1"/>
          </p:cNvSpPr>
          <p:nvPr/>
        </p:nvSpPr>
        <p:spPr>
          <a:xfrm rot="18000000">
            <a:off x="7695000" y="3834212"/>
            <a:ext cx="40000" cy="160000"/>
          </a:xfrm>
          <a:prstGeom prst="rect">
            <a:avLst/>
          </a:prstGeom>
          <a:solidFill>
            <a:srgbClr val="3A7FBF">
              <a:alpha val="30000"/>
            </a:srgbClr>
          </a:solidFill>
          <a:ln w="9525">
            <a:noFill/>
          </a:ln>
        </p:spPr>
        <p:txBody>
          <a:bodyPr/>
          <a:lstStyle/>
          <a:p>
            <a:endParaRPr/>
          </a:p>
        </p:txBody>
      </p:sp>
      <p:sp>
        <p:nvSpPr>
          <p:cNvPr id="969" name="deco_969"/>
          <p:cNvSpPr>
            <a:spLocks noGrp="1"/>
          </p:cNvSpPr>
          <p:nvPr/>
        </p:nvSpPr>
        <p:spPr>
          <a:xfrm>
            <a:off x="8000000" y="4900000"/>
            <a:ext cx="600000" cy="80000"/>
          </a:xfrm>
          <a:prstGeom prst="rect">
            <a:avLst/>
          </a:prstGeom>
          <a:solidFill>
            <a:srgbClr val="3A7FBF">
              <a:alpha val="25000"/>
            </a:srgbClr>
          </a:solidFill>
          <a:ln w="9525">
            <a:noFill/>
          </a:ln>
        </p:spPr>
        <p:txBody>
          <a:bodyPr/>
          <a:lstStyle/>
          <a:p>
            <a:endParaRPr/>
          </a:p>
        </p:txBody>
      </p:sp>
      <p:sp>
        <p:nvSpPr>
          <p:cNvPr id="970" name="deco_970"/>
          <p:cNvSpPr>
            <a:spLocks noGrp="1"/>
          </p:cNvSpPr>
          <p:nvPr/>
        </p:nvSpPr>
        <p:spPr>
          <a:xfrm>
            <a:off x="7880000" y="4820000"/>
            <a:ext cx="240000" cy="240000"/>
          </a:xfrm>
          <a:prstGeom prst="ellipse">
            <a:avLst/>
          </a:prstGeom>
          <a:noFill/>
          <a:ln w="25400">
            <a:solidFill>
              <a:srgbClr val="3A7FBF">
                <a:alpha val="25000"/>
              </a:srgbClr>
            </a:solidFill>
          </a:ln>
        </p:spPr>
        <p:txBody>
          <a:bodyPr/>
          <a:lstStyle/>
          <a:p>
            <a:endParaRPr/>
          </a:p>
        </p:txBody>
      </p:sp>
      <p:sp>
        <p:nvSpPr>
          <p:cNvPr id="971" name="deco_971"/>
          <p:cNvSpPr>
            <a:spLocks noGrp="1"/>
          </p:cNvSpPr>
          <p:nvPr/>
        </p:nvSpPr>
        <p:spPr>
          <a:xfrm>
            <a:off x="8480000" y="4820000"/>
            <a:ext cx="240000" cy="240000"/>
          </a:xfrm>
          <a:prstGeom prst="ellipse">
            <a:avLst/>
          </a:prstGeom>
          <a:noFill/>
          <a:ln w="25400">
            <a:solidFill>
              <a:srgbClr val="3A7FBF">
                <a:alpha val="25000"/>
              </a:srgbClr>
            </a:solidFill>
          </a:ln>
        </p:spPr>
        <p:txBody>
          <a:bodyPr/>
          <a:lstStyle/>
          <a:p>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5">
    <p:bg>
      <p:bgPr>
        <a:gradFill rotWithShape="1">
          <a:gsLst>
            <a:gs pos="0">
              <a:srgbClr val="1A1A2E"/>
            </a:gs>
            <a:gs pos="60000">
              <a:srgbClr val="16213E"/>
            </a:gs>
            <a:gs pos="100000">
              <a:srgbClr val="0F3460"/>
            </a:gs>
          </a:gsLst>
          <a:lin ang="5400000" scaled="0"/>
        </a:gradFill>
        <a:effectLst/>
      </p:bgPr>
    </p:bg>
    <p:spTree>
      <p:nvGrpSpPr>
        <p:cNvPr id="1" name=""/>
        <p:cNvGrpSpPr/>
        <p:nvPr/>
      </p:nvGrpSpPr>
      <p:grpSpPr>
        <a:xfrm>
          <a:off x="0" y="0"/>
          <a:ext cx="0" cy="0"/>
          <a:chOff x="0" y="0"/>
          <a:chExt cx="0" cy="0"/>
        </a:xfrm>
      </p:grpSpPr>
      <p:sp>
        <p:nvSpPr>
          <p:cNvPr id="2" name="Text 0"/>
          <p:cNvSpPr>
            <a:spLocks noGrp="1"/>
          </p:cNvSpPr>
          <p:nvPr>
            <p:ph type="title" idx="100"/>
          </p:nvPr>
        </p:nvSpPr>
        <p:spPr>
          <a:xfrm>
            <a:off x="453345" y="432082"/>
            <a:ext cx="7772400" cy="914400"/>
          </a:xfrm>
          <a:prstGeom prst="rect">
            <a:avLst/>
          </a:prstGeom>
          <a:noFill/>
          <a:ln/>
        </p:spPr>
        <p:txBody>
          <a:bodyPr wrap="square" rtlCol="0"/>
          <a:lstStyle/>
          <a:p>
            <a:pPr marL="0" indent="0">
              <a:buNone/>
            </a:pPr>
            <a:r>
              <a:rPr lang="en-US" sz="2400" b="1" u="sng" dirty="0">
                <a:solidFill>
                  <a:srgbClr val="FFFFFF"/>
                </a:solidFill>
              </a:rPr>
              <a:t>Zašto izgaranje stvara rad? </a:t>
            </a:r>
            <a:r>
              <a:rPr lang="hr-HR" sz="2400" b="1" u="sng" dirty="0" smtClean="0">
                <a:solidFill>
                  <a:srgbClr val="FFFFFF"/>
                </a:solidFill>
              </a:rPr>
              <a:t> </a:t>
            </a:r>
            <a:r>
              <a:rPr lang="en-US" sz="2400" b="1" u="sng" dirty="0" smtClean="0">
                <a:solidFill>
                  <a:srgbClr val="FFFFFF"/>
                </a:solidFill>
              </a:rPr>
              <a:t>(</a:t>
            </a:r>
            <a:r>
              <a:rPr lang="en-US" sz="2400" b="1" u="sng" dirty="0">
                <a:solidFill>
                  <a:srgbClr val="FFFFFF"/>
                </a:solidFill>
              </a:rPr>
              <a:t>tlak i širenje plinova)</a:t>
            </a:r>
            <a:endParaRPr lang="en-US" sz="2400" b="1" u="sng" dirty="0"/>
          </a:p>
        </p:txBody>
      </p:sp>
      <p:sp>
        <p:nvSpPr>
          <p:cNvPr id="3" name="Text 0"/>
          <p:cNvSpPr>
            <a:spLocks noGrp="1"/>
          </p:cNvSpPr>
          <p:nvPr>
            <p:ph type="body" idx="101"/>
          </p:nvPr>
        </p:nvSpPr>
        <p:spPr>
          <a:xfrm>
            <a:off x="457200" y="1514902"/>
            <a:ext cx="7772400" cy="4114800"/>
          </a:xfrm>
          <a:prstGeom prst="rect">
            <a:avLst/>
          </a:prstGeom>
          <a:noFill/>
          <a:ln/>
        </p:spPr>
        <p:txBody>
          <a:bodyPr wrap="square" rtlCol="0"/>
          <a:lstStyle/>
          <a:p>
            <a:pPr marL="0" indent="0">
              <a:buNone/>
            </a:pPr>
            <a:r>
              <a:rPr lang="en-US" sz="1800" dirty="0">
                <a:solidFill>
                  <a:srgbClr val="FFFFFF"/>
                </a:solidFill>
              </a:rPr>
              <a:t>Kod izgaranja goriva u zraku nastaju vrući plinovi Kad se plin </a:t>
            </a:r>
            <a:r>
              <a:rPr lang="en-US" sz="1800" dirty="0" err="1">
                <a:solidFill>
                  <a:srgbClr val="FFFFFF"/>
                </a:solidFill>
              </a:rPr>
              <a:t>zagrije</a:t>
            </a:r>
            <a:r>
              <a:rPr lang="en-US" sz="1800" dirty="0" smtClean="0">
                <a:solidFill>
                  <a:srgbClr val="FFFFFF"/>
                </a:solidFill>
              </a:rPr>
              <a:t>:</a:t>
            </a:r>
            <a:endParaRPr lang="hr-HR" sz="1800" dirty="0" smtClean="0">
              <a:solidFill>
                <a:srgbClr val="FFFFFF"/>
              </a:solidFill>
            </a:endParaRPr>
          </a:p>
          <a:p>
            <a:pPr marL="0" indent="0">
              <a:buNone/>
            </a:pPr>
            <a:endParaRPr lang="en-US" sz="1800" dirty="0"/>
          </a:p>
          <a:p>
            <a:pPr marL="342900" indent="-342900">
              <a:buSzPct val="100000"/>
              <a:buChar char="•"/>
            </a:pPr>
            <a:r>
              <a:rPr lang="en-US" sz="1800" dirty="0">
                <a:solidFill>
                  <a:srgbClr val="FFFFFF"/>
                </a:solidFill>
              </a:rPr>
              <a:t>čestice se brže gibaju</a:t>
            </a:r>
            <a:endParaRPr lang="en-US" sz="1800" dirty="0"/>
          </a:p>
          <a:p>
            <a:pPr marL="342900" indent="-342900">
              <a:buSzPct val="100000"/>
              <a:buChar char="•"/>
            </a:pPr>
            <a:r>
              <a:rPr lang="en-US" sz="1800" dirty="0">
                <a:solidFill>
                  <a:srgbClr val="FFFFFF"/>
                </a:solidFill>
              </a:rPr>
              <a:t>raste temperatura i tlak</a:t>
            </a:r>
            <a:endParaRPr lang="en-US" sz="1800" dirty="0"/>
          </a:p>
          <a:p>
            <a:pPr marL="342900" indent="-342900">
              <a:buSzPct val="100000"/>
              <a:buChar char="•"/>
            </a:pPr>
            <a:r>
              <a:rPr lang="en-US" sz="1800" dirty="0">
                <a:solidFill>
                  <a:srgbClr val="FFFFFF"/>
                </a:solidFill>
              </a:rPr>
              <a:t>plinovi se </a:t>
            </a:r>
            <a:r>
              <a:rPr lang="en-US" sz="1800" dirty="0" err="1">
                <a:solidFill>
                  <a:srgbClr val="FFFFFF"/>
                </a:solidFill>
              </a:rPr>
              <a:t>žele</a:t>
            </a:r>
            <a:r>
              <a:rPr lang="en-US" sz="1800" dirty="0">
                <a:solidFill>
                  <a:srgbClr val="FFFFFF"/>
                </a:solidFill>
              </a:rPr>
              <a:t> </a:t>
            </a:r>
            <a:r>
              <a:rPr lang="en-US" sz="1800" dirty="0" err="1" smtClean="0">
                <a:solidFill>
                  <a:srgbClr val="FFFFFF"/>
                </a:solidFill>
              </a:rPr>
              <a:t>širiti</a:t>
            </a:r>
            <a:endParaRPr lang="hr-HR" sz="1800" dirty="0" smtClean="0">
              <a:solidFill>
                <a:srgbClr val="FFFFFF"/>
              </a:solidFill>
            </a:endParaRPr>
          </a:p>
          <a:p>
            <a:pPr marL="342900" indent="-342900">
              <a:buSzPct val="100000"/>
              <a:buChar char="•"/>
            </a:pPr>
            <a:endParaRPr lang="en-US" sz="1800" dirty="0"/>
          </a:p>
          <a:p>
            <a:pPr marL="0" indent="0">
              <a:buNone/>
            </a:pPr>
            <a:r>
              <a:rPr lang="en-US" sz="1800" dirty="0">
                <a:solidFill>
                  <a:srgbClr val="FFFFFF"/>
                </a:solidFill>
              </a:rPr>
              <a:t>U cilindru su plinovi „zarobljeni” pa visok tlak djeluje na površinu klipa i gura ga </a:t>
            </a:r>
            <a:r>
              <a:rPr lang="en-US" sz="1800" dirty="0" err="1">
                <a:solidFill>
                  <a:srgbClr val="FFFFFF"/>
                </a:solidFill>
              </a:rPr>
              <a:t>prema</a:t>
            </a:r>
            <a:r>
              <a:rPr lang="en-US" sz="1800" dirty="0">
                <a:solidFill>
                  <a:srgbClr val="FFFFFF"/>
                </a:solidFill>
              </a:rPr>
              <a:t> </a:t>
            </a:r>
            <a:r>
              <a:rPr lang="en-US" sz="1800" dirty="0" err="1" smtClean="0">
                <a:solidFill>
                  <a:srgbClr val="FFFFFF"/>
                </a:solidFill>
              </a:rPr>
              <a:t>dolje</a:t>
            </a:r>
            <a:r>
              <a:rPr lang="hr-HR" sz="1800" dirty="0" smtClean="0">
                <a:solidFill>
                  <a:srgbClr val="FFFFFF"/>
                </a:solidFill>
              </a:rPr>
              <a:t>.</a:t>
            </a:r>
            <a:r>
              <a:rPr lang="en-US" sz="1800" dirty="0" smtClean="0">
                <a:solidFill>
                  <a:srgbClr val="FFFFFF"/>
                </a:solidFill>
              </a:rPr>
              <a:t> </a:t>
            </a:r>
            <a:r>
              <a:rPr lang="en-US" sz="1800" dirty="0">
                <a:solidFill>
                  <a:srgbClr val="FFFFFF"/>
                </a:solidFill>
              </a:rPr>
              <a:t>Tako toplina postaje mehanički rad.</a:t>
            </a:r>
            <a:endParaRPr lang="en-US" sz="1800" dirty="0"/>
          </a:p>
        </p:txBody>
      </p:sp>
      <p:sp>
        <p:nvSpPr>
          <p:cNvPr id="1000" name="deco_1000"/>
          <p:cNvSpPr>
            <a:spLocks noGrp="1"/>
          </p:cNvSpPr>
          <p:nvPr/>
        </p:nvSpPr>
        <p:spPr>
          <a:xfrm>
            <a:off x="8200000" y="100000"/>
            <a:ext cx="1000000" cy="1000000"/>
          </a:xfrm>
          <a:prstGeom prst="ellipse">
            <a:avLst/>
          </a:prstGeom>
          <a:noFill/>
          <a:ln w="25400">
            <a:solidFill>
              <a:srgbClr val="3A7FBF">
                <a:alpha val="30000"/>
              </a:srgbClr>
            </a:solidFill>
          </a:ln>
        </p:spPr>
        <p:txBody>
          <a:bodyPr/>
          <a:lstStyle/>
          <a:p>
            <a:endParaRPr/>
          </a:p>
        </p:txBody>
      </p:sp>
      <p:sp>
        <p:nvSpPr>
          <p:cNvPr id="1001" name="deco_1001"/>
          <p:cNvSpPr>
            <a:spLocks noGrp="1"/>
          </p:cNvSpPr>
          <p:nvPr/>
        </p:nvSpPr>
        <p:spPr>
          <a:xfrm>
            <a:off x="8500000" y="400000"/>
            <a:ext cx="400000" cy="400000"/>
          </a:xfrm>
          <a:prstGeom prst="ellipse">
            <a:avLst/>
          </a:prstGeom>
          <a:solidFill>
            <a:srgbClr val="3A7FBF">
              <a:alpha val="20000"/>
            </a:srgbClr>
          </a:solidFill>
          <a:ln w="12700">
            <a:solidFill>
              <a:srgbClr val="3A7FBF">
                <a:alpha val="20000"/>
              </a:srgbClr>
            </a:solidFill>
          </a:ln>
        </p:spPr>
        <p:txBody>
          <a:bodyPr/>
          <a:lstStyle/>
          <a:p>
            <a:endParaRPr/>
          </a:p>
        </p:txBody>
      </p:sp>
      <p:sp>
        <p:nvSpPr>
          <p:cNvPr id="1002" name="deco_1002"/>
          <p:cNvSpPr>
            <a:spLocks noGrp="1"/>
          </p:cNvSpPr>
          <p:nvPr/>
        </p:nvSpPr>
        <p:spPr>
          <a:xfrm rot="1800000">
            <a:off x="9043730" y="729999"/>
            <a:ext cx="40000" cy="160000"/>
          </a:xfrm>
          <a:prstGeom prst="rect">
            <a:avLst/>
          </a:prstGeom>
          <a:solidFill>
            <a:srgbClr val="3A7FBF">
              <a:alpha val="30000"/>
            </a:srgbClr>
          </a:solidFill>
          <a:ln w="9525">
            <a:noFill/>
          </a:ln>
        </p:spPr>
        <p:txBody>
          <a:bodyPr/>
          <a:lstStyle/>
          <a:p>
            <a:endParaRPr/>
          </a:p>
        </p:txBody>
      </p:sp>
      <p:sp>
        <p:nvSpPr>
          <p:cNvPr id="1003" name="deco_1003"/>
          <p:cNvSpPr>
            <a:spLocks noGrp="1"/>
          </p:cNvSpPr>
          <p:nvPr/>
        </p:nvSpPr>
        <p:spPr>
          <a:xfrm rot="5400000">
            <a:off x="8680000" y="940000"/>
            <a:ext cx="40000" cy="160000"/>
          </a:xfrm>
          <a:prstGeom prst="rect">
            <a:avLst/>
          </a:prstGeom>
          <a:solidFill>
            <a:srgbClr val="3A7FBF">
              <a:alpha val="30000"/>
            </a:srgbClr>
          </a:solidFill>
          <a:ln w="9525">
            <a:noFill/>
          </a:ln>
        </p:spPr>
        <p:txBody>
          <a:bodyPr/>
          <a:lstStyle/>
          <a:p>
            <a:endParaRPr/>
          </a:p>
        </p:txBody>
      </p:sp>
      <p:sp>
        <p:nvSpPr>
          <p:cNvPr id="1004" name="deco_1004"/>
          <p:cNvSpPr>
            <a:spLocks noGrp="1"/>
          </p:cNvSpPr>
          <p:nvPr/>
        </p:nvSpPr>
        <p:spPr>
          <a:xfrm rot="9000000">
            <a:off x="8316270" y="729999"/>
            <a:ext cx="40000" cy="160000"/>
          </a:xfrm>
          <a:prstGeom prst="rect">
            <a:avLst/>
          </a:prstGeom>
          <a:solidFill>
            <a:srgbClr val="3A7FBF">
              <a:alpha val="30000"/>
            </a:srgbClr>
          </a:solidFill>
          <a:ln w="9525">
            <a:noFill/>
          </a:ln>
        </p:spPr>
        <p:txBody>
          <a:bodyPr/>
          <a:lstStyle/>
          <a:p>
            <a:endParaRPr/>
          </a:p>
        </p:txBody>
      </p:sp>
      <p:sp>
        <p:nvSpPr>
          <p:cNvPr id="1005" name="deco_1005"/>
          <p:cNvSpPr>
            <a:spLocks noGrp="1"/>
          </p:cNvSpPr>
          <p:nvPr/>
        </p:nvSpPr>
        <p:spPr>
          <a:xfrm rot="12600000">
            <a:off x="8316270" y="310000"/>
            <a:ext cx="40000" cy="160000"/>
          </a:xfrm>
          <a:prstGeom prst="rect">
            <a:avLst/>
          </a:prstGeom>
          <a:solidFill>
            <a:srgbClr val="3A7FBF">
              <a:alpha val="30000"/>
            </a:srgbClr>
          </a:solidFill>
          <a:ln w="9525">
            <a:noFill/>
          </a:ln>
        </p:spPr>
        <p:txBody>
          <a:bodyPr/>
          <a:lstStyle/>
          <a:p>
            <a:endParaRPr/>
          </a:p>
        </p:txBody>
      </p:sp>
      <p:sp>
        <p:nvSpPr>
          <p:cNvPr id="1006" name="deco_1006"/>
          <p:cNvSpPr>
            <a:spLocks noGrp="1"/>
          </p:cNvSpPr>
          <p:nvPr/>
        </p:nvSpPr>
        <p:spPr>
          <a:xfrm rot="16200000">
            <a:off x="8680000" y="100000"/>
            <a:ext cx="40000" cy="160000"/>
          </a:xfrm>
          <a:prstGeom prst="rect">
            <a:avLst/>
          </a:prstGeom>
          <a:solidFill>
            <a:srgbClr val="3A7FBF">
              <a:alpha val="30000"/>
            </a:srgbClr>
          </a:solidFill>
          <a:ln w="9525">
            <a:noFill/>
          </a:ln>
        </p:spPr>
        <p:txBody>
          <a:bodyPr/>
          <a:lstStyle/>
          <a:p>
            <a:endParaRPr/>
          </a:p>
        </p:txBody>
      </p:sp>
      <p:sp>
        <p:nvSpPr>
          <p:cNvPr id="1007" name="deco_1007"/>
          <p:cNvSpPr>
            <a:spLocks noGrp="1"/>
          </p:cNvSpPr>
          <p:nvPr/>
        </p:nvSpPr>
        <p:spPr>
          <a:xfrm rot="19800000">
            <a:off x="9043730" y="310000"/>
            <a:ext cx="40000" cy="160000"/>
          </a:xfrm>
          <a:prstGeom prst="rect">
            <a:avLst/>
          </a:prstGeom>
          <a:solidFill>
            <a:srgbClr val="3A7FBF">
              <a:alpha val="30000"/>
            </a:srgbClr>
          </a:solidFill>
          <a:ln w="9525">
            <a:noFill/>
          </a:ln>
        </p:spPr>
        <p:txBody>
          <a:bodyPr/>
          <a:lstStyle/>
          <a:p>
            <a:endParaRPr/>
          </a:p>
        </p:txBody>
      </p:sp>
      <p:sp>
        <p:nvSpPr>
          <p:cNvPr id="1008" name="deco_1008"/>
          <p:cNvSpPr>
            <a:spLocks noGrp="1"/>
          </p:cNvSpPr>
          <p:nvPr/>
        </p:nvSpPr>
        <p:spPr>
          <a:xfrm>
            <a:off x="7800000" y="4800000"/>
            <a:ext cx="1200000" cy="19050"/>
          </a:xfrm>
          <a:prstGeom prst="line">
            <a:avLst/>
          </a:prstGeom>
          <a:noFill/>
          <a:ln w="38100">
            <a:solidFill>
              <a:srgbClr val="3A7FBF">
                <a:alpha val="25000"/>
              </a:srgbClr>
            </a:solidFill>
          </a:ln>
        </p:spPr>
        <p:txBody>
          <a:bodyPr/>
          <a:lstStyle/>
          <a:p>
            <a:endParaRPr/>
          </a:p>
        </p:txBody>
      </p:sp>
      <p:sp>
        <p:nvSpPr>
          <p:cNvPr id="1009" name="deco_1009"/>
          <p:cNvSpPr>
            <a:spLocks noGrp="1"/>
          </p:cNvSpPr>
          <p:nvPr/>
        </p:nvSpPr>
        <p:spPr>
          <a:xfrm>
            <a:off x="8000000" y="4200000"/>
            <a:ext cx="19050" cy="600000"/>
          </a:xfrm>
          <a:prstGeom prst="line">
            <a:avLst/>
          </a:prstGeom>
          <a:noFill/>
          <a:ln w="28575">
            <a:solidFill>
              <a:srgbClr val="3A7FBF">
                <a:alpha val="25000"/>
              </a:srgbClr>
            </a:solidFill>
          </a:ln>
        </p:spPr>
        <p:txBody>
          <a:bodyPr/>
          <a:lstStyle/>
          <a:p>
            <a:endParaRPr/>
          </a:p>
        </p:txBody>
      </p:sp>
      <p:sp>
        <p:nvSpPr>
          <p:cNvPr id="1010" name="deco_1010"/>
          <p:cNvSpPr>
            <a:spLocks noGrp="1"/>
          </p:cNvSpPr>
          <p:nvPr/>
        </p:nvSpPr>
        <p:spPr>
          <a:xfrm>
            <a:off x="7800000" y="4000000"/>
            <a:ext cx="400000" cy="400000"/>
          </a:xfrm>
          <a:prstGeom prst="ellipse">
            <a:avLst/>
          </a:prstGeom>
          <a:noFill/>
          <a:ln w="25400">
            <a:solidFill>
              <a:srgbClr val="3A7FBF">
                <a:alpha val="25000"/>
              </a:srgbClr>
            </a:solidFill>
          </a:ln>
        </p:spPr>
        <p:txBody>
          <a:bodyPr/>
          <a:lstStyle/>
          <a:p>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6">
    <p:bg>
      <p:bgPr>
        <a:gradFill rotWithShape="1">
          <a:gsLst>
            <a:gs pos="0">
              <a:srgbClr val="1A1A2E"/>
            </a:gs>
            <a:gs pos="60000">
              <a:srgbClr val="16213E"/>
            </a:gs>
            <a:gs pos="100000">
              <a:srgbClr val="0F3460"/>
            </a:gs>
          </a:gsLst>
          <a:lin ang="5400000" scaled="0"/>
        </a:gradFill>
        <a:effectLst/>
      </p:bgPr>
    </p:bg>
    <p:spTree>
      <p:nvGrpSpPr>
        <p:cNvPr id="1" name=""/>
        <p:cNvGrpSpPr/>
        <p:nvPr/>
      </p:nvGrpSpPr>
      <p:grpSpPr>
        <a:xfrm>
          <a:off x="0" y="0"/>
          <a:ext cx="0" cy="0"/>
          <a:chOff x="0" y="0"/>
          <a:chExt cx="0" cy="0"/>
        </a:xfrm>
      </p:grpSpPr>
      <p:sp>
        <p:nvSpPr>
          <p:cNvPr id="2" name="Text 0"/>
          <p:cNvSpPr>
            <a:spLocks noGrp="1"/>
          </p:cNvSpPr>
          <p:nvPr>
            <p:ph type="title" idx="100"/>
          </p:nvPr>
        </p:nvSpPr>
        <p:spPr>
          <a:prstGeom prst="rect">
            <a:avLst/>
          </a:prstGeom>
          <a:noFill/>
          <a:ln/>
        </p:spPr>
        <p:txBody>
          <a:bodyPr wrap="square" rtlCol="0"/>
          <a:lstStyle/>
          <a:p>
            <a:pPr marL="0" indent="0">
              <a:buNone/>
            </a:pPr>
            <a:r>
              <a:rPr lang="en-US" sz="2400" b="1" u="sng" dirty="0">
                <a:solidFill>
                  <a:srgbClr val="FFFFFF"/>
                </a:solidFill>
              </a:rPr>
              <a:t>Glavni </a:t>
            </a:r>
            <a:r>
              <a:rPr lang="en-US" sz="2400" b="1" u="sng" dirty="0" err="1">
                <a:solidFill>
                  <a:srgbClr val="FFFFFF"/>
                </a:solidFill>
              </a:rPr>
              <a:t>dijelovi</a:t>
            </a:r>
            <a:r>
              <a:rPr lang="en-US" sz="2400" b="1" u="sng" dirty="0">
                <a:solidFill>
                  <a:srgbClr val="FFFFFF"/>
                </a:solidFill>
              </a:rPr>
              <a:t> </a:t>
            </a:r>
            <a:r>
              <a:rPr lang="en-US" sz="2400" b="1" u="sng" dirty="0" smtClean="0">
                <a:solidFill>
                  <a:srgbClr val="FFFFFF"/>
                </a:solidFill>
              </a:rPr>
              <a:t>SUI</a:t>
            </a:r>
            <a:r>
              <a:rPr lang="hr-HR" sz="2400" b="1" u="sng" dirty="0" smtClean="0">
                <a:solidFill>
                  <a:srgbClr val="FFFFFF"/>
                </a:solidFill>
              </a:rPr>
              <a:t> </a:t>
            </a:r>
            <a:r>
              <a:rPr lang="en-US" sz="2400" b="1" u="sng" dirty="0" smtClean="0">
                <a:solidFill>
                  <a:srgbClr val="FFFFFF"/>
                </a:solidFill>
              </a:rPr>
              <a:t> </a:t>
            </a:r>
            <a:r>
              <a:rPr lang="en-US" sz="2400" b="1" u="sng" dirty="0">
                <a:solidFill>
                  <a:srgbClr val="FFFFFF"/>
                </a:solidFill>
              </a:rPr>
              <a:t>(i njihova uloga u energiji)</a:t>
            </a:r>
            <a:endParaRPr lang="en-US" sz="2400" b="1" u="sng" dirty="0"/>
          </a:p>
        </p:txBody>
      </p:sp>
      <p:sp>
        <p:nvSpPr>
          <p:cNvPr id="3" name="Text 0"/>
          <p:cNvSpPr>
            <a:spLocks noGrp="1"/>
          </p:cNvSpPr>
          <p:nvPr>
            <p:ph type="body" idx="101"/>
          </p:nvPr>
        </p:nvSpPr>
        <p:spPr>
          <a:xfrm>
            <a:off x="457200" y="1473958"/>
            <a:ext cx="7772400" cy="4114800"/>
          </a:xfrm>
          <a:prstGeom prst="rect">
            <a:avLst/>
          </a:prstGeom>
          <a:noFill/>
          <a:ln/>
        </p:spPr>
        <p:txBody>
          <a:bodyPr wrap="square" rtlCol="0"/>
          <a:lstStyle/>
          <a:p>
            <a:pPr marL="342900" indent="-342900">
              <a:buSzPct val="100000"/>
              <a:buChar char="•"/>
            </a:pPr>
            <a:r>
              <a:rPr lang="en-US" sz="1800" dirty="0">
                <a:solidFill>
                  <a:srgbClr val="FFFFFF"/>
                </a:solidFill>
              </a:rPr>
              <a:t>Cilindar </a:t>
            </a:r>
            <a:r>
              <a:rPr lang="en-US" sz="1800" dirty="0" err="1">
                <a:solidFill>
                  <a:srgbClr val="FFFFFF"/>
                </a:solidFill>
              </a:rPr>
              <a:t>i</a:t>
            </a:r>
            <a:r>
              <a:rPr lang="en-US" sz="1800" dirty="0">
                <a:solidFill>
                  <a:srgbClr val="FFFFFF"/>
                </a:solidFill>
              </a:rPr>
              <a:t> </a:t>
            </a:r>
            <a:r>
              <a:rPr lang="en-US" sz="1800" dirty="0" err="1" smtClean="0">
                <a:solidFill>
                  <a:srgbClr val="FFFFFF"/>
                </a:solidFill>
              </a:rPr>
              <a:t>klip</a:t>
            </a:r>
            <a:r>
              <a:rPr lang="hr-HR" sz="1800" dirty="0" smtClean="0">
                <a:solidFill>
                  <a:srgbClr val="FFFFFF"/>
                </a:solidFill>
              </a:rPr>
              <a:t> -</a:t>
            </a:r>
            <a:r>
              <a:rPr lang="en-US" sz="1800" dirty="0" smtClean="0">
                <a:solidFill>
                  <a:srgbClr val="FFFFFF"/>
                </a:solidFill>
              </a:rPr>
              <a:t> </a:t>
            </a:r>
            <a:r>
              <a:rPr lang="en-US" sz="1800" dirty="0">
                <a:solidFill>
                  <a:srgbClr val="FFFFFF"/>
                </a:solidFill>
              </a:rPr>
              <a:t>mjesto gdje tlak plinova stvara gibanje</a:t>
            </a:r>
            <a:endParaRPr lang="en-US" sz="1800" dirty="0"/>
          </a:p>
          <a:p>
            <a:pPr marL="342900" indent="-342900">
              <a:buSzPct val="100000"/>
              <a:buChar char="•"/>
            </a:pPr>
            <a:r>
              <a:rPr lang="en-US" sz="1800" dirty="0">
                <a:solidFill>
                  <a:srgbClr val="FFFFFF"/>
                </a:solidFill>
              </a:rPr>
              <a:t>Klipnjača </a:t>
            </a:r>
            <a:r>
              <a:rPr lang="en-US" sz="1800" dirty="0" err="1">
                <a:solidFill>
                  <a:srgbClr val="FFFFFF"/>
                </a:solidFill>
              </a:rPr>
              <a:t>i</a:t>
            </a:r>
            <a:r>
              <a:rPr lang="en-US" sz="1800" dirty="0">
                <a:solidFill>
                  <a:srgbClr val="FFFFFF"/>
                </a:solidFill>
              </a:rPr>
              <a:t> </a:t>
            </a:r>
            <a:r>
              <a:rPr lang="en-US" sz="1800" dirty="0" err="1" smtClean="0">
                <a:solidFill>
                  <a:srgbClr val="FFFFFF"/>
                </a:solidFill>
              </a:rPr>
              <a:t>radilica</a:t>
            </a:r>
            <a:r>
              <a:rPr lang="hr-HR" sz="1800" dirty="0" smtClean="0">
                <a:solidFill>
                  <a:srgbClr val="FFFFFF"/>
                </a:solidFill>
              </a:rPr>
              <a:t> -</a:t>
            </a:r>
            <a:r>
              <a:rPr lang="en-US" sz="1800" dirty="0" smtClean="0">
                <a:solidFill>
                  <a:srgbClr val="FFFFFF"/>
                </a:solidFill>
              </a:rPr>
              <a:t> </a:t>
            </a:r>
            <a:r>
              <a:rPr lang="en-US" sz="1800" dirty="0">
                <a:solidFill>
                  <a:srgbClr val="FFFFFF"/>
                </a:solidFill>
              </a:rPr>
              <a:t>pretvaraju gibanje klipa u okretanje</a:t>
            </a:r>
            <a:endParaRPr lang="en-US" sz="1800" dirty="0"/>
          </a:p>
          <a:p>
            <a:pPr marL="342900" indent="-342900">
              <a:buSzPct val="100000"/>
              <a:buChar char="•"/>
            </a:pPr>
            <a:r>
              <a:rPr lang="en-US" sz="1800" dirty="0" err="1" smtClean="0">
                <a:solidFill>
                  <a:srgbClr val="FFFFFF"/>
                </a:solidFill>
              </a:rPr>
              <a:t>Ventili</a:t>
            </a:r>
            <a:r>
              <a:rPr lang="hr-HR" sz="1800" dirty="0" smtClean="0">
                <a:solidFill>
                  <a:srgbClr val="FFFFFF"/>
                </a:solidFill>
              </a:rPr>
              <a:t> -</a:t>
            </a:r>
            <a:r>
              <a:rPr lang="en-US" sz="1800" dirty="0" smtClean="0">
                <a:solidFill>
                  <a:srgbClr val="FFFFFF"/>
                </a:solidFill>
              </a:rPr>
              <a:t> </a:t>
            </a:r>
            <a:r>
              <a:rPr lang="en-US" sz="1800" dirty="0" err="1">
                <a:solidFill>
                  <a:srgbClr val="FFFFFF"/>
                </a:solidFill>
              </a:rPr>
              <a:t>ulaz</a:t>
            </a:r>
            <a:r>
              <a:rPr lang="en-US" sz="1800" dirty="0">
                <a:solidFill>
                  <a:srgbClr val="FFFFFF"/>
                </a:solidFill>
              </a:rPr>
              <a:t> </a:t>
            </a:r>
            <a:r>
              <a:rPr lang="en-US" sz="1800" dirty="0" err="1" smtClean="0">
                <a:solidFill>
                  <a:srgbClr val="FFFFFF"/>
                </a:solidFill>
              </a:rPr>
              <a:t>zraka</a:t>
            </a:r>
            <a:r>
              <a:rPr lang="hr-HR" sz="1800" dirty="0" smtClean="0">
                <a:solidFill>
                  <a:srgbClr val="FFFFFF"/>
                </a:solidFill>
              </a:rPr>
              <a:t> i</a:t>
            </a:r>
            <a:r>
              <a:rPr lang="en-US" sz="1800" dirty="0" smtClean="0">
                <a:solidFill>
                  <a:srgbClr val="FFFFFF"/>
                </a:solidFill>
              </a:rPr>
              <a:t> </a:t>
            </a:r>
            <a:r>
              <a:rPr lang="en-US" sz="1800" dirty="0">
                <a:solidFill>
                  <a:srgbClr val="FFFFFF"/>
                </a:solidFill>
              </a:rPr>
              <a:t>goriva i izlaz ispušnih plinova</a:t>
            </a:r>
            <a:endParaRPr lang="en-US" sz="1800" dirty="0"/>
          </a:p>
          <a:p>
            <a:pPr marL="342900" indent="-342900">
              <a:buSzPct val="100000"/>
              <a:buChar char="•"/>
            </a:pPr>
            <a:r>
              <a:rPr lang="en-US" sz="1800" dirty="0" err="1" smtClean="0">
                <a:solidFill>
                  <a:srgbClr val="FFFFFF"/>
                </a:solidFill>
              </a:rPr>
              <a:t>Svjećica</a:t>
            </a:r>
            <a:r>
              <a:rPr lang="hr-HR" sz="1800" dirty="0" smtClean="0">
                <a:solidFill>
                  <a:srgbClr val="FFFFFF"/>
                </a:solidFill>
              </a:rPr>
              <a:t> –</a:t>
            </a:r>
            <a:r>
              <a:rPr lang="en-US" sz="1800" dirty="0" smtClean="0">
                <a:solidFill>
                  <a:srgbClr val="FFFFFF"/>
                </a:solidFill>
              </a:rPr>
              <a:t> </a:t>
            </a:r>
            <a:r>
              <a:rPr lang="en-US" sz="1800" dirty="0" err="1" smtClean="0">
                <a:solidFill>
                  <a:srgbClr val="FFFFFF"/>
                </a:solidFill>
              </a:rPr>
              <a:t>benzinski</a:t>
            </a:r>
            <a:r>
              <a:rPr lang="hr-HR" sz="1800" dirty="0" smtClean="0">
                <a:solidFill>
                  <a:srgbClr val="FFFFFF"/>
                </a:solidFill>
              </a:rPr>
              <a:t> motori -</a:t>
            </a:r>
            <a:r>
              <a:rPr lang="en-US" sz="1800" dirty="0" smtClean="0">
                <a:solidFill>
                  <a:srgbClr val="FFFFFF"/>
                </a:solidFill>
              </a:rPr>
              <a:t> </a:t>
            </a:r>
            <a:r>
              <a:rPr lang="en-US" sz="1800" dirty="0">
                <a:solidFill>
                  <a:srgbClr val="FFFFFF"/>
                </a:solidFill>
              </a:rPr>
              <a:t>pali smjesu</a:t>
            </a:r>
            <a:endParaRPr lang="en-US" sz="1800" dirty="0"/>
          </a:p>
          <a:p>
            <a:pPr marL="342900" indent="-342900">
              <a:buSzPct val="100000"/>
              <a:buChar char="•"/>
            </a:pPr>
            <a:r>
              <a:rPr lang="en-US" sz="1800" dirty="0" err="1" smtClean="0">
                <a:solidFill>
                  <a:srgbClr val="FFFFFF"/>
                </a:solidFill>
              </a:rPr>
              <a:t>Brizgaljke</a:t>
            </a:r>
            <a:r>
              <a:rPr lang="hr-HR" sz="1800" dirty="0" smtClean="0">
                <a:solidFill>
                  <a:srgbClr val="FFFFFF"/>
                </a:solidFill>
              </a:rPr>
              <a:t> -</a:t>
            </a:r>
            <a:r>
              <a:rPr lang="en-US" sz="1800" dirty="0" smtClean="0">
                <a:solidFill>
                  <a:srgbClr val="FFFFFF"/>
                </a:solidFill>
              </a:rPr>
              <a:t> </a:t>
            </a:r>
            <a:r>
              <a:rPr lang="en-US" sz="1800" dirty="0">
                <a:solidFill>
                  <a:srgbClr val="FFFFFF"/>
                </a:solidFill>
              </a:rPr>
              <a:t>dizelski i </a:t>
            </a:r>
            <a:r>
              <a:rPr lang="en-US" sz="1800" dirty="0" err="1">
                <a:solidFill>
                  <a:srgbClr val="FFFFFF"/>
                </a:solidFill>
              </a:rPr>
              <a:t>moderni</a:t>
            </a:r>
            <a:r>
              <a:rPr lang="en-US" sz="1800" dirty="0">
                <a:solidFill>
                  <a:srgbClr val="FFFFFF"/>
                </a:solidFill>
              </a:rPr>
              <a:t> </a:t>
            </a:r>
            <a:r>
              <a:rPr lang="en-US" sz="1800" dirty="0" err="1" smtClean="0">
                <a:solidFill>
                  <a:srgbClr val="FFFFFF"/>
                </a:solidFill>
              </a:rPr>
              <a:t>benzinski</a:t>
            </a:r>
            <a:r>
              <a:rPr lang="hr-HR" sz="1800" dirty="0" smtClean="0">
                <a:solidFill>
                  <a:srgbClr val="FFFFFF"/>
                </a:solidFill>
              </a:rPr>
              <a:t> motori -</a:t>
            </a:r>
            <a:r>
              <a:rPr lang="en-US" sz="1800" dirty="0" smtClean="0">
                <a:solidFill>
                  <a:srgbClr val="FFFFFF"/>
                </a:solidFill>
              </a:rPr>
              <a:t> </a:t>
            </a:r>
            <a:r>
              <a:rPr lang="en-US" sz="1800" dirty="0">
                <a:solidFill>
                  <a:srgbClr val="FFFFFF"/>
                </a:solidFill>
              </a:rPr>
              <a:t>doziraju gorivo</a:t>
            </a:r>
            <a:endParaRPr lang="en-US" sz="1800" dirty="0"/>
          </a:p>
          <a:p>
            <a:pPr marL="342900" indent="-342900">
              <a:buSzPct val="100000"/>
              <a:buChar char="•"/>
            </a:pPr>
            <a:r>
              <a:rPr lang="en-US" sz="1800" dirty="0" err="1" smtClean="0">
                <a:solidFill>
                  <a:srgbClr val="FFFFFF"/>
                </a:solidFill>
              </a:rPr>
              <a:t>Hladnjak</a:t>
            </a:r>
            <a:r>
              <a:rPr lang="hr-HR" sz="1800" dirty="0" smtClean="0">
                <a:solidFill>
                  <a:srgbClr val="FFFFFF"/>
                </a:solidFill>
              </a:rPr>
              <a:t> i</a:t>
            </a:r>
            <a:r>
              <a:rPr lang="en-US" sz="1800" dirty="0" smtClean="0">
                <a:solidFill>
                  <a:srgbClr val="FFFFFF"/>
                </a:solidFill>
              </a:rPr>
              <a:t> </a:t>
            </a:r>
            <a:r>
              <a:rPr lang="en-US" sz="1800" dirty="0" err="1">
                <a:solidFill>
                  <a:srgbClr val="FFFFFF"/>
                </a:solidFill>
              </a:rPr>
              <a:t>rashladni</a:t>
            </a:r>
            <a:r>
              <a:rPr lang="en-US" sz="1800" dirty="0">
                <a:solidFill>
                  <a:srgbClr val="FFFFFF"/>
                </a:solidFill>
              </a:rPr>
              <a:t> </a:t>
            </a:r>
            <a:r>
              <a:rPr lang="en-US" sz="1800" dirty="0" err="1" smtClean="0">
                <a:solidFill>
                  <a:srgbClr val="FFFFFF"/>
                </a:solidFill>
              </a:rPr>
              <a:t>sustav</a:t>
            </a:r>
            <a:r>
              <a:rPr lang="hr-HR" sz="1800" dirty="0" smtClean="0">
                <a:solidFill>
                  <a:srgbClr val="FFFFFF"/>
                </a:solidFill>
              </a:rPr>
              <a:t> -</a:t>
            </a:r>
            <a:r>
              <a:rPr lang="en-US" sz="1800" dirty="0" smtClean="0">
                <a:solidFill>
                  <a:srgbClr val="FFFFFF"/>
                </a:solidFill>
              </a:rPr>
              <a:t> </a:t>
            </a:r>
            <a:r>
              <a:rPr lang="en-US" sz="1800" dirty="0">
                <a:solidFill>
                  <a:srgbClr val="FFFFFF"/>
                </a:solidFill>
              </a:rPr>
              <a:t>odvodi </a:t>
            </a:r>
            <a:r>
              <a:rPr lang="en-US" sz="1800" dirty="0" err="1">
                <a:solidFill>
                  <a:srgbClr val="FFFFFF"/>
                </a:solidFill>
              </a:rPr>
              <a:t>višak</a:t>
            </a:r>
            <a:r>
              <a:rPr lang="en-US" sz="1800" dirty="0">
                <a:solidFill>
                  <a:srgbClr val="FFFFFF"/>
                </a:solidFill>
              </a:rPr>
              <a:t> </a:t>
            </a:r>
            <a:r>
              <a:rPr lang="en-US" sz="1800" dirty="0" smtClean="0">
                <a:solidFill>
                  <a:srgbClr val="FFFFFF"/>
                </a:solidFill>
              </a:rPr>
              <a:t>topline</a:t>
            </a:r>
            <a:r>
              <a:rPr lang="hr-HR" sz="1800" dirty="0" smtClean="0">
                <a:solidFill>
                  <a:srgbClr val="FFFFFF"/>
                </a:solidFill>
              </a:rPr>
              <a:t>,</a:t>
            </a:r>
            <a:r>
              <a:rPr lang="en-US" sz="1800" dirty="0" smtClean="0">
                <a:solidFill>
                  <a:srgbClr val="FFFFFF"/>
                </a:solidFill>
              </a:rPr>
              <a:t> </a:t>
            </a:r>
            <a:r>
              <a:rPr lang="en-US" sz="1800" dirty="0">
                <a:solidFill>
                  <a:srgbClr val="FFFFFF"/>
                </a:solidFill>
              </a:rPr>
              <a:t>gubici ali nužno</a:t>
            </a:r>
            <a:endParaRPr lang="en-US" sz="1800" dirty="0"/>
          </a:p>
          <a:p>
            <a:pPr marL="342900" indent="-342900">
              <a:buSzPct val="100000"/>
              <a:buChar char="•"/>
            </a:pPr>
            <a:r>
              <a:rPr lang="en-US" sz="1800" dirty="0" err="1">
                <a:solidFill>
                  <a:srgbClr val="FFFFFF"/>
                </a:solidFill>
              </a:rPr>
              <a:t>Ispušni</a:t>
            </a:r>
            <a:r>
              <a:rPr lang="en-US" sz="1800" dirty="0">
                <a:solidFill>
                  <a:srgbClr val="FFFFFF"/>
                </a:solidFill>
              </a:rPr>
              <a:t> </a:t>
            </a:r>
            <a:r>
              <a:rPr lang="en-US" sz="1800" dirty="0" err="1" smtClean="0">
                <a:solidFill>
                  <a:srgbClr val="FFFFFF"/>
                </a:solidFill>
              </a:rPr>
              <a:t>sustav</a:t>
            </a:r>
            <a:r>
              <a:rPr lang="hr-HR" sz="1800" dirty="0" smtClean="0">
                <a:solidFill>
                  <a:srgbClr val="FFFFFF"/>
                </a:solidFill>
              </a:rPr>
              <a:t> -</a:t>
            </a:r>
            <a:r>
              <a:rPr lang="en-US" sz="1800" dirty="0" err="1" smtClean="0">
                <a:solidFill>
                  <a:srgbClr val="FFFFFF"/>
                </a:solidFill>
              </a:rPr>
              <a:t>odvodi</a:t>
            </a:r>
            <a:r>
              <a:rPr lang="en-US" sz="1800" dirty="0" smtClean="0">
                <a:solidFill>
                  <a:srgbClr val="FFFFFF"/>
                </a:solidFill>
              </a:rPr>
              <a:t> </a:t>
            </a:r>
            <a:r>
              <a:rPr lang="en-US" sz="1800" dirty="0" err="1" smtClean="0">
                <a:solidFill>
                  <a:srgbClr val="FFFFFF"/>
                </a:solidFill>
              </a:rPr>
              <a:t>plinove</a:t>
            </a:r>
            <a:r>
              <a:rPr lang="hr-HR" sz="1800" dirty="0" smtClean="0">
                <a:solidFill>
                  <a:srgbClr val="FFFFFF"/>
                </a:solidFill>
              </a:rPr>
              <a:t>,</a:t>
            </a:r>
            <a:r>
              <a:rPr lang="en-US" sz="1800" dirty="0" smtClean="0">
                <a:solidFill>
                  <a:srgbClr val="FFFFFF"/>
                </a:solidFill>
              </a:rPr>
              <a:t> </a:t>
            </a:r>
            <a:r>
              <a:rPr lang="en-US" sz="1800" dirty="0">
                <a:solidFill>
                  <a:srgbClr val="FFFFFF"/>
                </a:solidFill>
              </a:rPr>
              <a:t>također nosi energiju kao toplinu</a:t>
            </a:r>
            <a:endParaRPr lang="en-US" sz="1800" dirty="0"/>
          </a:p>
        </p:txBody>
      </p:sp>
      <p:sp>
        <p:nvSpPr>
          <p:cNvPr id="1050" name="deco_1050"/>
          <p:cNvSpPr>
            <a:spLocks noGrp="1"/>
          </p:cNvSpPr>
          <p:nvPr/>
        </p:nvSpPr>
        <p:spPr>
          <a:xfrm>
            <a:off x="200000" y="3800000"/>
            <a:ext cx="80000" cy="900000"/>
          </a:xfrm>
          <a:prstGeom prst="rect">
            <a:avLst/>
          </a:prstGeom>
          <a:solidFill>
            <a:srgbClr val="3A7FBF">
              <a:alpha val="25000"/>
            </a:srgbClr>
          </a:solidFill>
          <a:ln w="9525">
            <a:noFill/>
          </a:ln>
        </p:spPr>
        <p:txBody>
          <a:bodyPr/>
          <a:lstStyle/>
          <a:p>
            <a:endParaRPr/>
          </a:p>
        </p:txBody>
      </p:sp>
      <p:sp>
        <p:nvSpPr>
          <p:cNvPr id="1051" name="deco_1051"/>
          <p:cNvSpPr>
            <a:spLocks noGrp="1"/>
          </p:cNvSpPr>
          <p:nvPr/>
        </p:nvSpPr>
        <p:spPr>
          <a:xfrm>
            <a:off x="700000" y="3800000"/>
            <a:ext cx="80000" cy="900000"/>
          </a:xfrm>
          <a:prstGeom prst="rect">
            <a:avLst/>
          </a:prstGeom>
          <a:solidFill>
            <a:srgbClr val="3A7FBF">
              <a:alpha val="25000"/>
            </a:srgbClr>
          </a:solidFill>
          <a:ln w="9525">
            <a:noFill/>
          </a:ln>
        </p:spPr>
        <p:txBody>
          <a:bodyPr/>
          <a:lstStyle/>
          <a:p>
            <a:endParaRPr/>
          </a:p>
        </p:txBody>
      </p:sp>
      <p:sp>
        <p:nvSpPr>
          <p:cNvPr id="1052" name="deco_1052"/>
          <p:cNvSpPr>
            <a:spLocks noGrp="1"/>
          </p:cNvSpPr>
          <p:nvPr/>
        </p:nvSpPr>
        <p:spPr>
          <a:xfrm>
            <a:off x="200000" y="3900000"/>
            <a:ext cx="580000" cy="100000"/>
          </a:xfrm>
          <a:prstGeom prst="rect">
            <a:avLst/>
          </a:prstGeom>
          <a:solidFill>
            <a:srgbClr val="3A7FBF">
              <a:alpha val="25000"/>
            </a:srgbClr>
          </a:solidFill>
          <a:ln w="9525">
            <a:noFill/>
          </a:ln>
        </p:spPr>
        <p:txBody>
          <a:bodyPr/>
          <a:lstStyle/>
          <a:p>
            <a:endParaRPr/>
          </a:p>
        </p:txBody>
      </p:sp>
      <p:sp>
        <p:nvSpPr>
          <p:cNvPr id="1053" name="deco_1053"/>
          <p:cNvSpPr>
            <a:spLocks noGrp="1"/>
          </p:cNvSpPr>
          <p:nvPr/>
        </p:nvSpPr>
        <p:spPr>
          <a:xfrm>
            <a:off x="420000" y="4000000"/>
            <a:ext cx="60000" cy="400000"/>
          </a:xfrm>
          <a:prstGeom prst="rect">
            <a:avLst/>
          </a:prstGeom>
          <a:solidFill>
            <a:srgbClr val="3A7FBF">
              <a:alpha val="22000"/>
            </a:srgbClr>
          </a:solidFill>
          <a:ln w="9525">
            <a:noFill/>
          </a:ln>
        </p:spPr>
        <p:txBody>
          <a:bodyPr/>
          <a:lstStyle/>
          <a:p>
            <a:endParaRPr/>
          </a:p>
        </p:txBody>
      </p:sp>
      <p:sp>
        <p:nvSpPr>
          <p:cNvPr id="1054" name="deco_1054"/>
          <p:cNvSpPr>
            <a:spLocks noGrp="1"/>
          </p:cNvSpPr>
          <p:nvPr/>
        </p:nvSpPr>
        <p:spPr>
          <a:xfrm>
            <a:off x="8250000" y="4450000"/>
            <a:ext cx="700000" cy="700000"/>
          </a:xfrm>
          <a:prstGeom prst="ellipse">
            <a:avLst/>
          </a:prstGeom>
          <a:noFill/>
          <a:ln w="25400">
            <a:solidFill>
              <a:srgbClr val="3A7FBF">
                <a:alpha val="30000"/>
              </a:srgbClr>
            </a:solidFill>
          </a:ln>
        </p:spPr>
        <p:txBody>
          <a:bodyPr/>
          <a:lstStyle/>
          <a:p>
            <a:endParaRPr/>
          </a:p>
        </p:txBody>
      </p:sp>
      <p:sp>
        <p:nvSpPr>
          <p:cNvPr id="1055" name="deco_1055"/>
          <p:cNvSpPr>
            <a:spLocks noGrp="1"/>
          </p:cNvSpPr>
          <p:nvPr/>
        </p:nvSpPr>
        <p:spPr>
          <a:xfrm>
            <a:off x="8480000" y="4680000"/>
            <a:ext cx="240000" cy="240000"/>
          </a:xfrm>
          <a:prstGeom prst="ellipse">
            <a:avLst/>
          </a:prstGeom>
          <a:solidFill>
            <a:srgbClr val="3A7FBF">
              <a:alpha val="20000"/>
            </a:srgbClr>
          </a:solidFill>
          <a:ln w="12700">
            <a:solidFill>
              <a:srgbClr val="3A7FBF">
                <a:alpha val="20000"/>
              </a:srgbClr>
            </a:solidFill>
          </a:ln>
        </p:spPr>
        <p:txBody>
          <a:bodyPr/>
          <a:lstStyle/>
          <a:p>
            <a:endParaRPr/>
          </a:p>
        </p:txBody>
      </p:sp>
      <p:sp>
        <p:nvSpPr>
          <p:cNvPr id="1056" name="deco_1056"/>
          <p:cNvSpPr>
            <a:spLocks noGrp="1"/>
          </p:cNvSpPr>
          <p:nvPr/>
        </p:nvSpPr>
        <p:spPr>
          <a:xfrm>
            <a:off x="8882000" y="4730000"/>
            <a:ext cx="36000" cy="140000"/>
          </a:xfrm>
          <a:prstGeom prst="rect">
            <a:avLst/>
          </a:prstGeom>
          <a:solidFill>
            <a:srgbClr val="3A7FBF">
              <a:alpha val="30000"/>
            </a:srgbClr>
          </a:solidFill>
          <a:ln w="9525">
            <a:noFill/>
          </a:ln>
        </p:spPr>
        <p:txBody>
          <a:bodyPr/>
          <a:lstStyle/>
          <a:p>
            <a:endParaRPr/>
          </a:p>
        </p:txBody>
      </p:sp>
      <p:sp>
        <p:nvSpPr>
          <p:cNvPr id="1057" name="deco_1057"/>
          <p:cNvSpPr>
            <a:spLocks noGrp="1"/>
          </p:cNvSpPr>
          <p:nvPr/>
        </p:nvSpPr>
        <p:spPr>
          <a:xfrm rot="3060000">
            <a:off x="8770796" y="4963143"/>
            <a:ext cx="36000" cy="140000"/>
          </a:xfrm>
          <a:prstGeom prst="rect">
            <a:avLst/>
          </a:prstGeom>
          <a:solidFill>
            <a:srgbClr val="3A7FBF">
              <a:alpha val="30000"/>
            </a:srgbClr>
          </a:solidFill>
          <a:ln w="9525">
            <a:noFill/>
          </a:ln>
        </p:spPr>
        <p:txBody>
          <a:bodyPr/>
          <a:lstStyle/>
          <a:p>
            <a:endParaRPr/>
          </a:p>
        </p:txBody>
      </p:sp>
      <p:sp>
        <p:nvSpPr>
          <p:cNvPr id="1058" name="deco_1058"/>
          <p:cNvSpPr>
            <a:spLocks noGrp="1"/>
          </p:cNvSpPr>
          <p:nvPr/>
        </p:nvSpPr>
        <p:spPr>
          <a:xfrm rot="6180000">
            <a:off x="8514515" y="5022311"/>
            <a:ext cx="36000" cy="140000"/>
          </a:xfrm>
          <a:prstGeom prst="rect">
            <a:avLst/>
          </a:prstGeom>
          <a:solidFill>
            <a:srgbClr val="3A7FBF">
              <a:alpha val="30000"/>
            </a:srgbClr>
          </a:solidFill>
          <a:ln w="9525">
            <a:noFill/>
          </a:ln>
        </p:spPr>
        <p:txBody>
          <a:bodyPr/>
          <a:lstStyle/>
          <a:p>
            <a:endParaRPr/>
          </a:p>
        </p:txBody>
      </p:sp>
      <p:sp>
        <p:nvSpPr>
          <p:cNvPr id="1059" name="deco_1059"/>
          <p:cNvSpPr>
            <a:spLocks noGrp="1"/>
          </p:cNvSpPr>
          <p:nvPr/>
        </p:nvSpPr>
        <p:spPr>
          <a:xfrm rot="9240000">
            <a:off x="8312362" y="4861511"/>
            <a:ext cx="36000" cy="140000"/>
          </a:xfrm>
          <a:prstGeom prst="rect">
            <a:avLst/>
          </a:prstGeom>
          <a:solidFill>
            <a:srgbClr val="3A7FBF">
              <a:alpha val="30000"/>
            </a:srgbClr>
          </a:solidFill>
          <a:ln w="9525">
            <a:noFill/>
          </a:ln>
        </p:spPr>
        <p:txBody>
          <a:bodyPr/>
          <a:lstStyle/>
          <a:p>
            <a:endParaRPr/>
          </a:p>
        </p:txBody>
      </p:sp>
      <p:sp>
        <p:nvSpPr>
          <p:cNvPr id="1060" name="deco_1060"/>
          <p:cNvSpPr>
            <a:spLocks noGrp="1"/>
          </p:cNvSpPr>
          <p:nvPr/>
        </p:nvSpPr>
        <p:spPr>
          <a:xfrm rot="12300000">
            <a:off x="8310108" y="4603215"/>
            <a:ext cx="36000" cy="140000"/>
          </a:xfrm>
          <a:prstGeom prst="rect">
            <a:avLst/>
          </a:prstGeom>
          <a:solidFill>
            <a:srgbClr val="3A7FBF">
              <a:alpha val="30000"/>
            </a:srgbClr>
          </a:solidFill>
          <a:ln w="9525">
            <a:noFill/>
          </a:ln>
        </p:spPr>
        <p:txBody>
          <a:bodyPr/>
          <a:lstStyle/>
          <a:p>
            <a:endParaRPr/>
          </a:p>
        </p:txBody>
      </p:sp>
      <p:sp>
        <p:nvSpPr>
          <p:cNvPr id="1061" name="deco_1061"/>
          <p:cNvSpPr>
            <a:spLocks noGrp="1"/>
          </p:cNvSpPr>
          <p:nvPr/>
        </p:nvSpPr>
        <p:spPr>
          <a:xfrm rot="15420000">
            <a:off x="8514515" y="4437689"/>
            <a:ext cx="36000" cy="140000"/>
          </a:xfrm>
          <a:prstGeom prst="rect">
            <a:avLst/>
          </a:prstGeom>
          <a:solidFill>
            <a:srgbClr val="3A7FBF">
              <a:alpha val="30000"/>
            </a:srgbClr>
          </a:solidFill>
          <a:ln w="9525">
            <a:noFill/>
          </a:ln>
        </p:spPr>
        <p:txBody>
          <a:bodyPr/>
          <a:lstStyle/>
          <a:p>
            <a:endParaRPr/>
          </a:p>
        </p:txBody>
      </p:sp>
      <p:sp>
        <p:nvSpPr>
          <p:cNvPr id="1062" name="deco_1062"/>
          <p:cNvSpPr>
            <a:spLocks noGrp="1"/>
          </p:cNvSpPr>
          <p:nvPr/>
        </p:nvSpPr>
        <p:spPr>
          <a:xfrm rot="18480000">
            <a:off x="8766698" y="4493597"/>
            <a:ext cx="36000" cy="140000"/>
          </a:xfrm>
          <a:prstGeom prst="rect">
            <a:avLst/>
          </a:prstGeom>
          <a:solidFill>
            <a:srgbClr val="3A7FBF">
              <a:alpha val="30000"/>
            </a:srgbClr>
          </a:solidFill>
          <a:ln w="9525">
            <a:noFill/>
          </a:ln>
        </p:spPr>
        <p:txBody>
          <a:bodyPr/>
          <a:lstStyle/>
          <a:p>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7">
    <p:bg>
      <p:bgPr>
        <a:gradFill rotWithShape="1">
          <a:gsLst>
            <a:gs pos="0">
              <a:srgbClr val="1A1A2E"/>
            </a:gs>
            <a:gs pos="60000">
              <a:srgbClr val="16213E"/>
            </a:gs>
            <a:gs pos="100000">
              <a:srgbClr val="0F3460"/>
            </a:gs>
          </a:gsLst>
          <a:lin ang="5400000" scaled="0"/>
        </a:gradFill>
        <a:effectLst/>
      </p:bgPr>
    </p:bg>
    <p:spTree>
      <p:nvGrpSpPr>
        <p:cNvPr id="1" name=""/>
        <p:cNvGrpSpPr/>
        <p:nvPr/>
      </p:nvGrpSpPr>
      <p:grpSpPr>
        <a:xfrm>
          <a:off x="0" y="0"/>
          <a:ext cx="0" cy="0"/>
          <a:chOff x="0" y="0"/>
          <a:chExt cx="0" cy="0"/>
        </a:xfrm>
      </p:grpSpPr>
      <p:sp>
        <p:nvSpPr>
          <p:cNvPr id="2" name="Text 0"/>
          <p:cNvSpPr>
            <a:spLocks noGrp="1"/>
          </p:cNvSpPr>
          <p:nvPr>
            <p:ph type="title" idx="100"/>
          </p:nvPr>
        </p:nvSpPr>
        <p:spPr>
          <a:prstGeom prst="rect">
            <a:avLst/>
          </a:prstGeom>
          <a:noFill/>
          <a:ln/>
        </p:spPr>
        <p:txBody>
          <a:bodyPr wrap="square" rtlCol="0"/>
          <a:lstStyle/>
          <a:p>
            <a:pPr marL="0" indent="0">
              <a:buNone/>
            </a:pPr>
            <a:r>
              <a:rPr lang="en-US" sz="2400" b="1" u="sng" dirty="0">
                <a:solidFill>
                  <a:srgbClr val="FFFFFF"/>
                </a:solidFill>
              </a:rPr>
              <a:t>Četverotaktni motor – pregled ciklusa</a:t>
            </a:r>
            <a:endParaRPr lang="en-US" sz="2400" b="1" u="sng" dirty="0"/>
          </a:p>
        </p:txBody>
      </p:sp>
      <p:sp>
        <p:nvSpPr>
          <p:cNvPr id="3" name="Text 0"/>
          <p:cNvSpPr>
            <a:spLocks noGrp="1"/>
          </p:cNvSpPr>
          <p:nvPr>
            <p:ph type="body" idx="101"/>
          </p:nvPr>
        </p:nvSpPr>
        <p:spPr>
          <a:xfrm>
            <a:off x="490100" y="1487606"/>
            <a:ext cx="7772400" cy="4114800"/>
          </a:xfrm>
          <a:prstGeom prst="rect">
            <a:avLst/>
          </a:prstGeom>
          <a:noFill/>
          <a:ln/>
        </p:spPr>
        <p:txBody>
          <a:bodyPr wrap="square" rtlCol="0"/>
          <a:lstStyle/>
          <a:p>
            <a:pPr marL="0" indent="0">
              <a:buNone/>
            </a:pPr>
            <a:r>
              <a:rPr lang="en-US" sz="1800" dirty="0">
                <a:solidFill>
                  <a:srgbClr val="FFFFFF"/>
                </a:solidFill>
              </a:rPr>
              <a:t>Četverotaktni motor obavi jedan radni ciklus u četiri </a:t>
            </a:r>
            <a:r>
              <a:rPr lang="en-US" sz="1800" dirty="0" err="1">
                <a:solidFill>
                  <a:srgbClr val="FFFFFF"/>
                </a:solidFill>
              </a:rPr>
              <a:t>takta</a:t>
            </a:r>
            <a:r>
              <a:rPr lang="en-US" sz="1800" dirty="0">
                <a:solidFill>
                  <a:srgbClr val="FFFFFF"/>
                </a:solidFill>
              </a:rPr>
              <a:t> </a:t>
            </a:r>
            <a:r>
              <a:rPr lang="hr-HR" sz="1800" dirty="0" smtClean="0">
                <a:solidFill>
                  <a:srgbClr val="FFFFFF"/>
                </a:solidFill>
              </a:rPr>
              <a:t>i </a:t>
            </a:r>
            <a:r>
              <a:rPr lang="en-US" sz="1800" dirty="0" err="1" smtClean="0">
                <a:solidFill>
                  <a:srgbClr val="FFFFFF"/>
                </a:solidFill>
              </a:rPr>
              <a:t>dva</a:t>
            </a:r>
            <a:r>
              <a:rPr lang="en-US" sz="1800" dirty="0" smtClean="0">
                <a:solidFill>
                  <a:srgbClr val="FFFFFF"/>
                </a:solidFill>
              </a:rPr>
              <a:t> </a:t>
            </a:r>
            <a:r>
              <a:rPr lang="en-US" sz="1800" dirty="0" err="1">
                <a:solidFill>
                  <a:srgbClr val="FFFFFF"/>
                </a:solidFill>
              </a:rPr>
              <a:t>okreta</a:t>
            </a:r>
            <a:r>
              <a:rPr lang="en-US" sz="1800" dirty="0">
                <a:solidFill>
                  <a:srgbClr val="FFFFFF"/>
                </a:solidFill>
              </a:rPr>
              <a:t> </a:t>
            </a:r>
            <a:r>
              <a:rPr lang="hr-HR" dirty="0" smtClean="0">
                <a:solidFill>
                  <a:srgbClr val="FFFFFF"/>
                </a:solidFill>
              </a:rPr>
              <a:t>koljenastog vratila!</a:t>
            </a:r>
          </a:p>
          <a:p>
            <a:pPr marL="0" indent="0">
              <a:buNone/>
            </a:pPr>
            <a:r>
              <a:rPr lang="hr-HR" dirty="0" smtClean="0">
                <a:solidFill>
                  <a:srgbClr val="FFFFFF"/>
                </a:solidFill>
              </a:rPr>
              <a:t>Taktovi:</a:t>
            </a:r>
            <a:endParaRPr lang="en-US" sz="1800" dirty="0"/>
          </a:p>
          <a:p>
            <a:pPr marL="342900" indent="-342900">
              <a:buSzPct val="100000"/>
              <a:buChar char="•"/>
            </a:pPr>
            <a:r>
              <a:rPr lang="en-US" sz="1800" dirty="0">
                <a:solidFill>
                  <a:srgbClr val="FFFFFF"/>
                </a:solidFill>
              </a:rPr>
              <a:t>Usis – ulazi zrak ili smjesa zrak-gorivo</a:t>
            </a:r>
            <a:endParaRPr lang="en-US" sz="1800" dirty="0"/>
          </a:p>
          <a:p>
            <a:pPr marL="342900" indent="-342900">
              <a:buSzPct val="100000"/>
              <a:buChar char="•"/>
            </a:pPr>
            <a:r>
              <a:rPr lang="en-US" sz="1800" dirty="0">
                <a:solidFill>
                  <a:srgbClr val="FFFFFF"/>
                </a:solidFill>
              </a:rPr>
              <a:t>Kompresija – smjesa se </a:t>
            </a:r>
            <a:r>
              <a:rPr lang="en-US" sz="1800" dirty="0" err="1" smtClean="0">
                <a:solidFill>
                  <a:srgbClr val="FFFFFF"/>
                </a:solidFill>
              </a:rPr>
              <a:t>stlači</a:t>
            </a:r>
            <a:r>
              <a:rPr lang="hr-HR" sz="1800" dirty="0" smtClean="0">
                <a:solidFill>
                  <a:srgbClr val="FFFFFF"/>
                </a:solidFill>
              </a:rPr>
              <a:t>,</a:t>
            </a:r>
            <a:r>
              <a:rPr lang="en-US" sz="1800" dirty="0" smtClean="0">
                <a:solidFill>
                  <a:srgbClr val="FFFFFF"/>
                </a:solidFill>
              </a:rPr>
              <a:t> </a:t>
            </a:r>
            <a:r>
              <a:rPr lang="en-US" sz="1800" dirty="0">
                <a:solidFill>
                  <a:srgbClr val="FFFFFF"/>
                </a:solidFill>
              </a:rPr>
              <a:t>priprema za učinkovito izgaranje</a:t>
            </a:r>
            <a:endParaRPr lang="en-US" sz="1800" dirty="0"/>
          </a:p>
          <a:p>
            <a:pPr marL="342900" indent="-342900">
              <a:buSzPct val="100000"/>
              <a:buChar char="•"/>
            </a:pPr>
            <a:r>
              <a:rPr lang="en-US" sz="1800" dirty="0">
                <a:solidFill>
                  <a:srgbClr val="FFFFFF"/>
                </a:solidFill>
              </a:rPr>
              <a:t>Ekspanzija radni takt – </a:t>
            </a:r>
            <a:r>
              <a:rPr lang="en-US" sz="1800" dirty="0" err="1" smtClean="0">
                <a:solidFill>
                  <a:srgbClr val="FFFFFF"/>
                </a:solidFill>
              </a:rPr>
              <a:t>izgaranje</a:t>
            </a:r>
            <a:r>
              <a:rPr lang="hr-HR" sz="1800" dirty="0" smtClean="0">
                <a:solidFill>
                  <a:srgbClr val="FFFFFF"/>
                </a:solidFill>
              </a:rPr>
              <a:t>,</a:t>
            </a:r>
            <a:r>
              <a:rPr lang="en-US" sz="1800" dirty="0" smtClean="0">
                <a:solidFill>
                  <a:srgbClr val="FFFFFF"/>
                </a:solidFill>
              </a:rPr>
              <a:t> </a:t>
            </a:r>
            <a:r>
              <a:rPr lang="en-US" sz="1800" dirty="0" err="1">
                <a:solidFill>
                  <a:srgbClr val="FFFFFF"/>
                </a:solidFill>
              </a:rPr>
              <a:t>podiže</a:t>
            </a:r>
            <a:r>
              <a:rPr lang="en-US" sz="1800" dirty="0">
                <a:solidFill>
                  <a:srgbClr val="FFFFFF"/>
                </a:solidFill>
              </a:rPr>
              <a:t> </a:t>
            </a:r>
            <a:r>
              <a:rPr lang="en-US" sz="1800" dirty="0" err="1" smtClean="0">
                <a:solidFill>
                  <a:srgbClr val="FFFFFF"/>
                </a:solidFill>
              </a:rPr>
              <a:t>tlak</a:t>
            </a:r>
            <a:r>
              <a:rPr lang="hr-HR" dirty="0">
                <a:solidFill>
                  <a:srgbClr val="FFFFFF"/>
                </a:solidFill>
              </a:rPr>
              <a:t>,</a:t>
            </a:r>
            <a:r>
              <a:rPr lang="en-US" sz="1800" dirty="0" smtClean="0">
                <a:solidFill>
                  <a:srgbClr val="FFFFFF"/>
                </a:solidFill>
              </a:rPr>
              <a:t> </a:t>
            </a:r>
            <a:r>
              <a:rPr lang="en-US" sz="1800" dirty="0">
                <a:solidFill>
                  <a:srgbClr val="FFFFFF"/>
                </a:solidFill>
              </a:rPr>
              <a:t>klip dobiva najveći potisak</a:t>
            </a:r>
            <a:endParaRPr lang="en-US" sz="1800" dirty="0"/>
          </a:p>
          <a:p>
            <a:pPr marL="342900" indent="-342900">
              <a:buSzPct val="100000"/>
              <a:buChar char="•"/>
            </a:pPr>
            <a:r>
              <a:rPr lang="en-US" sz="1800" dirty="0">
                <a:solidFill>
                  <a:srgbClr val="FFFFFF"/>
                </a:solidFill>
              </a:rPr>
              <a:t>Ispuh – izlaze </a:t>
            </a:r>
            <a:r>
              <a:rPr lang="en-US" sz="1800" dirty="0" err="1">
                <a:solidFill>
                  <a:srgbClr val="FFFFFF"/>
                </a:solidFill>
              </a:rPr>
              <a:t>ispušni</a:t>
            </a:r>
            <a:r>
              <a:rPr lang="en-US" sz="1800" dirty="0">
                <a:solidFill>
                  <a:srgbClr val="FFFFFF"/>
                </a:solidFill>
              </a:rPr>
              <a:t> </a:t>
            </a:r>
            <a:r>
              <a:rPr lang="en-US" sz="1800" dirty="0" err="1" smtClean="0">
                <a:solidFill>
                  <a:srgbClr val="FFFFFF"/>
                </a:solidFill>
              </a:rPr>
              <a:t>plinovi</a:t>
            </a:r>
            <a:endParaRPr lang="hr-HR" sz="1800" dirty="0" smtClean="0">
              <a:solidFill>
                <a:srgbClr val="FFFFFF"/>
              </a:solidFill>
            </a:endParaRPr>
          </a:p>
          <a:p>
            <a:pPr marL="342900" indent="-342900">
              <a:buSzPct val="100000"/>
              <a:buChar char="•"/>
            </a:pPr>
            <a:endParaRPr lang="en-US" sz="1800" dirty="0"/>
          </a:p>
          <a:p>
            <a:pPr marL="0" indent="0">
              <a:buNone/>
            </a:pPr>
            <a:r>
              <a:rPr lang="en-US" sz="1800" dirty="0">
                <a:solidFill>
                  <a:srgbClr val="FFFFFF"/>
                </a:solidFill>
              </a:rPr>
              <a:t>Najviše korisnog rada nastaje u </a:t>
            </a:r>
            <a:r>
              <a:rPr lang="en-US" sz="1800" dirty="0" err="1">
                <a:solidFill>
                  <a:srgbClr val="FFFFFF"/>
                </a:solidFill>
              </a:rPr>
              <a:t>radnom</a:t>
            </a:r>
            <a:r>
              <a:rPr lang="en-US" sz="1800" dirty="0">
                <a:solidFill>
                  <a:srgbClr val="FFFFFF"/>
                </a:solidFill>
              </a:rPr>
              <a:t> </a:t>
            </a:r>
            <a:r>
              <a:rPr lang="en-US" sz="1800" dirty="0" err="1" smtClean="0">
                <a:solidFill>
                  <a:srgbClr val="FFFFFF"/>
                </a:solidFill>
              </a:rPr>
              <a:t>taktu</a:t>
            </a:r>
            <a:r>
              <a:rPr lang="hr-HR" sz="1800" dirty="0" smtClean="0">
                <a:solidFill>
                  <a:srgbClr val="FFFFFF"/>
                </a:solidFill>
              </a:rPr>
              <a:t> (3.takt).</a:t>
            </a:r>
            <a:endParaRPr lang="en-US" sz="1800" dirty="0"/>
          </a:p>
        </p:txBody>
      </p:sp>
      <p:sp>
        <p:nvSpPr>
          <p:cNvPr id="1100" name="deco_1100"/>
          <p:cNvSpPr>
            <a:spLocks noGrp="1"/>
          </p:cNvSpPr>
          <p:nvPr/>
        </p:nvSpPr>
        <p:spPr>
          <a:xfrm>
            <a:off x="7700000" y="4000000"/>
            <a:ext cx="1400000" cy="1400000"/>
          </a:xfrm>
          <a:prstGeom prst="ellipse">
            <a:avLst/>
          </a:prstGeom>
          <a:noFill/>
          <a:ln w="25400">
            <a:solidFill>
              <a:srgbClr val="3A7FBF">
                <a:alpha val="30000"/>
              </a:srgbClr>
            </a:solidFill>
          </a:ln>
        </p:spPr>
        <p:txBody>
          <a:bodyPr/>
          <a:lstStyle/>
          <a:p>
            <a:endParaRPr/>
          </a:p>
        </p:txBody>
      </p:sp>
      <p:sp>
        <p:nvSpPr>
          <p:cNvPr id="1101" name="deco_1101"/>
          <p:cNvSpPr>
            <a:spLocks noGrp="1"/>
          </p:cNvSpPr>
          <p:nvPr/>
        </p:nvSpPr>
        <p:spPr>
          <a:xfrm>
            <a:off x="7900000" y="4200000"/>
            <a:ext cx="1000000" cy="1000000"/>
          </a:xfrm>
          <a:prstGeom prst="ellipse">
            <a:avLst/>
          </a:prstGeom>
          <a:noFill/>
          <a:ln w="25400">
            <a:solidFill>
              <a:srgbClr val="3A7FBF">
                <a:alpha val="20000"/>
              </a:srgbClr>
            </a:solidFill>
          </a:ln>
        </p:spPr>
        <p:txBody>
          <a:bodyPr/>
          <a:lstStyle/>
          <a:p>
            <a:endParaRPr/>
          </a:p>
        </p:txBody>
      </p:sp>
      <p:sp>
        <p:nvSpPr>
          <p:cNvPr id="1102" name="deco_1102"/>
          <p:cNvSpPr>
            <a:spLocks noGrp="1"/>
          </p:cNvSpPr>
          <p:nvPr/>
        </p:nvSpPr>
        <p:spPr>
          <a:xfrm>
            <a:off x="8300000" y="4600000"/>
            <a:ext cx="200000" cy="200000"/>
          </a:xfrm>
          <a:prstGeom prst="ellipse">
            <a:avLst/>
          </a:prstGeom>
          <a:solidFill>
            <a:srgbClr val="3A7FBF">
              <a:alpha val="20000"/>
            </a:srgbClr>
          </a:solidFill>
          <a:ln w="12700">
            <a:solidFill>
              <a:srgbClr val="3A7FBF">
                <a:alpha val="20000"/>
              </a:srgbClr>
            </a:solidFill>
          </a:ln>
        </p:spPr>
        <p:txBody>
          <a:bodyPr/>
          <a:lstStyle/>
          <a:p>
            <a:endParaRPr/>
          </a:p>
        </p:txBody>
      </p:sp>
      <p:sp>
        <p:nvSpPr>
          <p:cNvPr id="1103" name="deco_1103"/>
          <p:cNvSpPr>
            <a:spLocks noGrp="1"/>
          </p:cNvSpPr>
          <p:nvPr/>
        </p:nvSpPr>
        <p:spPr>
          <a:xfrm>
            <a:off x="8975000" y="4600000"/>
            <a:ext cx="50000" cy="200000"/>
          </a:xfrm>
          <a:prstGeom prst="rect">
            <a:avLst/>
          </a:prstGeom>
          <a:solidFill>
            <a:srgbClr val="3A7FBF">
              <a:alpha val="30000"/>
            </a:srgbClr>
          </a:solidFill>
          <a:ln w="9525">
            <a:noFill/>
          </a:ln>
        </p:spPr>
        <p:txBody>
          <a:bodyPr/>
          <a:lstStyle/>
          <a:p>
            <a:endParaRPr/>
          </a:p>
        </p:txBody>
      </p:sp>
      <p:sp>
        <p:nvSpPr>
          <p:cNvPr id="1104" name="deco_1104"/>
          <p:cNvSpPr>
            <a:spLocks noGrp="1"/>
          </p:cNvSpPr>
          <p:nvPr/>
        </p:nvSpPr>
        <p:spPr>
          <a:xfrm rot="2700000">
            <a:off x="8799264" y="5024264"/>
            <a:ext cx="50000" cy="200000"/>
          </a:xfrm>
          <a:prstGeom prst="rect">
            <a:avLst/>
          </a:prstGeom>
          <a:solidFill>
            <a:srgbClr val="3A7FBF">
              <a:alpha val="30000"/>
            </a:srgbClr>
          </a:solidFill>
          <a:ln w="9525">
            <a:noFill/>
          </a:ln>
        </p:spPr>
        <p:txBody>
          <a:bodyPr/>
          <a:lstStyle/>
          <a:p>
            <a:endParaRPr/>
          </a:p>
        </p:txBody>
      </p:sp>
      <p:sp>
        <p:nvSpPr>
          <p:cNvPr id="1105" name="deco_1105"/>
          <p:cNvSpPr>
            <a:spLocks noGrp="1"/>
          </p:cNvSpPr>
          <p:nvPr/>
        </p:nvSpPr>
        <p:spPr>
          <a:xfrm rot="5400000">
            <a:off x="8375000" y="5200000"/>
            <a:ext cx="50000" cy="200000"/>
          </a:xfrm>
          <a:prstGeom prst="rect">
            <a:avLst/>
          </a:prstGeom>
          <a:solidFill>
            <a:srgbClr val="3A7FBF">
              <a:alpha val="30000"/>
            </a:srgbClr>
          </a:solidFill>
          <a:ln w="9525">
            <a:noFill/>
          </a:ln>
        </p:spPr>
        <p:txBody>
          <a:bodyPr/>
          <a:lstStyle/>
          <a:p>
            <a:endParaRPr/>
          </a:p>
        </p:txBody>
      </p:sp>
      <p:sp>
        <p:nvSpPr>
          <p:cNvPr id="1106" name="deco_1106"/>
          <p:cNvSpPr>
            <a:spLocks noGrp="1"/>
          </p:cNvSpPr>
          <p:nvPr/>
        </p:nvSpPr>
        <p:spPr>
          <a:xfrm rot="8100000">
            <a:off x="7950736" y="5024264"/>
            <a:ext cx="50000" cy="200000"/>
          </a:xfrm>
          <a:prstGeom prst="rect">
            <a:avLst/>
          </a:prstGeom>
          <a:solidFill>
            <a:srgbClr val="3A7FBF">
              <a:alpha val="30000"/>
            </a:srgbClr>
          </a:solidFill>
          <a:ln w="9525">
            <a:noFill/>
          </a:ln>
        </p:spPr>
        <p:txBody>
          <a:bodyPr/>
          <a:lstStyle/>
          <a:p>
            <a:endParaRPr/>
          </a:p>
        </p:txBody>
      </p:sp>
      <p:sp>
        <p:nvSpPr>
          <p:cNvPr id="1107" name="deco_1107"/>
          <p:cNvSpPr>
            <a:spLocks noGrp="1"/>
          </p:cNvSpPr>
          <p:nvPr/>
        </p:nvSpPr>
        <p:spPr>
          <a:xfrm rot="10800000">
            <a:off x="7775000" y="4600000"/>
            <a:ext cx="50000" cy="200000"/>
          </a:xfrm>
          <a:prstGeom prst="rect">
            <a:avLst/>
          </a:prstGeom>
          <a:solidFill>
            <a:srgbClr val="3A7FBF">
              <a:alpha val="30000"/>
            </a:srgbClr>
          </a:solidFill>
          <a:ln w="9525">
            <a:noFill/>
          </a:ln>
        </p:spPr>
        <p:txBody>
          <a:bodyPr/>
          <a:lstStyle/>
          <a:p>
            <a:endParaRPr/>
          </a:p>
        </p:txBody>
      </p:sp>
      <p:sp>
        <p:nvSpPr>
          <p:cNvPr id="1108" name="deco_1108"/>
          <p:cNvSpPr>
            <a:spLocks noGrp="1"/>
          </p:cNvSpPr>
          <p:nvPr/>
        </p:nvSpPr>
        <p:spPr>
          <a:xfrm rot="13500000">
            <a:off x="7950736" y="4175736"/>
            <a:ext cx="50000" cy="200000"/>
          </a:xfrm>
          <a:prstGeom prst="rect">
            <a:avLst/>
          </a:prstGeom>
          <a:solidFill>
            <a:srgbClr val="3A7FBF">
              <a:alpha val="30000"/>
            </a:srgbClr>
          </a:solidFill>
          <a:ln w="9525">
            <a:noFill/>
          </a:ln>
        </p:spPr>
        <p:txBody>
          <a:bodyPr/>
          <a:lstStyle/>
          <a:p>
            <a:endParaRPr/>
          </a:p>
        </p:txBody>
      </p:sp>
      <p:sp>
        <p:nvSpPr>
          <p:cNvPr id="1109" name="deco_1109"/>
          <p:cNvSpPr>
            <a:spLocks noGrp="1"/>
          </p:cNvSpPr>
          <p:nvPr/>
        </p:nvSpPr>
        <p:spPr>
          <a:xfrm rot="16200000">
            <a:off x="8375000" y="4000000"/>
            <a:ext cx="50000" cy="200000"/>
          </a:xfrm>
          <a:prstGeom prst="rect">
            <a:avLst/>
          </a:prstGeom>
          <a:solidFill>
            <a:srgbClr val="3A7FBF">
              <a:alpha val="30000"/>
            </a:srgbClr>
          </a:solidFill>
          <a:ln w="9525">
            <a:noFill/>
          </a:ln>
        </p:spPr>
        <p:txBody>
          <a:bodyPr/>
          <a:lstStyle/>
          <a:p>
            <a:endParaRPr/>
          </a:p>
        </p:txBody>
      </p:sp>
      <p:sp>
        <p:nvSpPr>
          <p:cNvPr id="1110" name="deco_1110"/>
          <p:cNvSpPr>
            <a:spLocks noGrp="1"/>
          </p:cNvSpPr>
          <p:nvPr/>
        </p:nvSpPr>
        <p:spPr>
          <a:xfrm rot="18900000">
            <a:off x="8799264" y="4175736"/>
            <a:ext cx="50000" cy="200000"/>
          </a:xfrm>
          <a:prstGeom prst="rect">
            <a:avLst/>
          </a:prstGeom>
          <a:solidFill>
            <a:srgbClr val="3A7FBF">
              <a:alpha val="30000"/>
            </a:srgbClr>
          </a:solidFill>
          <a:ln w="9525">
            <a:noFill/>
          </a:ln>
        </p:spPr>
        <p:txBody>
          <a:bodyPr/>
          <a:lstStyle/>
          <a:p>
            <a:endParaRPr/>
          </a:p>
        </p:txBody>
      </p:sp>
      <p:sp>
        <p:nvSpPr>
          <p:cNvPr id="1111" name="deco_1111"/>
          <p:cNvSpPr>
            <a:spLocks noGrp="1"/>
          </p:cNvSpPr>
          <p:nvPr/>
        </p:nvSpPr>
        <p:spPr>
          <a:xfrm>
            <a:off x="7170000" y="3820000"/>
            <a:ext cx="760000" cy="760000"/>
          </a:xfrm>
          <a:prstGeom prst="ellipse">
            <a:avLst/>
          </a:prstGeom>
          <a:noFill/>
          <a:ln w="25400">
            <a:solidFill>
              <a:srgbClr val="3A7FBF">
                <a:alpha val="30000"/>
              </a:srgbClr>
            </a:solidFill>
          </a:ln>
        </p:spPr>
        <p:txBody>
          <a:bodyPr/>
          <a:lstStyle/>
          <a:p>
            <a:endParaRPr/>
          </a:p>
        </p:txBody>
      </p:sp>
      <p:sp>
        <p:nvSpPr>
          <p:cNvPr id="1112" name="deco_1112"/>
          <p:cNvSpPr>
            <a:spLocks noGrp="1"/>
          </p:cNvSpPr>
          <p:nvPr/>
        </p:nvSpPr>
        <p:spPr>
          <a:xfrm>
            <a:off x="7470000" y="4120000"/>
            <a:ext cx="160000" cy="160000"/>
          </a:xfrm>
          <a:prstGeom prst="ellipse">
            <a:avLst/>
          </a:prstGeom>
          <a:solidFill>
            <a:srgbClr val="3A7FBF">
              <a:alpha val="20000"/>
            </a:srgbClr>
          </a:solidFill>
          <a:ln w="12700">
            <a:solidFill>
              <a:srgbClr val="3A7FBF">
                <a:alpha val="20000"/>
              </a:srgbClr>
            </a:solidFill>
          </a:ln>
        </p:spPr>
        <p:txBody>
          <a:bodyPr/>
          <a:lstStyle/>
          <a:p>
            <a:endParaRPr/>
          </a:p>
        </p:txBody>
      </p:sp>
      <p:sp>
        <p:nvSpPr>
          <p:cNvPr id="1113" name="deco_1113"/>
          <p:cNvSpPr>
            <a:spLocks noGrp="1"/>
          </p:cNvSpPr>
          <p:nvPr/>
        </p:nvSpPr>
        <p:spPr>
          <a:xfrm>
            <a:off x="7860000" y="4120000"/>
            <a:ext cx="40000" cy="160000"/>
          </a:xfrm>
          <a:prstGeom prst="rect">
            <a:avLst/>
          </a:prstGeom>
          <a:solidFill>
            <a:srgbClr val="3A7FBF">
              <a:alpha val="30000"/>
            </a:srgbClr>
          </a:solidFill>
          <a:ln w="9525">
            <a:noFill/>
          </a:ln>
        </p:spPr>
        <p:txBody>
          <a:bodyPr/>
          <a:lstStyle/>
          <a:p>
            <a:endParaRPr/>
          </a:p>
        </p:txBody>
      </p:sp>
      <p:sp>
        <p:nvSpPr>
          <p:cNvPr id="1114" name="deco_1114"/>
          <p:cNvSpPr>
            <a:spLocks noGrp="1"/>
          </p:cNvSpPr>
          <p:nvPr/>
        </p:nvSpPr>
        <p:spPr>
          <a:xfrm rot="3600000">
            <a:off x="7695000" y="4405788"/>
            <a:ext cx="40000" cy="160000"/>
          </a:xfrm>
          <a:prstGeom prst="rect">
            <a:avLst/>
          </a:prstGeom>
          <a:solidFill>
            <a:srgbClr val="3A7FBF">
              <a:alpha val="30000"/>
            </a:srgbClr>
          </a:solidFill>
          <a:ln w="9525">
            <a:noFill/>
          </a:ln>
        </p:spPr>
        <p:txBody>
          <a:bodyPr/>
          <a:lstStyle/>
          <a:p>
            <a:endParaRPr/>
          </a:p>
        </p:txBody>
      </p:sp>
      <p:sp>
        <p:nvSpPr>
          <p:cNvPr id="1115" name="deco_1115"/>
          <p:cNvSpPr>
            <a:spLocks noGrp="1"/>
          </p:cNvSpPr>
          <p:nvPr/>
        </p:nvSpPr>
        <p:spPr>
          <a:xfrm rot="7200000">
            <a:off x="7365001" y="4405788"/>
            <a:ext cx="40000" cy="160000"/>
          </a:xfrm>
          <a:prstGeom prst="rect">
            <a:avLst/>
          </a:prstGeom>
          <a:solidFill>
            <a:srgbClr val="3A7FBF">
              <a:alpha val="30000"/>
            </a:srgbClr>
          </a:solidFill>
          <a:ln w="9525">
            <a:noFill/>
          </a:ln>
        </p:spPr>
        <p:txBody>
          <a:bodyPr/>
          <a:lstStyle/>
          <a:p>
            <a:endParaRPr/>
          </a:p>
        </p:txBody>
      </p:sp>
      <p:sp>
        <p:nvSpPr>
          <p:cNvPr id="1116" name="deco_1116"/>
          <p:cNvSpPr>
            <a:spLocks noGrp="1"/>
          </p:cNvSpPr>
          <p:nvPr/>
        </p:nvSpPr>
        <p:spPr>
          <a:xfrm rot="10800000">
            <a:off x="7200000" y="4120000"/>
            <a:ext cx="40000" cy="160000"/>
          </a:xfrm>
          <a:prstGeom prst="rect">
            <a:avLst/>
          </a:prstGeom>
          <a:solidFill>
            <a:srgbClr val="3A7FBF">
              <a:alpha val="30000"/>
            </a:srgbClr>
          </a:solidFill>
          <a:ln w="9525">
            <a:noFill/>
          </a:ln>
        </p:spPr>
        <p:txBody>
          <a:bodyPr/>
          <a:lstStyle/>
          <a:p>
            <a:endParaRPr/>
          </a:p>
        </p:txBody>
      </p:sp>
      <p:sp>
        <p:nvSpPr>
          <p:cNvPr id="1117" name="deco_1117"/>
          <p:cNvSpPr>
            <a:spLocks noGrp="1"/>
          </p:cNvSpPr>
          <p:nvPr/>
        </p:nvSpPr>
        <p:spPr>
          <a:xfrm rot="14400000">
            <a:off x="7365000" y="3834212"/>
            <a:ext cx="40000" cy="160000"/>
          </a:xfrm>
          <a:prstGeom prst="rect">
            <a:avLst/>
          </a:prstGeom>
          <a:solidFill>
            <a:srgbClr val="3A7FBF">
              <a:alpha val="30000"/>
            </a:srgbClr>
          </a:solidFill>
          <a:ln w="9525">
            <a:noFill/>
          </a:ln>
        </p:spPr>
        <p:txBody>
          <a:bodyPr/>
          <a:lstStyle/>
          <a:p>
            <a:endParaRPr/>
          </a:p>
        </p:txBody>
      </p:sp>
      <p:sp>
        <p:nvSpPr>
          <p:cNvPr id="1118" name="deco_1118"/>
          <p:cNvSpPr>
            <a:spLocks noGrp="1"/>
          </p:cNvSpPr>
          <p:nvPr/>
        </p:nvSpPr>
        <p:spPr>
          <a:xfrm rot="18000000">
            <a:off x="7695000" y="3834212"/>
            <a:ext cx="40000" cy="160000"/>
          </a:xfrm>
          <a:prstGeom prst="rect">
            <a:avLst/>
          </a:prstGeom>
          <a:solidFill>
            <a:srgbClr val="3A7FBF">
              <a:alpha val="30000"/>
            </a:srgbClr>
          </a:solidFill>
          <a:ln w="9525">
            <a:noFill/>
          </a:ln>
        </p:spPr>
        <p:txBody>
          <a:bodyPr/>
          <a:lstStyle/>
          <a:p>
            <a:endParaRPr/>
          </a:p>
        </p:txBody>
      </p:sp>
      <p:sp>
        <p:nvSpPr>
          <p:cNvPr id="1119" name="deco_1119"/>
          <p:cNvSpPr>
            <a:spLocks noGrp="1"/>
          </p:cNvSpPr>
          <p:nvPr/>
        </p:nvSpPr>
        <p:spPr>
          <a:xfrm>
            <a:off x="8000000" y="4900000"/>
            <a:ext cx="600000" cy="80000"/>
          </a:xfrm>
          <a:prstGeom prst="rect">
            <a:avLst/>
          </a:prstGeom>
          <a:solidFill>
            <a:srgbClr val="3A7FBF">
              <a:alpha val="25000"/>
            </a:srgbClr>
          </a:solidFill>
          <a:ln w="9525">
            <a:noFill/>
          </a:ln>
        </p:spPr>
        <p:txBody>
          <a:bodyPr/>
          <a:lstStyle/>
          <a:p>
            <a:endParaRPr/>
          </a:p>
        </p:txBody>
      </p:sp>
      <p:sp>
        <p:nvSpPr>
          <p:cNvPr id="1120" name="deco_1120"/>
          <p:cNvSpPr>
            <a:spLocks noGrp="1"/>
          </p:cNvSpPr>
          <p:nvPr/>
        </p:nvSpPr>
        <p:spPr>
          <a:xfrm>
            <a:off x="7880000" y="4820000"/>
            <a:ext cx="240000" cy="240000"/>
          </a:xfrm>
          <a:prstGeom prst="ellipse">
            <a:avLst/>
          </a:prstGeom>
          <a:noFill/>
          <a:ln w="25400">
            <a:solidFill>
              <a:srgbClr val="3A7FBF">
                <a:alpha val="25000"/>
              </a:srgbClr>
            </a:solidFill>
          </a:ln>
        </p:spPr>
        <p:txBody>
          <a:bodyPr/>
          <a:lstStyle/>
          <a:p>
            <a:endParaRPr/>
          </a:p>
        </p:txBody>
      </p:sp>
      <p:sp>
        <p:nvSpPr>
          <p:cNvPr id="1121" name="deco_1121"/>
          <p:cNvSpPr>
            <a:spLocks noGrp="1"/>
          </p:cNvSpPr>
          <p:nvPr/>
        </p:nvSpPr>
        <p:spPr>
          <a:xfrm>
            <a:off x="8480000" y="4820000"/>
            <a:ext cx="240000" cy="240000"/>
          </a:xfrm>
          <a:prstGeom prst="ellipse">
            <a:avLst/>
          </a:prstGeom>
          <a:noFill/>
          <a:ln w="25400">
            <a:solidFill>
              <a:srgbClr val="3A7FBF">
                <a:alpha val="25000"/>
              </a:srgbClr>
            </a:solidFill>
          </a:ln>
        </p:spPr>
        <p:txBody>
          <a:bodyPr/>
          <a:lstStyle/>
          <a:p>
            <a:endParaRPr/>
          </a:p>
        </p:txBody>
      </p:sp>
    </p:spTree>
  </p:cSld>
  <p:clrMapOvr>
    <a:masterClrMapping/>
  </p:clrMapOvr>
</p:sld>
</file>

<file path=ppt/theme/theme1.xml><?xml version="1.0" encoding="utf-8"?>
<a:theme xmlns:a="http://schemas.openxmlformats.org/drawingml/2006/main" name="Tema sustava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105</TotalTime>
  <Words>1212</Words>
  <Application>Microsoft Office PowerPoint</Application>
  <PresentationFormat>On-screen Show (16:9)</PresentationFormat>
  <Paragraphs>150</Paragraphs>
  <Slides>24</Slides>
  <Notes>19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Calibri</vt:lpstr>
      <vt:lpstr>Calibri Light</vt:lpstr>
      <vt:lpstr>Tema sustava Office</vt:lpstr>
      <vt:lpstr>Vatra u cilindru – putovanje energije od goriva do kotača</vt:lpstr>
      <vt:lpstr>Što je motor s unutrašnjim izgaranjem (SUI)?</vt:lpstr>
      <vt:lpstr>PowerPoint Presentation</vt:lpstr>
      <vt:lpstr>Oblici energije u motoru</vt:lpstr>
      <vt:lpstr>PowerPoint Presentation</vt:lpstr>
      <vt:lpstr>Lanac pretvorbe energije (od goriva do kotača)</vt:lpstr>
      <vt:lpstr>Zašto izgaranje stvara rad?  (tlak i širenje plinova)</vt:lpstr>
      <vt:lpstr>Glavni dijelovi SUI  (i njihova uloga u energiji)</vt:lpstr>
      <vt:lpstr>Četverotaktni motor – pregled ciklusa</vt:lpstr>
      <vt:lpstr>Takt 1: Usis (ulaz energije u sustav)</vt:lpstr>
      <vt:lpstr>Takt 2: Kompresija (priprema za veći učinak)</vt:lpstr>
      <vt:lpstr>Takt 3: Izgaranje i ekspanzija (radni takt)</vt:lpstr>
      <vt:lpstr>Takt 4: Ispuh (odlazak „neiskorištene” energije)</vt:lpstr>
      <vt:lpstr>PowerPoint Presentation</vt:lpstr>
      <vt:lpstr>Benzinski i dizelski motori – razlike u pretvorbi energije</vt:lpstr>
      <vt:lpstr>PowerPoint Presentation</vt:lpstr>
      <vt:lpstr>Učinkovitost (zašto motor ne pretvara sve u kretanje)</vt:lpstr>
      <vt:lpstr>Gubici energije: toplina, trenje, buka</vt:lpstr>
      <vt:lpstr>Omjer kompresije i njegova uloga u učinkovitosti</vt:lpstr>
      <vt:lpstr>Okretni moment i snaga – kako se „vidi” energija u vožnji</vt:lpstr>
      <vt:lpstr>Uloga mjenjača: prilagodba energije za različite situacije</vt:lpstr>
      <vt:lpstr>Kako smanjiti potrošnju goriva (praktično: energija i stil vožnje)</vt:lpstr>
      <vt:lpstr>PowerPoint Presentation</vt:lpstr>
      <vt:lpstr>Sažetak: ključne ideje o izmjeni energije u SUI</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Motori s unutrašnjim izgaranjem – izmjena energije (9. razred)</dc:title>
  <dc:subject>PptxGenJS Presentation</dc:subject>
  <dc:creator>PptxGenJS</dc:creator>
  <cp:lastModifiedBy>Windows User</cp:lastModifiedBy>
  <cp:revision>12</cp:revision>
  <dcterms:created xsi:type="dcterms:W3CDTF">2026-02-23T07:55:01Z</dcterms:created>
  <dcterms:modified xsi:type="dcterms:W3CDTF">2026-04-06T19:27:48Z</dcterms:modified>
</cp:coreProperties>
</file>