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1110A-CE2B-431A-9CF9-A77AC18F51C3}" type="datetimeFigureOut">
              <a:rPr lang="hr-HR" smtClean="0"/>
              <a:t>19.1.2026.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88A2D-D1D3-41A1-8B1A-1E5C80726C5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68385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88A2D-D1D3-41A1-8B1A-1E5C80726C59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4906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BA6003-7F62-D411-A304-7268C500C3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BF691CF-1372-054E-6784-F2FB5CE743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2043C38-253C-6E28-EE3B-46CCF49DF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4A31-19A2-43A8-AD37-59C88CD939C3}" type="datetimeFigureOut">
              <a:rPr lang="hr-HR" smtClean="0"/>
              <a:t>19.1.2026.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4B66A0F-32C9-B598-C0C5-DA0A50EBD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114C971-51EF-920E-51ED-40FF86B9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6E0E-281B-442F-B856-06D4F30F55D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9502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9D960DC-10A9-C310-B76C-D5A48CD40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1683673-81BB-1B01-6611-665EC0FA44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9C9B384-59F5-B2CB-7675-4F57536AD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4A31-19A2-43A8-AD37-59C88CD939C3}" type="datetimeFigureOut">
              <a:rPr lang="hr-HR" smtClean="0"/>
              <a:t>19.1.2026.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EBB0F6E-28F1-A187-0073-E821FB1A9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DD3A472-F1DC-4E89-753F-8BAFBFDF0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6E0E-281B-442F-B856-06D4F30F55D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420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E1D1C29D-4539-0499-C021-F1A6972CDE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EFA3C59-523B-1300-759E-57D18E4241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215EE70-CAD8-E074-99C2-FDC44D472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4A31-19A2-43A8-AD37-59C88CD939C3}" type="datetimeFigureOut">
              <a:rPr lang="hr-HR" smtClean="0"/>
              <a:t>19.1.2026.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BF22D6E-8EAD-ED45-98F6-5C1D2A7C0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795ACEA-FACB-3735-E296-22C5DAA20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6E0E-281B-442F-B856-06D4F30F55D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3743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56792C-E6A0-1BC7-CBEF-FAB137FE0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BD25CE8-62A8-D6AC-9709-ED769456F0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BD64553-FD69-14AF-8758-49F542471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4A31-19A2-43A8-AD37-59C88CD939C3}" type="datetimeFigureOut">
              <a:rPr lang="hr-HR" smtClean="0"/>
              <a:t>19.1.2026.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B71DDC7-410A-89AC-AE35-4C072269A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86D27C4-91F4-8FC6-B493-1C9B07C8D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6E0E-281B-442F-B856-06D4F30F55D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4487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24BC78-8AF6-29FC-D93D-8FB29C58C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79F12126-A3A0-8A9B-4C0F-67E7AAB66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6AE257A-4A31-80C0-03F9-09054D942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4A31-19A2-43A8-AD37-59C88CD939C3}" type="datetimeFigureOut">
              <a:rPr lang="hr-HR" smtClean="0"/>
              <a:t>19.1.2026.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009B47A-2123-2965-2F5D-1E847A48A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9AAFACA-F765-6737-BBF1-180BB49AB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6E0E-281B-442F-B856-06D4F30F55D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23133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A40B3B-AE4D-B4D3-507E-82DFB2CB5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5DAF313-0630-AB18-E990-CE987BE2D2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643373AE-561E-4DFF-BD57-92F7D3FBB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CBBDB599-914C-0AB2-2A94-094CC3010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4A31-19A2-43A8-AD37-59C88CD939C3}" type="datetimeFigureOut">
              <a:rPr lang="hr-HR" smtClean="0"/>
              <a:t>19.1.2026.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497F6A4D-80E2-4F37-08B5-E96CD9D07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CE06F3B7-0FC4-8C86-FDB9-277B6D102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6E0E-281B-442F-B856-06D4F30F55D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6300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0EC7733-91D6-9D9D-CD26-25B57E743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7D9FF82-C82A-F81F-0521-2C775E117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5712181-AC44-9AA6-0C95-50A52F078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621799F8-0C09-8BE1-D360-333F4B0A15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9B4E5EA5-314B-6F21-F979-A7FB034CAC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B5F8067D-01FE-8869-761B-55249444D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4A31-19A2-43A8-AD37-59C88CD939C3}" type="datetimeFigureOut">
              <a:rPr lang="hr-HR" smtClean="0"/>
              <a:t>19.1.2026.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71F128C7-2728-01B7-7EE1-45CF03652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DE56D190-968F-8170-A0C2-173EE215A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6E0E-281B-442F-B856-06D4F30F55D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14216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71BA54-2E11-A574-E0FB-CB259C1DF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8CC74451-E7FE-14E9-6E11-33E604C8B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4A31-19A2-43A8-AD37-59C88CD939C3}" type="datetimeFigureOut">
              <a:rPr lang="hr-HR" smtClean="0"/>
              <a:t>19.1.2026.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1C65F732-5846-6574-F12C-FB71EA860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31124839-07BB-E0FA-451B-5E466F3CE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6E0E-281B-442F-B856-06D4F30F55D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441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551411D5-454C-5862-4910-E731511D4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4A31-19A2-43A8-AD37-59C88CD939C3}" type="datetimeFigureOut">
              <a:rPr lang="hr-HR" smtClean="0"/>
              <a:t>19.1.2026.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EA88A484-0BB8-B895-78B7-B084D38E3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02A92A70-23B8-C7DD-343B-FF76D0D2F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6E0E-281B-442F-B856-06D4F30F55D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5617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FB0B23F-FE2C-A522-98CA-C22C28CA0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7EE9F28-37BB-1CA6-2A16-DA56A6C19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F6780A55-01EB-DEB7-85C7-85ED0193B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A6FC94DE-D3E5-5ACD-9A6C-0BCA49AD3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4A31-19A2-43A8-AD37-59C88CD939C3}" type="datetimeFigureOut">
              <a:rPr lang="hr-HR" smtClean="0"/>
              <a:t>19.1.2026.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903754E1-E6A0-B609-9924-75E65D405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4345B624-FDAF-6FC3-EB98-D31452E63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6E0E-281B-442F-B856-06D4F30F55D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32152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A4B0C9-EDB5-CE58-0D9A-7B9717DDC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AB59638A-503B-A827-43D4-4E5F154091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80D1A129-61D6-0C01-60F9-5318FA868B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DE14A62-C2C7-1516-CEA1-F2E4A1EAC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14A31-19A2-43A8-AD37-59C88CD939C3}" type="datetimeFigureOut">
              <a:rPr lang="hr-HR" smtClean="0"/>
              <a:t>19.1.2026.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D895AA3-C1CA-BD0E-285C-274F0AC39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F8851DA-C56E-7799-4235-4E3D0B672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6E0E-281B-442F-B856-06D4F30F55D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9491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8AC62481-3383-57AF-2020-1B2ACAFFF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DB4B62E-0ABA-D4FD-81DE-11ADB979CD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5FCDFB5-DA86-7253-EE1F-2871D9255D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B14A31-19A2-43A8-AD37-59C88CD939C3}" type="datetimeFigureOut">
              <a:rPr lang="hr-HR" smtClean="0"/>
              <a:t>19.1.2026.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1433216-36A3-4C04-DC1F-5C777CB4D2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CB7F305-9E72-BE46-F9FA-96093CD8A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E86E0E-281B-442F-B856-06D4F30F55D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46863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BDE632-34A6-7AD9-B3B3-0E48883A4C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Medijska pismenost 2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C5E55C6-52F9-1E6F-88A6-FACE047212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2107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7E4BE072-38AD-660A-E390-81918E2FF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4245"/>
          </a:xfrm>
        </p:spPr>
        <p:txBody>
          <a:bodyPr>
            <a:normAutofit fontScale="90000"/>
          </a:bodyPr>
          <a:lstStyle/>
          <a:p>
            <a:r>
              <a:rPr lang="hr-HR" dirty="0"/>
              <a:t>NOVICA / VIJEST</a:t>
            </a:r>
          </a:p>
        </p:txBody>
      </p:sp>
      <p:sp>
        <p:nvSpPr>
          <p:cNvPr id="5" name="Rezervirano mjesto sadržaja 4">
            <a:extLst>
              <a:ext uri="{FF2B5EF4-FFF2-40B4-BE49-F238E27FC236}">
                <a16:creationId xmlns:a16="http://schemas.microsoft.com/office/drawing/2014/main" id="{7F96DAE3-6B05-045D-41AE-292A36E247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9607" y="1229193"/>
            <a:ext cx="5420193" cy="4947770"/>
          </a:xfrm>
        </p:spPr>
        <p:txBody>
          <a:bodyPr>
            <a:normAutofit fontScale="70000" lnSpcReduction="20000"/>
          </a:bodyPr>
          <a:lstStyle/>
          <a:p>
            <a:r>
              <a:rPr lang="hr-HR" b="1" dirty="0"/>
              <a:t>Novica</a:t>
            </a:r>
            <a:r>
              <a:rPr lang="hr-HR" dirty="0"/>
              <a:t> — kratka, z </a:t>
            </a:r>
            <a:r>
              <a:rPr lang="hr-HR" dirty="0" err="1"/>
              <a:t>dejstvi</a:t>
            </a:r>
            <a:r>
              <a:rPr lang="hr-HR" dirty="0"/>
              <a:t> </a:t>
            </a:r>
            <a:r>
              <a:rPr lang="hr-HR" dirty="0" err="1"/>
              <a:t>podprta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aktualna informacija, </a:t>
            </a:r>
            <a:r>
              <a:rPr lang="hr-HR" dirty="0" err="1"/>
              <a:t>namenjena</a:t>
            </a:r>
            <a:r>
              <a:rPr lang="hr-HR" dirty="0"/>
              <a:t> </a:t>
            </a:r>
            <a:r>
              <a:rPr lang="hr-HR" dirty="0" err="1"/>
              <a:t>širši</a:t>
            </a:r>
            <a:r>
              <a:rPr lang="hr-HR" dirty="0"/>
              <a:t> javnosti, </a:t>
            </a:r>
            <a:r>
              <a:rPr lang="hr-HR" dirty="0" err="1"/>
              <a:t>ki</a:t>
            </a:r>
            <a:r>
              <a:rPr lang="hr-HR" dirty="0"/>
              <a:t> </a:t>
            </a:r>
            <a:r>
              <a:rPr lang="hr-HR" dirty="0" err="1"/>
              <a:t>poroča</a:t>
            </a:r>
            <a:r>
              <a:rPr lang="hr-HR" dirty="0"/>
              <a:t> o </a:t>
            </a:r>
            <a:r>
              <a:rPr lang="hr-HR" dirty="0" err="1"/>
              <a:t>dogodku</a:t>
            </a:r>
            <a:r>
              <a:rPr lang="hr-HR" dirty="0"/>
              <a:t>, </a:t>
            </a:r>
            <a:r>
              <a:rPr lang="hr-HR" dirty="0" err="1"/>
              <a:t>spremembi</a:t>
            </a:r>
            <a:r>
              <a:rPr lang="hr-HR" dirty="0"/>
              <a:t> ali </a:t>
            </a:r>
            <a:r>
              <a:rPr lang="hr-HR" dirty="0" err="1"/>
              <a:t>okoliščini</a:t>
            </a:r>
            <a:r>
              <a:rPr lang="hr-HR" dirty="0"/>
              <a:t> </a:t>
            </a:r>
            <a:r>
              <a:rPr lang="hr-HR" dirty="0" err="1"/>
              <a:t>javnega</a:t>
            </a:r>
            <a:r>
              <a:rPr lang="hr-HR" dirty="0"/>
              <a:t> interesa. </a:t>
            </a:r>
            <a:r>
              <a:rPr lang="hr-HR" dirty="0" err="1"/>
              <a:t>Značilnosti</a:t>
            </a:r>
            <a:r>
              <a:rPr lang="hr-HR" dirty="0"/>
              <a:t> </a:t>
            </a:r>
            <a:r>
              <a:rPr lang="hr-HR" dirty="0" err="1"/>
              <a:t>novice</a:t>
            </a:r>
            <a:r>
              <a:rPr lang="hr-HR" dirty="0"/>
              <a:t>:</a:t>
            </a:r>
          </a:p>
          <a:p>
            <a:r>
              <a:rPr lang="hr-HR" b="1" dirty="0" err="1"/>
              <a:t>Resničnost</a:t>
            </a:r>
            <a:r>
              <a:rPr lang="hr-HR" b="1" dirty="0"/>
              <a:t> </a:t>
            </a:r>
            <a:r>
              <a:rPr lang="hr-HR" b="1" dirty="0" err="1"/>
              <a:t>in</a:t>
            </a:r>
            <a:r>
              <a:rPr lang="hr-HR" b="1" dirty="0"/>
              <a:t> </a:t>
            </a:r>
            <a:r>
              <a:rPr lang="hr-HR" b="1" dirty="0" err="1"/>
              <a:t>preverljivost</a:t>
            </a:r>
            <a:r>
              <a:rPr lang="hr-HR" dirty="0"/>
              <a:t>: temelji na </a:t>
            </a:r>
            <a:r>
              <a:rPr lang="hr-HR" dirty="0" err="1"/>
              <a:t>preverjenih</a:t>
            </a:r>
            <a:r>
              <a:rPr lang="hr-HR" dirty="0"/>
              <a:t> </a:t>
            </a:r>
            <a:r>
              <a:rPr lang="hr-HR" dirty="0" err="1"/>
              <a:t>virih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dejstvih</a:t>
            </a:r>
            <a:r>
              <a:rPr lang="hr-HR" dirty="0"/>
              <a:t>.</a:t>
            </a:r>
          </a:p>
          <a:p>
            <a:r>
              <a:rPr lang="hr-HR" b="1" dirty="0"/>
              <a:t>Aktualnost</a:t>
            </a:r>
            <a:r>
              <a:rPr lang="hr-HR" dirty="0"/>
              <a:t>: nanaša se na </a:t>
            </a:r>
            <a:r>
              <a:rPr lang="hr-HR" dirty="0" err="1"/>
              <a:t>nedaven</a:t>
            </a:r>
            <a:r>
              <a:rPr lang="hr-HR" dirty="0"/>
              <a:t> ali neposredno </a:t>
            </a:r>
            <a:r>
              <a:rPr lang="hr-HR" dirty="0" err="1"/>
              <a:t>pomemben</a:t>
            </a:r>
            <a:r>
              <a:rPr lang="hr-HR" dirty="0"/>
              <a:t> </a:t>
            </a:r>
            <a:r>
              <a:rPr lang="hr-HR" dirty="0" err="1"/>
              <a:t>dogodek</a:t>
            </a:r>
            <a:r>
              <a:rPr lang="hr-HR" dirty="0"/>
              <a:t>.</a:t>
            </a:r>
          </a:p>
          <a:p>
            <a:r>
              <a:rPr lang="hr-HR" b="1" dirty="0"/>
              <a:t>Jasnost </a:t>
            </a:r>
            <a:r>
              <a:rPr lang="hr-HR" b="1" dirty="0" err="1"/>
              <a:t>in</a:t>
            </a:r>
            <a:r>
              <a:rPr lang="hr-HR" b="1" dirty="0"/>
              <a:t> </a:t>
            </a:r>
            <a:r>
              <a:rPr lang="hr-HR" b="1" dirty="0" err="1"/>
              <a:t>jedrnatost</a:t>
            </a:r>
            <a:r>
              <a:rPr lang="hr-HR" dirty="0"/>
              <a:t>: </a:t>
            </a:r>
            <a:r>
              <a:rPr lang="hr-HR" dirty="0" err="1"/>
              <a:t>izpostavi</a:t>
            </a:r>
            <a:r>
              <a:rPr lang="hr-HR" dirty="0"/>
              <a:t> </a:t>
            </a:r>
            <a:r>
              <a:rPr lang="hr-HR" dirty="0" err="1"/>
              <a:t>bistvene</a:t>
            </a:r>
            <a:r>
              <a:rPr lang="hr-HR" dirty="0"/>
              <a:t> informacije hitro </a:t>
            </a:r>
            <a:r>
              <a:rPr lang="hr-HR" dirty="0" err="1"/>
              <a:t>in</a:t>
            </a:r>
            <a:r>
              <a:rPr lang="hr-HR" dirty="0"/>
              <a:t> pregledno.</a:t>
            </a:r>
          </a:p>
          <a:p>
            <a:r>
              <a:rPr lang="hr-HR" b="1" dirty="0"/>
              <a:t>Objektivnost</a:t>
            </a:r>
            <a:r>
              <a:rPr lang="hr-HR" dirty="0"/>
              <a:t>: si </a:t>
            </a:r>
            <a:r>
              <a:rPr lang="hr-HR" dirty="0" err="1"/>
              <a:t>prizadeva</a:t>
            </a:r>
            <a:r>
              <a:rPr lang="hr-HR" dirty="0"/>
              <a:t> predstaviti </a:t>
            </a:r>
            <a:r>
              <a:rPr lang="hr-HR" dirty="0" err="1"/>
              <a:t>dejanske</a:t>
            </a:r>
            <a:r>
              <a:rPr lang="hr-HR" dirty="0"/>
              <a:t> </a:t>
            </a:r>
            <a:r>
              <a:rPr lang="hr-HR" dirty="0" err="1"/>
              <a:t>okoliščine</a:t>
            </a:r>
            <a:r>
              <a:rPr lang="hr-HR" dirty="0"/>
              <a:t> </a:t>
            </a:r>
            <a:r>
              <a:rPr lang="hr-HR" dirty="0" err="1"/>
              <a:t>brez</a:t>
            </a:r>
            <a:r>
              <a:rPr lang="hr-HR" dirty="0"/>
              <a:t> </a:t>
            </a:r>
            <a:r>
              <a:rPr lang="hr-HR" dirty="0" err="1"/>
              <a:t>osebnega</a:t>
            </a:r>
            <a:r>
              <a:rPr lang="hr-HR" dirty="0"/>
              <a:t> </a:t>
            </a:r>
            <a:r>
              <a:rPr lang="hr-HR" dirty="0" err="1"/>
              <a:t>mnenja</a:t>
            </a:r>
            <a:r>
              <a:rPr lang="hr-HR" dirty="0"/>
              <a:t> </a:t>
            </a:r>
            <a:r>
              <a:rPr lang="hr-HR" dirty="0" err="1"/>
              <a:t>avtorja</a:t>
            </a:r>
            <a:r>
              <a:rPr lang="hr-HR" dirty="0"/>
              <a:t> (</a:t>
            </a:r>
            <a:r>
              <a:rPr lang="hr-HR" dirty="0" err="1"/>
              <a:t>razen</a:t>
            </a:r>
            <a:r>
              <a:rPr lang="hr-HR" dirty="0"/>
              <a:t> v jasno označenih </a:t>
            </a:r>
            <a:r>
              <a:rPr lang="hr-HR" dirty="0" err="1"/>
              <a:t>komentarjih</a:t>
            </a:r>
            <a:r>
              <a:rPr lang="hr-HR" dirty="0"/>
              <a:t>).</a:t>
            </a:r>
          </a:p>
          <a:p>
            <a:r>
              <a:rPr lang="hr-HR" b="1" dirty="0"/>
              <a:t>Struktura</a:t>
            </a:r>
            <a:r>
              <a:rPr lang="hr-HR" dirty="0"/>
              <a:t>: </a:t>
            </a:r>
            <a:r>
              <a:rPr lang="hr-HR" dirty="0" err="1"/>
              <a:t>pogosto</a:t>
            </a:r>
            <a:r>
              <a:rPr lang="hr-HR" dirty="0"/>
              <a:t> se začne z </a:t>
            </a:r>
            <a:r>
              <a:rPr lang="hr-HR" dirty="0" err="1"/>
              <a:t>najpomembnejšo</a:t>
            </a:r>
            <a:r>
              <a:rPr lang="hr-HR" dirty="0"/>
              <a:t> informacijo (</a:t>
            </a:r>
            <a:r>
              <a:rPr lang="hr-HR" dirty="0" err="1"/>
              <a:t>lead</a:t>
            </a:r>
            <a:r>
              <a:rPr lang="hr-HR" dirty="0"/>
              <a:t>), </a:t>
            </a:r>
            <a:r>
              <a:rPr lang="hr-HR" dirty="0" err="1"/>
              <a:t>sledijo</a:t>
            </a:r>
            <a:r>
              <a:rPr lang="hr-HR" dirty="0"/>
              <a:t> podrobnosti </a:t>
            </a:r>
            <a:r>
              <a:rPr lang="hr-HR" dirty="0" err="1"/>
              <a:t>in</a:t>
            </a:r>
            <a:r>
              <a:rPr lang="hr-HR" dirty="0"/>
              <a:t> kontekst </a:t>
            </a:r>
            <a:r>
              <a:rPr lang="hr-HR" dirty="0" err="1"/>
              <a:t>ter</a:t>
            </a:r>
            <a:r>
              <a:rPr lang="hr-HR" dirty="0"/>
              <a:t> </a:t>
            </a:r>
            <a:r>
              <a:rPr lang="hr-HR" dirty="0" err="1"/>
              <a:t>morebitne</a:t>
            </a:r>
            <a:r>
              <a:rPr lang="hr-HR" dirty="0"/>
              <a:t> izjave </a:t>
            </a:r>
            <a:r>
              <a:rPr lang="hr-HR" dirty="0" err="1"/>
              <a:t>udeležencev</a:t>
            </a:r>
            <a:r>
              <a:rPr lang="hr-HR" dirty="0"/>
              <a:t> ali </a:t>
            </a:r>
            <a:r>
              <a:rPr lang="hr-HR" dirty="0" err="1"/>
              <a:t>ozadje</a:t>
            </a:r>
            <a:r>
              <a:rPr lang="hr-HR" dirty="0"/>
              <a:t>.</a:t>
            </a:r>
          </a:p>
          <a:p>
            <a:endParaRPr lang="hr-HR" dirty="0"/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EAD8FB4C-3D20-82B2-B504-A39AE6D4E1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229193"/>
            <a:ext cx="5655039" cy="5263682"/>
          </a:xfrm>
        </p:spPr>
        <p:txBody>
          <a:bodyPr>
            <a:normAutofit fontScale="70000" lnSpcReduction="20000"/>
          </a:bodyPr>
          <a:lstStyle/>
          <a:p>
            <a:r>
              <a:rPr lang="hr-HR" b="1" dirty="0"/>
              <a:t>Vijest</a:t>
            </a:r>
            <a:r>
              <a:rPr lang="hr-HR" dirty="0"/>
              <a:t> — kratka, činjenicama utemeljena i aktualna informacija namijenjena široj publici koja izvještava o događaju, promjeni ili okolnosti od javnog interesa. Karakteristike vijesti:</a:t>
            </a:r>
          </a:p>
          <a:p>
            <a:r>
              <a:rPr lang="hr-HR" b="1" dirty="0"/>
              <a:t>Istinitost i provjerljivost</a:t>
            </a:r>
            <a:r>
              <a:rPr lang="hr-HR" dirty="0"/>
              <a:t>: temelji se na provjerenim izvorima i činjenicama.</a:t>
            </a:r>
          </a:p>
          <a:p>
            <a:r>
              <a:rPr lang="hr-HR" b="1" dirty="0"/>
              <a:t>Aktualnost</a:t>
            </a:r>
            <a:r>
              <a:rPr lang="hr-HR" dirty="0"/>
              <a:t>: odnosi se na nedavno ili neposredno relevantan događaj.</a:t>
            </a:r>
          </a:p>
          <a:p>
            <a:r>
              <a:rPr lang="hr-HR" b="1" dirty="0"/>
              <a:t>Jasnoća i sažetost</a:t>
            </a:r>
            <a:r>
              <a:rPr lang="hr-HR" dirty="0"/>
              <a:t>: iznosi bitne informacije brzo i pregledno.</a:t>
            </a:r>
          </a:p>
          <a:p>
            <a:r>
              <a:rPr lang="hr-HR" b="1" dirty="0"/>
              <a:t>Objektivnost</a:t>
            </a:r>
            <a:r>
              <a:rPr lang="hr-HR" dirty="0"/>
              <a:t>: nastoji prikazati činjenične okolnosti bez osobnog mišljenja autora (osim u jasno označenim komentarima).</a:t>
            </a:r>
          </a:p>
          <a:p>
            <a:r>
              <a:rPr lang="hr-HR" b="1" dirty="0"/>
              <a:t>Struktura</a:t>
            </a:r>
            <a:r>
              <a:rPr lang="hr-HR" dirty="0"/>
              <a:t>: često počinje najvažnijom informacijom (</a:t>
            </a:r>
            <a:r>
              <a:rPr lang="hr-HR" dirty="0" err="1"/>
              <a:t>lead</a:t>
            </a:r>
            <a:r>
              <a:rPr lang="hr-HR" dirty="0"/>
              <a:t>), slijede detalji i kontekst, te eventualno izjave sudionika ili pozadine.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07088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88D47C-785C-CDD6-3C9C-7139EDA43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		</a:t>
            </a:r>
            <a:r>
              <a:rPr lang="en-US" dirty="0"/>
              <a:t>Who, What, When, Where, Why 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F417696-9EDA-0036-AE8A-FFB761DECB1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/>
              <a:t>Pet ključnih </a:t>
            </a:r>
            <a:r>
              <a:rPr lang="hr-HR" dirty="0" err="1"/>
              <a:t>vprašanj</a:t>
            </a:r>
            <a:r>
              <a:rPr lang="hr-HR" dirty="0"/>
              <a:t> za dobro </a:t>
            </a:r>
            <a:r>
              <a:rPr lang="hr-HR" dirty="0" err="1"/>
              <a:t>novico</a:t>
            </a:r>
            <a:r>
              <a:rPr lang="hr-HR" dirty="0"/>
              <a:t> </a:t>
            </a:r>
            <a:r>
              <a:rPr lang="hr-HR" dirty="0" err="1"/>
              <a:t>so</a:t>
            </a:r>
            <a:r>
              <a:rPr lang="hr-HR" dirty="0"/>
              <a:t>:</a:t>
            </a:r>
          </a:p>
          <a:p>
            <a:r>
              <a:rPr lang="hr-HR" b="1" dirty="0" err="1"/>
              <a:t>Kdo</a:t>
            </a:r>
            <a:r>
              <a:rPr lang="hr-HR" b="1" dirty="0"/>
              <a:t>?</a:t>
            </a:r>
          </a:p>
          <a:p>
            <a:r>
              <a:rPr lang="hr-HR" b="1" dirty="0"/>
              <a:t>Kaj?</a:t>
            </a:r>
          </a:p>
          <a:p>
            <a:r>
              <a:rPr lang="hr-HR" b="1" dirty="0" err="1"/>
              <a:t>Kdaj</a:t>
            </a:r>
            <a:r>
              <a:rPr lang="hr-HR" b="1" dirty="0"/>
              <a:t>?</a:t>
            </a:r>
          </a:p>
          <a:p>
            <a:r>
              <a:rPr lang="hr-HR" b="1" dirty="0" err="1"/>
              <a:t>Kje</a:t>
            </a:r>
            <a:r>
              <a:rPr lang="hr-HR" b="1" dirty="0"/>
              <a:t>?</a:t>
            </a:r>
          </a:p>
          <a:p>
            <a:r>
              <a:rPr lang="hr-HR" b="1" dirty="0" err="1"/>
              <a:t>Zakaj</a:t>
            </a:r>
            <a:r>
              <a:rPr lang="hr-HR" b="1" dirty="0"/>
              <a:t>?</a:t>
            </a:r>
          </a:p>
          <a:p>
            <a:r>
              <a:rPr lang="hr-HR" dirty="0" err="1"/>
              <a:t>pogosto</a:t>
            </a:r>
            <a:r>
              <a:rPr lang="hr-HR" dirty="0"/>
              <a:t> </a:t>
            </a:r>
            <a:r>
              <a:rPr lang="hr-HR" dirty="0" err="1"/>
              <a:t>jim</a:t>
            </a:r>
            <a:r>
              <a:rPr lang="hr-HR" dirty="0"/>
              <a:t> dodamo </a:t>
            </a:r>
            <a:r>
              <a:rPr lang="hr-HR" dirty="0" err="1"/>
              <a:t>še</a:t>
            </a:r>
            <a:r>
              <a:rPr lang="hr-HR" dirty="0"/>
              <a:t> šesto</a:t>
            </a:r>
          </a:p>
          <a:p>
            <a:r>
              <a:rPr lang="hr-HR" b="1" dirty="0"/>
              <a:t>Kako? </a:t>
            </a:r>
          </a:p>
          <a:p>
            <a:endParaRPr lang="hr-HR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09A1ED53-F79A-908B-F1E6-D8A9A96B614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/>
              <a:t>Pet ključnih pitanja za dobru vijest su:</a:t>
            </a:r>
          </a:p>
          <a:p>
            <a:r>
              <a:rPr lang="hr-HR" b="1" dirty="0"/>
              <a:t>Tko?</a:t>
            </a:r>
            <a:endParaRPr lang="hr-HR" dirty="0"/>
          </a:p>
          <a:p>
            <a:r>
              <a:rPr lang="hr-HR" b="1" dirty="0"/>
              <a:t>Što?</a:t>
            </a:r>
            <a:endParaRPr lang="hr-HR" dirty="0"/>
          </a:p>
          <a:p>
            <a:r>
              <a:rPr lang="hr-HR" b="1" dirty="0"/>
              <a:t>Kada?</a:t>
            </a:r>
            <a:endParaRPr lang="hr-HR" dirty="0"/>
          </a:p>
          <a:p>
            <a:r>
              <a:rPr lang="hr-HR" b="1" dirty="0"/>
              <a:t>Gdje?</a:t>
            </a:r>
            <a:endParaRPr lang="hr-HR" dirty="0"/>
          </a:p>
          <a:p>
            <a:r>
              <a:rPr lang="hr-HR" b="1" dirty="0"/>
              <a:t>Zašto?</a:t>
            </a:r>
            <a:endParaRPr lang="hr-HR" dirty="0"/>
          </a:p>
          <a:p>
            <a:r>
              <a:rPr lang="hr-HR" dirty="0"/>
              <a:t>često im se dodaje i šesto </a:t>
            </a:r>
            <a:r>
              <a:rPr lang="hr-HR" b="1" dirty="0"/>
              <a:t>Kako? 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17319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1754E9-0E41-063C-1D61-EF80878DF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REPORTAŽA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248095C-46AC-1A1A-BAA7-00B11194E9F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/>
              <a:t>Reportaža</a:t>
            </a:r>
            <a:r>
              <a:rPr lang="hr-HR" dirty="0"/>
              <a:t> je novinarska </a:t>
            </a:r>
            <a:r>
              <a:rPr lang="hr-HR" dirty="0" err="1"/>
              <a:t>in</a:t>
            </a:r>
            <a:r>
              <a:rPr lang="hr-HR" dirty="0"/>
              <a:t> književno-</a:t>
            </a:r>
            <a:r>
              <a:rPr lang="hr-HR" dirty="0" err="1"/>
              <a:t>publicistična</a:t>
            </a:r>
            <a:r>
              <a:rPr lang="hr-HR" dirty="0"/>
              <a:t> </a:t>
            </a:r>
            <a:r>
              <a:rPr lang="hr-HR" dirty="0" err="1"/>
              <a:t>zvrst</a:t>
            </a:r>
            <a:r>
              <a:rPr lang="hr-HR" dirty="0"/>
              <a:t>, v </a:t>
            </a:r>
            <a:r>
              <a:rPr lang="hr-HR" dirty="0" err="1"/>
              <a:t>kateri</a:t>
            </a:r>
            <a:r>
              <a:rPr lang="hr-HR" dirty="0"/>
              <a:t> </a:t>
            </a:r>
            <a:r>
              <a:rPr lang="hr-HR" dirty="0" err="1"/>
              <a:t>avtor</a:t>
            </a:r>
            <a:r>
              <a:rPr lang="hr-HR" dirty="0"/>
              <a:t> neposredno </a:t>
            </a:r>
            <a:r>
              <a:rPr lang="hr-HR" dirty="0" err="1"/>
              <a:t>in</a:t>
            </a:r>
            <a:r>
              <a:rPr lang="hr-HR" dirty="0"/>
              <a:t> slikovito prikaže </a:t>
            </a:r>
            <a:r>
              <a:rPr lang="hr-HR" dirty="0" err="1"/>
              <a:t>resničen</a:t>
            </a:r>
            <a:r>
              <a:rPr lang="hr-HR" dirty="0"/>
              <a:t> </a:t>
            </a:r>
            <a:r>
              <a:rPr lang="hr-HR" dirty="0" err="1"/>
              <a:t>dogodek</a:t>
            </a:r>
            <a:r>
              <a:rPr lang="hr-HR" dirty="0"/>
              <a:t>, kraj ali </a:t>
            </a:r>
            <a:r>
              <a:rPr lang="hr-HR" dirty="0" err="1"/>
              <a:t>pojav</a:t>
            </a:r>
            <a:r>
              <a:rPr lang="hr-HR" dirty="0"/>
              <a:t>, </a:t>
            </a:r>
            <a:r>
              <a:rPr lang="hr-HR" dirty="0" err="1"/>
              <a:t>najpogosteje</a:t>
            </a:r>
            <a:r>
              <a:rPr lang="hr-HR" dirty="0"/>
              <a:t> na </a:t>
            </a:r>
            <a:r>
              <a:rPr lang="hr-HR" dirty="0" err="1"/>
              <a:t>podlagi</a:t>
            </a:r>
            <a:r>
              <a:rPr lang="hr-HR" dirty="0"/>
              <a:t> </a:t>
            </a:r>
            <a:r>
              <a:rPr lang="hr-HR" dirty="0" err="1"/>
              <a:t>osebnega</a:t>
            </a:r>
            <a:r>
              <a:rPr lang="hr-HR" dirty="0"/>
              <a:t> </a:t>
            </a:r>
            <a:r>
              <a:rPr lang="hr-HR" dirty="0" err="1"/>
              <a:t>sodelovanja</a:t>
            </a:r>
            <a:r>
              <a:rPr lang="hr-HR" dirty="0"/>
              <a:t> ali </a:t>
            </a:r>
            <a:r>
              <a:rPr lang="hr-HR" dirty="0" err="1"/>
              <a:t>opazovanja</a:t>
            </a:r>
            <a:r>
              <a:rPr lang="hr-HR" dirty="0"/>
              <a:t>. </a:t>
            </a:r>
          </a:p>
          <a:p>
            <a:r>
              <a:rPr lang="hr-HR" b="1" dirty="0" err="1"/>
              <a:t>Namen</a:t>
            </a:r>
            <a:r>
              <a:rPr lang="hr-HR" dirty="0"/>
              <a:t> reportaže je </a:t>
            </a:r>
            <a:r>
              <a:rPr lang="hr-HR" dirty="0" err="1"/>
              <a:t>bralcu</a:t>
            </a:r>
            <a:r>
              <a:rPr lang="hr-HR" dirty="0"/>
              <a:t> </a:t>
            </a:r>
            <a:r>
              <a:rPr lang="hr-HR" dirty="0" err="1"/>
              <a:t>pričarati</a:t>
            </a:r>
            <a:r>
              <a:rPr lang="hr-HR" dirty="0"/>
              <a:t> </a:t>
            </a:r>
            <a:r>
              <a:rPr lang="hr-HR" dirty="0" err="1"/>
              <a:t>vzdušje</a:t>
            </a:r>
            <a:r>
              <a:rPr lang="hr-HR" dirty="0"/>
              <a:t>, </a:t>
            </a:r>
            <a:r>
              <a:rPr lang="hr-HR" dirty="0" err="1"/>
              <a:t>približati</a:t>
            </a:r>
            <a:r>
              <a:rPr lang="hr-HR" dirty="0"/>
              <a:t> ljudi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dogodke</a:t>
            </a:r>
            <a:r>
              <a:rPr lang="hr-HR" dirty="0"/>
              <a:t> </a:t>
            </a:r>
            <a:r>
              <a:rPr lang="hr-HR" dirty="0" err="1"/>
              <a:t>ter</a:t>
            </a:r>
            <a:r>
              <a:rPr lang="hr-HR" dirty="0"/>
              <a:t> </a:t>
            </a:r>
            <a:r>
              <a:rPr lang="hr-HR" dirty="0" err="1"/>
              <a:t>jih</a:t>
            </a:r>
            <a:r>
              <a:rPr lang="hr-HR" dirty="0"/>
              <a:t> narediti razumljive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zanimive</a:t>
            </a:r>
            <a:r>
              <a:rPr lang="hr-HR" dirty="0"/>
              <a:t>.</a:t>
            </a:r>
          </a:p>
          <a:p>
            <a:endParaRPr lang="hr-HR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FC63667D-BD72-778C-EB90-CAD3498F112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/>
              <a:t>Reportaža</a:t>
            </a:r>
            <a:r>
              <a:rPr lang="hr-HR" dirty="0"/>
              <a:t> je novinarski i književno-publicistički oblik u kojem autor </a:t>
            </a:r>
            <a:r>
              <a:rPr lang="hr-HR" b="1" dirty="0"/>
              <a:t>izravno i živo prikazuje stvarni događaj, mjesto ili pojavu</a:t>
            </a:r>
            <a:r>
              <a:rPr lang="hr-HR" dirty="0"/>
              <a:t>, najčešće na temelju </a:t>
            </a:r>
            <a:r>
              <a:rPr lang="hr-HR" b="1" dirty="0"/>
              <a:t>osobnog sudjelovanja ili opažanja</a:t>
            </a:r>
            <a:r>
              <a:rPr lang="hr-HR" dirty="0"/>
              <a:t>. </a:t>
            </a:r>
          </a:p>
          <a:p>
            <a:r>
              <a:rPr lang="hr-HR" dirty="0"/>
              <a:t>Cilj reportaže je čitatelju </a:t>
            </a:r>
            <a:r>
              <a:rPr lang="hr-HR" b="1" dirty="0"/>
              <a:t>dočarati atmosferu</a:t>
            </a:r>
            <a:r>
              <a:rPr lang="hr-HR" dirty="0"/>
              <a:t>, približiti ljude i događaje te ih učiniti razumljivima i zanimljivima.</a:t>
            </a:r>
          </a:p>
        </p:txBody>
      </p:sp>
    </p:spTree>
    <p:extLst>
      <p:ext uri="{BB962C8B-B14F-4D97-AF65-F5344CB8AC3E}">
        <p14:creationId xmlns:p14="http://schemas.microsoft.com/office/powerpoint/2010/main" val="1404798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72836B7-99A6-D1F5-6E56-64812D166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INTERVJU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EEE1893-5B4E-A3F7-5100-6DA7BF0642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4754" y="1825625"/>
            <a:ext cx="5645046" cy="4351338"/>
          </a:xfrm>
        </p:spPr>
        <p:txBody>
          <a:bodyPr/>
          <a:lstStyle/>
          <a:p>
            <a:r>
              <a:rPr lang="hr-HR" b="1" dirty="0"/>
              <a:t>Intervju </a:t>
            </a:r>
            <a:r>
              <a:rPr lang="hr-HR" dirty="0"/>
              <a:t>je novinarski pogovor, v </a:t>
            </a:r>
            <a:r>
              <a:rPr lang="hr-HR" dirty="0" err="1"/>
              <a:t>katerem</a:t>
            </a:r>
            <a:r>
              <a:rPr lang="hr-HR" dirty="0"/>
              <a:t> novinar </a:t>
            </a:r>
            <a:r>
              <a:rPr lang="hr-HR" b="1" dirty="0" err="1"/>
              <a:t>zastavlja</a:t>
            </a:r>
            <a:r>
              <a:rPr lang="hr-HR" b="1" dirty="0"/>
              <a:t> </a:t>
            </a:r>
            <a:r>
              <a:rPr lang="hr-HR" b="1" dirty="0" err="1"/>
              <a:t>vprašanja</a:t>
            </a:r>
            <a:r>
              <a:rPr lang="hr-HR" b="1" dirty="0"/>
              <a:t> </a:t>
            </a:r>
            <a:r>
              <a:rPr lang="hr-HR" b="1" dirty="0" err="1"/>
              <a:t>eni</a:t>
            </a:r>
            <a:r>
              <a:rPr lang="hr-HR" b="1" dirty="0"/>
              <a:t> ali </a:t>
            </a:r>
            <a:r>
              <a:rPr lang="hr-HR" b="1" dirty="0" err="1"/>
              <a:t>več</a:t>
            </a:r>
            <a:r>
              <a:rPr lang="hr-HR" b="1" dirty="0"/>
              <a:t> </a:t>
            </a:r>
            <a:r>
              <a:rPr lang="hr-HR" b="1" dirty="0" err="1"/>
              <a:t>osebam</a:t>
            </a:r>
            <a:r>
              <a:rPr lang="hr-HR" dirty="0"/>
              <a:t>, da pridobi informacije, </a:t>
            </a:r>
            <a:r>
              <a:rPr lang="hr-HR" dirty="0" err="1"/>
              <a:t>mnenja</a:t>
            </a:r>
            <a:r>
              <a:rPr lang="hr-HR" dirty="0"/>
              <a:t>, </a:t>
            </a:r>
            <a:r>
              <a:rPr lang="hr-HR" dirty="0" err="1"/>
              <a:t>stališča</a:t>
            </a:r>
            <a:r>
              <a:rPr lang="hr-HR" dirty="0"/>
              <a:t> ali </a:t>
            </a:r>
            <a:r>
              <a:rPr lang="hr-HR" dirty="0" err="1"/>
              <a:t>osebne</a:t>
            </a:r>
            <a:r>
              <a:rPr lang="hr-HR" dirty="0"/>
              <a:t> </a:t>
            </a:r>
            <a:r>
              <a:rPr lang="hr-HR" dirty="0" err="1"/>
              <a:t>izkušnje</a:t>
            </a:r>
            <a:r>
              <a:rPr lang="hr-HR" dirty="0"/>
              <a:t> o </a:t>
            </a:r>
            <a:r>
              <a:rPr lang="hr-HR" dirty="0" err="1"/>
              <a:t>določeni</a:t>
            </a:r>
            <a:r>
              <a:rPr lang="hr-HR" dirty="0"/>
              <a:t> temi. </a:t>
            </a:r>
          </a:p>
          <a:p>
            <a:r>
              <a:rPr lang="hr-HR" dirty="0"/>
              <a:t>Objavljen je v </a:t>
            </a:r>
            <a:r>
              <a:rPr lang="hr-HR" dirty="0" err="1"/>
              <a:t>medijih</a:t>
            </a:r>
            <a:r>
              <a:rPr lang="hr-HR" dirty="0"/>
              <a:t> (časopisi, revije, radio, televizija, internet) </a:t>
            </a:r>
            <a:r>
              <a:rPr lang="hr-HR" dirty="0" err="1"/>
              <a:t>in</a:t>
            </a:r>
            <a:r>
              <a:rPr lang="hr-HR" dirty="0"/>
              <a:t> služi </a:t>
            </a:r>
            <a:r>
              <a:rPr lang="hr-HR" b="1" dirty="0" err="1"/>
              <a:t>obveščanju</a:t>
            </a:r>
            <a:r>
              <a:rPr lang="hr-HR" b="1" dirty="0"/>
              <a:t> javnosti.</a:t>
            </a:r>
          </a:p>
          <a:p>
            <a:endParaRPr lang="hr-HR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E91B0D3F-5BFA-7F58-FC5A-B6F87F8EF11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r-HR" b="1" dirty="0"/>
              <a:t>Intervju</a:t>
            </a:r>
            <a:r>
              <a:rPr lang="hr-HR" dirty="0"/>
              <a:t> je novinarski razgovor u kojem novinar </a:t>
            </a:r>
            <a:r>
              <a:rPr lang="hr-HR" b="1" dirty="0"/>
              <a:t>postavlja pitanja jednoj ili više osoba</a:t>
            </a:r>
            <a:r>
              <a:rPr lang="hr-HR" dirty="0"/>
              <a:t> kako bi dobio informacije, mišljenja, stavove ili osobna iskustva o određenoj temi.</a:t>
            </a:r>
          </a:p>
          <a:p>
            <a:r>
              <a:rPr lang="hr-HR" dirty="0"/>
              <a:t>Objavljuje se u medijima (novine, časopisi, radio, televizija, internet) i služi </a:t>
            </a:r>
            <a:r>
              <a:rPr lang="hr-HR" b="1" dirty="0"/>
              <a:t>informiranju javnosti</a:t>
            </a:r>
            <a:r>
              <a:rPr lang="hr-HR" dirty="0"/>
              <a:t>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168294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462</Words>
  <Application>Microsoft Office PowerPoint</Application>
  <PresentationFormat>Široki zaslon</PresentationFormat>
  <Paragraphs>41</Paragraphs>
  <Slides>5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Tema sustava Office</vt:lpstr>
      <vt:lpstr>Medijska pismenost 2</vt:lpstr>
      <vt:lpstr>NOVICA / VIJEST</vt:lpstr>
      <vt:lpstr>  Who, What, When, Where, Why </vt:lpstr>
      <vt:lpstr>REPORTAŽA</vt:lpstr>
      <vt:lpstr>INTERVJU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Gordana Mofardin</dc:creator>
  <cp:lastModifiedBy>Gordana Mofardin</cp:lastModifiedBy>
  <cp:revision>3</cp:revision>
  <dcterms:created xsi:type="dcterms:W3CDTF">2026-01-19T14:38:01Z</dcterms:created>
  <dcterms:modified xsi:type="dcterms:W3CDTF">2026-01-19T17:21:03Z</dcterms:modified>
</cp:coreProperties>
</file>