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3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93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2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1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7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3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8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7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1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0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04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65A5CBD-5BDA-4345-915C-718F0E585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734FAF8-E36C-4CB4-A0AC-474A44C6F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873" y="829363"/>
            <a:ext cx="6146378" cy="1524000"/>
          </a:xfrm>
        </p:spPr>
        <p:txBody>
          <a:bodyPr>
            <a:normAutofit/>
          </a:bodyPr>
          <a:lstStyle/>
          <a:p>
            <a:pPr algn="l"/>
            <a:r>
              <a:rPr lang="hr-HR" sz="7200" b="1" dirty="0"/>
              <a:t>Spol i rod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8A8C953-0619-44A7-AF89-7CEF76804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191" y="3326360"/>
            <a:ext cx="6777590" cy="15240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pl-PL" sz="3200" dirty="0"/>
              <a:t>Koja je razlika između spola i roda?</a:t>
            </a:r>
          </a:p>
          <a:p>
            <a:pPr algn="l"/>
            <a:r>
              <a:rPr lang="hr-HR" sz="2400" b="0" i="0" dirty="0">
                <a:solidFill>
                  <a:schemeClr val="tx2"/>
                </a:solidFill>
                <a:effectLst/>
              </a:rPr>
              <a:t>Vrlo često ljudi su mišljenja da su te riječi sinonimi i ne  razumiju u potpunosti razliku između tih termina. </a:t>
            </a:r>
            <a:endParaRPr lang="hr-HR" sz="2400" b="1" i="0" dirty="0">
              <a:solidFill>
                <a:schemeClr val="tx2"/>
              </a:solidFill>
              <a:effectLst/>
            </a:endParaRPr>
          </a:p>
          <a:p>
            <a:pPr algn="l"/>
            <a:endParaRPr lang="pl-PL" sz="3200" dirty="0">
              <a:solidFill>
                <a:schemeClr val="tx2"/>
              </a:solidFill>
            </a:endParaRPr>
          </a:p>
          <a:p>
            <a:pPr algn="l"/>
            <a:endParaRPr lang="hr-HR" sz="3200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38A236B-20F4-4ED8-9619-07C8C0B6F1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0528"/>
          <a:stretch/>
        </p:blipFill>
        <p:spPr>
          <a:xfrm>
            <a:off x="7020781" y="532261"/>
            <a:ext cx="4429119" cy="2585790"/>
          </a:xfrm>
          <a:custGeom>
            <a:avLst/>
            <a:gdLst/>
            <a:ahLst/>
            <a:cxnLst/>
            <a:rect l="l" t="t" r="r" b="b"/>
            <a:pathLst>
              <a:path w="4429119" h="2585790">
                <a:moveTo>
                  <a:pt x="2549556" y="905"/>
                </a:moveTo>
                <a:cubicBezTo>
                  <a:pt x="3284573" y="-22945"/>
                  <a:pt x="3999521" y="428062"/>
                  <a:pt x="4291657" y="962844"/>
                </a:cubicBezTo>
                <a:cubicBezTo>
                  <a:pt x="4558255" y="1452208"/>
                  <a:pt x="4471755" y="2011838"/>
                  <a:pt x="3722930" y="2343973"/>
                </a:cubicBezTo>
                <a:cubicBezTo>
                  <a:pt x="2860941" y="2726230"/>
                  <a:pt x="531510" y="2705102"/>
                  <a:pt x="81848" y="1917009"/>
                </a:cubicBezTo>
                <a:cubicBezTo>
                  <a:pt x="-122539" y="1557850"/>
                  <a:pt x="78294" y="1077816"/>
                  <a:pt x="436125" y="766809"/>
                </a:cubicBezTo>
                <a:cubicBezTo>
                  <a:pt x="937917" y="331491"/>
                  <a:pt x="1728210" y="94169"/>
                  <a:pt x="2402404" y="12123"/>
                </a:cubicBezTo>
                <a:cubicBezTo>
                  <a:pt x="2451464" y="6196"/>
                  <a:pt x="2500555" y="2495"/>
                  <a:pt x="2549556" y="905"/>
                </a:cubicBezTo>
                <a:close/>
              </a:path>
            </a:pathLst>
          </a:custGeom>
        </p:spPr>
      </p:pic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DAB9C9F-3463-4A56-B1EA-1BD1AA292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6513" y="602311"/>
            <a:ext cx="4429124" cy="2445690"/>
          </a:xfrm>
          <a:custGeom>
            <a:avLst/>
            <a:gdLst>
              <a:gd name="connsiteX0" fmla="*/ 252822 w 466107"/>
              <a:gd name="connsiteY0" fmla="*/ 1539 h 328114"/>
              <a:gd name="connsiteX1" fmla="*/ 451641 w 466107"/>
              <a:gd name="connsiteY1" fmla="*/ 122177 h 328114"/>
              <a:gd name="connsiteX2" fmla="*/ 391790 w 466107"/>
              <a:gd name="connsiteY2" fmla="*/ 297430 h 328114"/>
              <a:gd name="connsiteX3" fmla="*/ 8614 w 466107"/>
              <a:gd name="connsiteY3" fmla="*/ 243252 h 328114"/>
              <a:gd name="connsiteX4" fmla="*/ 45897 w 466107"/>
              <a:gd name="connsiteY4" fmla="*/ 97302 h 328114"/>
              <a:gd name="connsiteX5" fmla="*/ 252822 w 466107"/>
              <a:gd name="connsiteY5" fmla="*/ 1539 h 32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6107" h="328114">
                <a:moveTo>
                  <a:pt x="252822" y="1539"/>
                </a:moveTo>
                <a:cubicBezTo>
                  <a:pt x="335429" y="-10494"/>
                  <a:pt x="418848" y="49794"/>
                  <a:pt x="451641" y="122177"/>
                </a:cubicBezTo>
                <a:cubicBezTo>
                  <a:pt x="479697" y="184273"/>
                  <a:pt x="470594" y="255285"/>
                  <a:pt x="391790" y="297430"/>
                </a:cubicBezTo>
                <a:cubicBezTo>
                  <a:pt x="301077" y="345935"/>
                  <a:pt x="55935" y="343254"/>
                  <a:pt x="8614" y="243252"/>
                </a:cubicBezTo>
                <a:cubicBezTo>
                  <a:pt x="-12895" y="197678"/>
                  <a:pt x="8240" y="136766"/>
                  <a:pt x="45897" y="97302"/>
                </a:cubicBezTo>
                <a:cubicBezTo>
                  <a:pt x="98704" y="42064"/>
                  <a:pt x="181872" y="11950"/>
                  <a:pt x="252822" y="1539"/>
                </a:cubicBezTo>
                <a:close/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6C41AA34-35EC-46A9-BFAF-32D67AF895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1855" r="1" b="5312"/>
          <a:stretch/>
        </p:blipFill>
        <p:spPr>
          <a:xfrm>
            <a:off x="7236965" y="3594711"/>
            <a:ext cx="3996753" cy="2511298"/>
          </a:xfrm>
          <a:custGeom>
            <a:avLst/>
            <a:gdLst/>
            <a:ahLst/>
            <a:cxnLst/>
            <a:rect l="l" t="t" r="r" b="b"/>
            <a:pathLst>
              <a:path w="3996753" h="2511298">
                <a:moveTo>
                  <a:pt x="2401588" y="1629"/>
                </a:moveTo>
                <a:cubicBezTo>
                  <a:pt x="2707354" y="11085"/>
                  <a:pt x="3008599" y="61545"/>
                  <a:pt x="3265529" y="147890"/>
                </a:cubicBezTo>
                <a:cubicBezTo>
                  <a:pt x="3852793" y="345417"/>
                  <a:pt x="4208571" y="729954"/>
                  <a:pt x="3857750" y="1240722"/>
                </a:cubicBezTo>
                <a:cubicBezTo>
                  <a:pt x="3453587" y="1828629"/>
                  <a:pt x="1559794" y="2759779"/>
                  <a:pt x="597498" y="2449656"/>
                </a:cubicBezTo>
                <a:cubicBezTo>
                  <a:pt x="159246" y="2308233"/>
                  <a:pt x="-44212" y="1927202"/>
                  <a:pt x="8028" y="1587859"/>
                </a:cubicBezTo>
                <a:cubicBezTo>
                  <a:pt x="81163" y="1112541"/>
                  <a:pt x="538113" y="644242"/>
                  <a:pt x="1019257" y="319702"/>
                </a:cubicBezTo>
                <a:cubicBezTo>
                  <a:pt x="1299703" y="131136"/>
                  <a:pt x="1689976" y="30620"/>
                  <a:pt x="2095788" y="6029"/>
                </a:cubicBezTo>
                <a:cubicBezTo>
                  <a:pt x="2197241" y="-120"/>
                  <a:pt x="2299666" y="-1523"/>
                  <a:pt x="2401588" y="162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13030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8000">
        <p15:prstTrans prst="pageCurlDouble"/>
      </p:transition>
    </mc:Choice>
    <mc:Fallback xmlns="">
      <p:transition spd="slow" advTm="8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3D065C6D-EB42-400B-99C4-D0ACE936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3174" y="0"/>
            <a:ext cx="5578824" cy="6028256"/>
          </a:xfrm>
          <a:custGeom>
            <a:avLst/>
            <a:gdLst>
              <a:gd name="connsiteX0" fmla="*/ 1681218 w 5578824"/>
              <a:gd name="connsiteY0" fmla="*/ 0 h 6028256"/>
              <a:gd name="connsiteX1" fmla="*/ 5578824 w 5578824"/>
              <a:gd name="connsiteY1" fmla="*/ 0 h 6028256"/>
              <a:gd name="connsiteX2" fmla="*/ 5578824 w 5578824"/>
              <a:gd name="connsiteY2" fmla="*/ 5760161 h 6028256"/>
              <a:gd name="connsiteX3" fmla="*/ 5441231 w 5578824"/>
              <a:gd name="connsiteY3" fmla="*/ 5804042 h 6028256"/>
              <a:gd name="connsiteX4" fmla="*/ 4253224 w 5578824"/>
              <a:gd name="connsiteY4" fmla="*/ 5980388 h 6028256"/>
              <a:gd name="connsiteX5" fmla="*/ 837278 w 5578824"/>
              <a:gd name="connsiteY5" fmla="*/ 4877588 h 6028256"/>
              <a:gd name="connsiteX6" fmla="*/ 109626 w 5578824"/>
              <a:gd name="connsiteY6" fmla="*/ 3329255 h 6028256"/>
              <a:gd name="connsiteX7" fmla="*/ 156962 w 5578824"/>
              <a:gd name="connsiteY7" fmla="*/ 1773839 h 6028256"/>
              <a:gd name="connsiteX8" fmla="*/ 904890 w 5578824"/>
              <a:gd name="connsiteY8" fmla="*/ 738354 h 6028256"/>
              <a:gd name="connsiteX9" fmla="*/ 1304592 w 5578824"/>
              <a:gd name="connsiteY9" fmla="*/ 360545 h 602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78824" h="6028256">
                <a:moveTo>
                  <a:pt x="1681218" y="0"/>
                </a:moveTo>
                <a:lnTo>
                  <a:pt x="5578824" y="0"/>
                </a:lnTo>
                <a:lnTo>
                  <a:pt x="5578824" y="5760161"/>
                </a:lnTo>
                <a:lnTo>
                  <a:pt x="5441231" y="5804042"/>
                </a:lnTo>
                <a:cubicBezTo>
                  <a:pt x="5079089" y="5907589"/>
                  <a:pt x="4674877" y="5944442"/>
                  <a:pt x="4253224" y="5980388"/>
                </a:cubicBezTo>
                <a:cubicBezTo>
                  <a:pt x="2813852" y="6102970"/>
                  <a:pt x="1551586" y="6071494"/>
                  <a:pt x="837278" y="4877588"/>
                </a:cubicBezTo>
                <a:cubicBezTo>
                  <a:pt x="529862" y="4363935"/>
                  <a:pt x="255162" y="3847185"/>
                  <a:pt x="109626" y="3329255"/>
                </a:cubicBezTo>
                <a:cubicBezTo>
                  <a:pt x="-35907" y="2811325"/>
                  <a:pt x="-52277" y="2292214"/>
                  <a:pt x="156962" y="1773839"/>
                </a:cubicBezTo>
                <a:cubicBezTo>
                  <a:pt x="296494" y="1428108"/>
                  <a:pt x="536161" y="1082881"/>
                  <a:pt x="904890" y="738354"/>
                </a:cubicBezTo>
                <a:cubicBezTo>
                  <a:pt x="1036690" y="615181"/>
                  <a:pt x="1169968" y="488910"/>
                  <a:pt x="1304592" y="36054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76">
            <a:extLst>
              <a:ext uri="{FF2B5EF4-FFF2-40B4-BE49-F238E27FC236}">
                <a16:creationId xmlns:a16="http://schemas.microsoft.com/office/drawing/2014/main" id="{3362A0EA-3E81-4464-94B8-70BE5870E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87883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FE9C97D0-C6D8-4737-B4D1-B64790E66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977082"/>
            <a:ext cx="5772150" cy="4118920"/>
          </a:xfrm>
        </p:spPr>
        <p:txBody>
          <a:bodyPr>
            <a:normAutofit/>
          </a:bodyPr>
          <a:lstStyle/>
          <a:p>
            <a:r>
              <a:rPr lang="hr-HR" sz="2000" i="0" dirty="0">
                <a:solidFill>
                  <a:schemeClr val="tx2"/>
                </a:solidFill>
                <a:effectLst/>
              </a:rPr>
              <a:t>Spol je oznaka – M ili Ž – koju nam je doktor/</a:t>
            </a:r>
            <a:r>
              <a:rPr lang="hr-HR" sz="2000" i="0" dirty="0" err="1">
                <a:solidFill>
                  <a:schemeClr val="tx2"/>
                </a:solidFill>
                <a:effectLst/>
              </a:rPr>
              <a:t>ica</a:t>
            </a:r>
            <a:r>
              <a:rPr lang="hr-HR" sz="2000" i="0" dirty="0">
                <a:solidFill>
                  <a:schemeClr val="tx2"/>
                </a:solidFill>
                <a:effectLst/>
              </a:rPr>
              <a:t> pripisao/la pri rođenju na temelju spolnih organa i kromosoma s kojima smo rođeni.</a:t>
            </a:r>
          </a:p>
          <a:p>
            <a:r>
              <a:rPr lang="hr-HR" sz="2000" dirty="0">
                <a:solidFill>
                  <a:schemeClr val="tx2"/>
                </a:solidFill>
              </a:rPr>
              <a:t>Određuju ga fiziologija i biologija.</a:t>
            </a:r>
          </a:p>
          <a:p>
            <a:r>
              <a:rPr lang="hr-HR" sz="2000" i="0" dirty="0">
                <a:solidFill>
                  <a:schemeClr val="tx2"/>
                </a:solidFill>
                <a:effectLst/>
              </a:rPr>
              <a:t>Ne mijenja se s vremenom.</a:t>
            </a:r>
          </a:p>
          <a:p>
            <a:r>
              <a:rPr lang="hr-HR" sz="2000" dirty="0">
                <a:solidFill>
                  <a:schemeClr val="tx2"/>
                </a:solidFill>
              </a:rPr>
              <a:t>Univerzalan je i jednak u svim kulturama i društvima.</a:t>
            </a:r>
          </a:p>
          <a:p>
            <a:r>
              <a:rPr lang="hr-HR" sz="2000" i="0" dirty="0">
                <a:solidFill>
                  <a:schemeClr val="tx2"/>
                </a:solidFill>
                <a:effectLst/>
              </a:rPr>
              <a:t>Zadan nam je začećem.</a:t>
            </a:r>
          </a:p>
          <a:p>
            <a:endParaRPr lang="en-US" sz="2400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39EE98D-200E-4429-9D8E-705388A2E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341" y="338699"/>
            <a:ext cx="5334000" cy="1318651"/>
          </a:xfrm>
        </p:spPr>
        <p:txBody>
          <a:bodyPr>
            <a:normAutofit/>
          </a:bodyPr>
          <a:lstStyle/>
          <a:p>
            <a:r>
              <a:rPr lang="hr-HR" sz="4000" dirty="0"/>
              <a:t>Što je to spol?</a:t>
            </a:r>
          </a:p>
        </p:txBody>
      </p:sp>
      <p:pic>
        <p:nvPicPr>
          <p:cNvPr id="1026" name="Picture 2" descr="What Is The Difference Between Sex And Gender?">
            <a:extLst>
              <a:ext uri="{FF2B5EF4-FFF2-40B4-BE49-F238E27FC236}">
                <a16:creationId xmlns:a16="http://schemas.microsoft.com/office/drawing/2014/main" id="{3916071A-2751-4A0C-96B4-862C11908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63480" y="1100699"/>
            <a:ext cx="4629665" cy="309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935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9000">
        <p15:prstTrans prst="pageCurlDouble"/>
      </p:transition>
    </mc:Choice>
    <mc:Fallback xmlns="">
      <p:transition spd="slow" advTm="19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B415D11-6899-4C75-BEAD-79C4656D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762007"/>
            <a:ext cx="5948806" cy="6095979"/>
          </a:xfrm>
          <a:custGeom>
            <a:avLst/>
            <a:gdLst>
              <a:gd name="connsiteX0" fmla="*/ 1573832 w 5948806"/>
              <a:gd name="connsiteY0" fmla="*/ 765 h 6095979"/>
              <a:gd name="connsiteX1" fmla="*/ 2734663 w 5948806"/>
              <a:gd name="connsiteY1" fmla="*/ 238687 h 6095979"/>
              <a:gd name="connsiteX2" fmla="*/ 5668316 w 5948806"/>
              <a:gd name="connsiteY2" fmla="*/ 3639516 h 6095979"/>
              <a:gd name="connsiteX3" fmla="*/ 5937022 w 5948806"/>
              <a:gd name="connsiteY3" fmla="*/ 5865869 h 6095979"/>
              <a:gd name="connsiteX4" fmla="*/ 5948806 w 5948806"/>
              <a:gd name="connsiteY4" fmla="*/ 6095979 h 6095979"/>
              <a:gd name="connsiteX5" fmla="*/ 0 w 5948806"/>
              <a:gd name="connsiteY5" fmla="*/ 6095979 h 6095979"/>
              <a:gd name="connsiteX6" fmla="*/ 0 w 5948806"/>
              <a:gd name="connsiteY6" fmla="*/ 1621672 h 6095979"/>
              <a:gd name="connsiteX7" fmla="*/ 36310 w 5948806"/>
              <a:gd name="connsiteY7" fmla="*/ 1518814 h 6095979"/>
              <a:gd name="connsiteX8" fmla="*/ 287891 w 5948806"/>
              <a:gd name="connsiteY8" fmla="*/ 956872 h 6095979"/>
              <a:gd name="connsiteX9" fmla="*/ 1573832 w 5948806"/>
              <a:gd name="connsiteY9" fmla="*/ 765 h 6095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48806" h="6095979">
                <a:moveTo>
                  <a:pt x="1573832" y="765"/>
                </a:moveTo>
                <a:cubicBezTo>
                  <a:pt x="1940190" y="-10734"/>
                  <a:pt x="2329345" y="109280"/>
                  <a:pt x="2734663" y="238687"/>
                </a:cubicBezTo>
                <a:cubicBezTo>
                  <a:pt x="4118244" y="680647"/>
                  <a:pt x="5296697" y="1302752"/>
                  <a:pt x="5668316" y="3639516"/>
                </a:cubicBezTo>
                <a:cubicBezTo>
                  <a:pt x="5788299" y="4393559"/>
                  <a:pt x="5890546" y="5142244"/>
                  <a:pt x="5937022" y="5865869"/>
                </a:cubicBezTo>
                <a:lnTo>
                  <a:pt x="5948806" y="6095979"/>
                </a:lnTo>
                <a:lnTo>
                  <a:pt x="0" y="6095979"/>
                </a:lnTo>
                <a:lnTo>
                  <a:pt x="0" y="1621672"/>
                </a:lnTo>
                <a:lnTo>
                  <a:pt x="36310" y="1518814"/>
                </a:lnTo>
                <a:cubicBezTo>
                  <a:pt x="109805" y="1321982"/>
                  <a:pt x="192755" y="1133640"/>
                  <a:pt x="287891" y="956872"/>
                </a:cubicBezTo>
                <a:cubicBezTo>
                  <a:pt x="669453" y="247734"/>
                  <a:pt x="1102800" y="15549"/>
                  <a:pt x="1573832" y="76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3BFB3E6-2D9E-4A5C-826F-44A91F597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5122" name="Picture 2" descr="Gender identity: How to be more inclusive when using pronouns - Personnel  Today">
            <a:extLst>
              <a:ext uri="{FF2B5EF4-FFF2-40B4-BE49-F238E27FC236}">
                <a16:creationId xmlns:a16="http://schemas.microsoft.com/office/drawing/2014/main" id="{92364F46-A99F-4EEC-8D01-9305735F5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9" y="3119431"/>
            <a:ext cx="3810001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55AD9E-A36E-416A-870D-C05E9635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29" y="1423481"/>
            <a:ext cx="5095571" cy="483140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hr-HR" sz="2400" i="0">
                <a:effectLst/>
              </a:rPr>
              <a:t>Rod ne označava naše tjelesne karakteristike</a:t>
            </a:r>
          </a:p>
          <a:p>
            <a:pPr>
              <a:lnSpc>
                <a:spcPct val="115000"/>
              </a:lnSpc>
            </a:pPr>
            <a:r>
              <a:rPr lang="hr-HR" sz="2400"/>
              <a:t>Rodna obilježja oblikujemo tijekom života</a:t>
            </a:r>
          </a:p>
          <a:p>
            <a:pPr>
              <a:lnSpc>
                <a:spcPct val="115000"/>
              </a:lnSpc>
            </a:pPr>
            <a:r>
              <a:rPr lang="hr-HR" sz="2400"/>
              <a:t>Određuju ga društvo i kultura</a:t>
            </a:r>
          </a:p>
          <a:p>
            <a:pPr>
              <a:lnSpc>
                <a:spcPct val="115000"/>
              </a:lnSpc>
            </a:pPr>
            <a:r>
              <a:rPr lang="hr-HR" sz="2400"/>
              <a:t>Može se mijenjati s vremenom </a:t>
            </a:r>
          </a:p>
          <a:p>
            <a:pPr>
              <a:lnSpc>
                <a:spcPct val="115000"/>
              </a:lnSpc>
            </a:pPr>
            <a:r>
              <a:rPr lang="hr-HR" sz="2400"/>
              <a:t>Rod je specifičan, razlikuje se kulturama i društvima</a:t>
            </a:r>
          </a:p>
          <a:p>
            <a:pPr>
              <a:lnSpc>
                <a:spcPct val="115000"/>
              </a:lnSpc>
            </a:pPr>
            <a:r>
              <a:rPr lang="hr-HR" sz="2400"/>
              <a:t>Rezultat je našeg izbora</a:t>
            </a:r>
            <a:endParaRPr lang="hr-HR" sz="2400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F6432A3-F7A1-43FF-8918-2982162BB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5184" y="380985"/>
            <a:ext cx="4572000" cy="922521"/>
          </a:xfrm>
        </p:spPr>
        <p:txBody>
          <a:bodyPr anchor="t">
            <a:normAutofit/>
          </a:bodyPr>
          <a:lstStyle/>
          <a:p>
            <a:r>
              <a:rPr lang="hr-HR" sz="4000"/>
              <a:t>Što je rod?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2230031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8000">
        <p15:prstTrans prst="pageCurlDouble"/>
      </p:transition>
    </mc:Choice>
    <mc:Fallback xmlns="">
      <p:transition spd="slow" advTm="18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C75CD783-E708-4711-B23C-5B7B72A3D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5578824" cy="6028256"/>
          </a:xfrm>
          <a:custGeom>
            <a:avLst/>
            <a:gdLst>
              <a:gd name="connsiteX0" fmla="*/ 0 w 5578824"/>
              <a:gd name="connsiteY0" fmla="*/ 0 h 6028256"/>
              <a:gd name="connsiteX1" fmla="*/ 3897606 w 5578824"/>
              <a:gd name="connsiteY1" fmla="*/ 0 h 6028256"/>
              <a:gd name="connsiteX2" fmla="*/ 4274232 w 5578824"/>
              <a:gd name="connsiteY2" fmla="*/ 360545 h 6028256"/>
              <a:gd name="connsiteX3" fmla="*/ 4673934 w 5578824"/>
              <a:gd name="connsiteY3" fmla="*/ 738354 h 6028256"/>
              <a:gd name="connsiteX4" fmla="*/ 5421862 w 5578824"/>
              <a:gd name="connsiteY4" fmla="*/ 1773839 h 6028256"/>
              <a:gd name="connsiteX5" fmla="*/ 5469199 w 5578824"/>
              <a:gd name="connsiteY5" fmla="*/ 3329255 h 6028256"/>
              <a:gd name="connsiteX6" fmla="*/ 4741546 w 5578824"/>
              <a:gd name="connsiteY6" fmla="*/ 4877588 h 6028256"/>
              <a:gd name="connsiteX7" fmla="*/ 1325600 w 5578824"/>
              <a:gd name="connsiteY7" fmla="*/ 5980388 h 6028256"/>
              <a:gd name="connsiteX8" fmla="*/ 137593 w 5578824"/>
              <a:gd name="connsiteY8" fmla="*/ 5804042 h 6028256"/>
              <a:gd name="connsiteX9" fmla="*/ 0 w 5578824"/>
              <a:gd name="connsiteY9" fmla="*/ 5760161 h 602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78824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9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E633B38B-B87A-4288-A20F-0223A6C27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6146" name="Picture 2" descr="gender identity Archives - What Would You Say?">
            <a:extLst>
              <a:ext uri="{FF2B5EF4-FFF2-40B4-BE49-F238E27FC236}">
                <a16:creationId xmlns:a16="http://schemas.microsoft.com/office/drawing/2014/main" id="{0AABD9BC-B370-43B4-8DCC-BCB9166B8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33" y="1329630"/>
            <a:ext cx="4581173" cy="2576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BEDF79-92A9-45CA-AFB1-5CA49A8A4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451" y="1523999"/>
            <a:ext cx="5704116" cy="491571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hr-HR" sz="2200" dirty="0"/>
              <a:t>To je naš unutarnji osjećaj roda i način na koji izražavamo svoj rod kroz odjeću, ponašanje i izgled, no nije ovisan o spolu pripisanom pri rođenju. </a:t>
            </a:r>
          </a:p>
          <a:p>
            <a:pPr>
              <a:lnSpc>
                <a:spcPct val="115000"/>
              </a:lnSpc>
            </a:pPr>
            <a:r>
              <a:rPr lang="hr-HR" sz="2200" dirty="0"/>
              <a:t>Vlastitog rodnog identiteta počinjemo biti svjesni vrlo rano u našem djetinjstvu</a:t>
            </a:r>
          </a:p>
          <a:p>
            <a:pPr>
              <a:lnSpc>
                <a:spcPct val="115000"/>
              </a:lnSpc>
            </a:pPr>
            <a:r>
              <a:rPr lang="hr-HR" sz="2200" dirty="0"/>
              <a:t>Većina osoba osjeća da su muškog ili ženskog roda, neke se osjećaju kao “muževne žene” ili kao “ženstveni muškarci”, a neke osobe ne osjećaju se ni kao muškarci ni kao žene </a:t>
            </a: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B4BAD74-80CD-4F8E-B45C-16B9ACB06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3629" y="124788"/>
            <a:ext cx="5334000" cy="1204842"/>
          </a:xfrm>
        </p:spPr>
        <p:txBody>
          <a:bodyPr>
            <a:normAutofit/>
          </a:bodyPr>
          <a:lstStyle/>
          <a:p>
            <a:r>
              <a:rPr lang="hr-HR" sz="4000" dirty="0"/>
              <a:t>Što je rodni identitet?</a:t>
            </a:r>
          </a:p>
        </p:txBody>
      </p:sp>
    </p:spTree>
    <p:extLst>
      <p:ext uri="{BB962C8B-B14F-4D97-AF65-F5344CB8AC3E}">
        <p14:creationId xmlns:p14="http://schemas.microsoft.com/office/powerpoint/2010/main" val="3213251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8000">
        <p15:prstTrans prst="pageCurlDouble"/>
      </p:transition>
    </mc:Choice>
    <mc:Fallback xmlns="">
      <p:transition spd="slow" advTm="18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58F28C-B68C-48B0-860C-DAEC13184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997" y="0"/>
            <a:ext cx="3515496" cy="1524000"/>
          </a:xfrm>
          <a:scene3d>
            <a:camera prst="isometricOffAxis1Right"/>
            <a:lightRig rig="threePt" dir="t"/>
          </a:scene3d>
        </p:spPr>
        <p:txBody>
          <a:bodyPr/>
          <a:lstStyle/>
          <a:p>
            <a:r>
              <a:rPr lang="hr-HR" b="1" dirty="0">
                <a:solidFill>
                  <a:srgbClr val="FFFF00"/>
                </a:solidFill>
              </a:rPr>
              <a:t>ZAPAMTI !!!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29377F35-9095-41B4-BFF7-7E6627093B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160" y="2034085"/>
            <a:ext cx="3899170" cy="3817938"/>
          </a:xfrm>
        </p:spPr>
      </p:pic>
      <p:sp>
        <p:nvSpPr>
          <p:cNvPr id="6" name="Strelica: ulijevo 5">
            <a:extLst>
              <a:ext uri="{FF2B5EF4-FFF2-40B4-BE49-F238E27FC236}">
                <a16:creationId xmlns:a16="http://schemas.microsoft.com/office/drawing/2014/main" id="{8C4C7437-DD1D-4A48-88D4-900D65A83895}"/>
              </a:ext>
            </a:extLst>
          </p:cNvPr>
          <p:cNvSpPr/>
          <p:nvPr/>
        </p:nvSpPr>
        <p:spPr>
          <a:xfrm>
            <a:off x="7905560" y="1932495"/>
            <a:ext cx="3114374" cy="3638746"/>
          </a:xfrm>
          <a:prstGeom prst="leftArrow">
            <a:avLst>
              <a:gd name="adj1" fmla="val 50000"/>
              <a:gd name="adj2" fmla="val 493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r-HR" sz="4400" b="1" dirty="0">
              <a:solidFill>
                <a:schemeClr val="bg2"/>
              </a:solidFill>
            </a:endParaRPr>
          </a:p>
          <a:p>
            <a:r>
              <a:rPr lang="hr-HR" sz="4400" b="1" dirty="0">
                <a:solidFill>
                  <a:schemeClr val="bg2"/>
                </a:solidFill>
              </a:rPr>
              <a:t>SPOL</a:t>
            </a:r>
          </a:p>
          <a:p>
            <a:r>
              <a:rPr lang="hr-HR" sz="1400" b="1" dirty="0">
                <a:solidFill>
                  <a:schemeClr val="bg2"/>
                </a:solidFill>
              </a:rPr>
              <a:t>kromosomi</a:t>
            </a:r>
          </a:p>
          <a:p>
            <a:r>
              <a:rPr lang="hr-HR" sz="1400" b="1" dirty="0">
                <a:solidFill>
                  <a:schemeClr val="bg2"/>
                </a:solidFill>
              </a:rPr>
              <a:t>reproduktivni organi</a:t>
            </a:r>
          </a:p>
          <a:p>
            <a:r>
              <a:rPr lang="hr-HR" sz="1400" b="1" dirty="0">
                <a:solidFill>
                  <a:schemeClr val="bg2"/>
                </a:solidFill>
              </a:rPr>
              <a:t>hormoni</a:t>
            </a:r>
          </a:p>
          <a:p>
            <a:r>
              <a:rPr lang="hr-HR" sz="1400" b="1" dirty="0">
                <a:solidFill>
                  <a:schemeClr val="bg2"/>
                </a:solidFill>
              </a:rPr>
              <a:t>Ž - M</a:t>
            </a:r>
          </a:p>
          <a:p>
            <a:pPr algn="ctr"/>
            <a:endParaRPr lang="hr-HR" sz="1600" b="1" dirty="0">
              <a:solidFill>
                <a:schemeClr val="bg2"/>
              </a:solidFill>
            </a:endParaRPr>
          </a:p>
          <a:p>
            <a:pPr algn="ctr"/>
            <a:endParaRPr lang="hr-HR" b="1" dirty="0">
              <a:solidFill>
                <a:schemeClr val="bg2"/>
              </a:solidFill>
            </a:endParaRPr>
          </a:p>
        </p:txBody>
      </p:sp>
      <p:sp>
        <p:nvSpPr>
          <p:cNvPr id="7" name="Strelica: desno 6">
            <a:extLst>
              <a:ext uri="{FF2B5EF4-FFF2-40B4-BE49-F238E27FC236}">
                <a16:creationId xmlns:a16="http://schemas.microsoft.com/office/drawing/2014/main" id="{92931D91-E531-4B81-A855-9511DB07989C}"/>
              </a:ext>
            </a:extLst>
          </p:cNvPr>
          <p:cNvSpPr/>
          <p:nvPr/>
        </p:nvSpPr>
        <p:spPr>
          <a:xfrm>
            <a:off x="461913" y="2564089"/>
            <a:ext cx="2960017" cy="30071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bg2"/>
                </a:solidFill>
              </a:rPr>
              <a:t>ROD</a:t>
            </a:r>
          </a:p>
          <a:p>
            <a:pPr algn="just"/>
            <a:r>
              <a:rPr lang="hr-HR" sz="1400" b="1" dirty="0">
                <a:solidFill>
                  <a:schemeClr val="bg2"/>
                </a:solidFill>
              </a:rPr>
              <a:t>	društvo </a:t>
            </a:r>
          </a:p>
          <a:p>
            <a:pPr algn="just"/>
            <a:r>
              <a:rPr lang="hr-HR" sz="1400" b="1" dirty="0">
                <a:solidFill>
                  <a:schemeClr val="bg2"/>
                </a:solidFill>
              </a:rPr>
              <a:t> 	kultura</a:t>
            </a:r>
          </a:p>
          <a:p>
            <a:pPr algn="just"/>
            <a:r>
              <a:rPr lang="hr-HR" sz="1400" b="1" dirty="0">
                <a:solidFill>
                  <a:schemeClr val="bg2"/>
                </a:solidFill>
              </a:rPr>
              <a:t>	naš izbor</a:t>
            </a:r>
          </a:p>
        </p:txBody>
      </p:sp>
    </p:spTree>
    <p:extLst>
      <p:ext uri="{BB962C8B-B14F-4D97-AF65-F5344CB8AC3E}">
        <p14:creationId xmlns:p14="http://schemas.microsoft.com/office/powerpoint/2010/main" val="2924622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000">
        <p15:prstTrans prst="curtains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B36DBC-0C3E-4187-9C4D-98525651C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51" y="243526"/>
            <a:ext cx="2923880" cy="812276"/>
          </a:xfrm>
        </p:spPr>
        <p:txBody>
          <a:bodyPr/>
          <a:lstStyle/>
          <a:p>
            <a:r>
              <a:rPr lang="hr-HR" b="1" dirty="0">
                <a:solidFill>
                  <a:srgbClr val="92D050"/>
                </a:solidFill>
              </a:rPr>
              <a:t>ZADATAK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D61103-D9FA-4923-9F3E-D0251E6F1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50070"/>
            <a:ext cx="10668000" cy="5464404"/>
          </a:xfrm>
        </p:spPr>
        <p:txBody>
          <a:bodyPr>
            <a:normAutofit/>
          </a:bodyPr>
          <a:lstStyle/>
          <a:p>
            <a:r>
              <a:rPr lang="hr-HR" sz="2000" dirty="0"/>
              <a:t>1. U svoje bilježnice zapiši što je spol, a što rod.</a:t>
            </a:r>
          </a:p>
          <a:p>
            <a:r>
              <a:rPr lang="hr-HR" sz="2000" dirty="0"/>
              <a:t>2. Smatraš li da su razlike u ponašanju između muškaraca i žena biološki uvjetovane, odnosno da su posljedica, činjenice što je netko rođen kao muškarac ili žena? Ili smatraš da je uzrok tih razlika ponajprije u društvu, odnosno u načinu na koji smo odgajani, u vremenu i mjestu u kojem živimo…? Obrazloži.</a:t>
            </a:r>
          </a:p>
          <a:p>
            <a:r>
              <a:rPr lang="hr-HR" sz="2000" dirty="0"/>
              <a:t>3. Riješi anagram, a zatim zapiši značenje tog pojma. (anagram ili premetaljka je vrsta enigmatske zagonetke u kojoj se premetanjem slova ili slogova neke riječi, izraza, rečenica ili osobnih imena tvore nove značenjske ili smislene cjeline)</a:t>
            </a:r>
          </a:p>
          <a:p>
            <a:r>
              <a:rPr lang="hr-HR" dirty="0"/>
              <a:t> ODNRI       TEIEDTTNI</a:t>
            </a:r>
          </a:p>
          <a:p>
            <a:r>
              <a:rPr lang="hr-HR" dirty="0"/>
              <a:t>_ _ _ _ _     _ _ _ _ _ _ _ _ _</a:t>
            </a:r>
          </a:p>
        </p:txBody>
      </p:sp>
    </p:spTree>
    <p:extLst>
      <p:ext uri="{BB962C8B-B14F-4D97-AF65-F5344CB8AC3E}">
        <p14:creationId xmlns:p14="http://schemas.microsoft.com/office/powerpoint/2010/main" val="2270809169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RegularSeedLeftStep">
      <a:dk1>
        <a:srgbClr val="000000"/>
      </a:dk1>
      <a:lt1>
        <a:srgbClr val="FFFFFF"/>
      </a:lt1>
      <a:dk2>
        <a:srgbClr val="311C24"/>
      </a:dk2>
      <a:lt2>
        <a:srgbClr val="F1F0F3"/>
      </a:lt2>
      <a:accent1>
        <a:srgbClr val="8EAB43"/>
      </a:accent1>
      <a:accent2>
        <a:srgbClr val="B1A13B"/>
      </a:accent2>
      <a:accent3>
        <a:srgbClr val="C3824D"/>
      </a:accent3>
      <a:accent4>
        <a:srgbClr val="B13E3B"/>
      </a:accent4>
      <a:accent5>
        <a:srgbClr val="C34D7B"/>
      </a:accent5>
      <a:accent6>
        <a:srgbClr val="B13B9A"/>
      </a:accent6>
      <a:hlink>
        <a:srgbClr val="7657C7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366</Words>
  <Application>Microsoft Office PowerPoint</Application>
  <PresentationFormat>Široki zaslon</PresentationFormat>
  <Paragraphs>37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Avenir Next LT Pro Light</vt:lpstr>
      <vt:lpstr>Sitka Subheading</vt:lpstr>
      <vt:lpstr>PebbleVTI</vt:lpstr>
      <vt:lpstr>Spol i rod</vt:lpstr>
      <vt:lpstr>Što je to spol?</vt:lpstr>
      <vt:lpstr>Što je rod?</vt:lpstr>
      <vt:lpstr>Što je rodni identitet?</vt:lpstr>
      <vt:lpstr>ZAPAMTI !!!</vt:lpstr>
      <vt:lpstr>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 i rod</dc:title>
  <dc:creator>Gordana Mofardin</dc:creator>
  <cp:lastModifiedBy>Gordana Mofardin</cp:lastModifiedBy>
  <cp:revision>29</cp:revision>
  <dcterms:created xsi:type="dcterms:W3CDTF">2021-01-31T18:53:14Z</dcterms:created>
  <dcterms:modified xsi:type="dcterms:W3CDTF">2021-02-01T10:14:14Z</dcterms:modified>
</cp:coreProperties>
</file>