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505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90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7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29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151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68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765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6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35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DB3F47-9124-4EB2-889A-D3369E3E5221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56C253-E7E1-403A-8F39-6E0DAB3E883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57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1F9DE9-8767-6424-7471-0F9FD2CA4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95" y="299803"/>
            <a:ext cx="11137692" cy="6400800"/>
          </a:xfrm>
        </p:spPr>
        <p:txBody>
          <a:bodyPr/>
          <a:lstStyle/>
          <a:p>
            <a:r>
              <a:rPr lang="hr-HR" dirty="0"/>
              <a:t>Projekt </a:t>
            </a:r>
            <a:br>
              <a:rPr lang="hr-HR" dirty="0"/>
            </a:br>
            <a:r>
              <a:rPr lang="hr-HR" i="1" dirty="0"/>
              <a:t>Prijan Lovro u životu Augusta Šenoe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627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6834232-8978-D85B-F195-B160922C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0890" r="5826" b="4449"/>
          <a:stretch>
            <a:fillRect/>
          </a:stretch>
        </p:blipFill>
        <p:spPr>
          <a:xfrm>
            <a:off x="1642821" y="262061"/>
            <a:ext cx="9376474" cy="63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8D41F82-27EF-0A69-1947-5407AEEC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r="9972" b="3419"/>
          <a:stretch>
            <a:fillRect/>
          </a:stretch>
        </p:blipFill>
        <p:spPr>
          <a:xfrm rot="5400000">
            <a:off x="246055" y="1354143"/>
            <a:ext cx="5726243" cy="41497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390BBF8-35B8-55FC-0214-548A5D49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t="7766" r="5308" b="7398"/>
          <a:stretch>
            <a:fillRect/>
          </a:stretch>
        </p:blipFill>
        <p:spPr>
          <a:xfrm>
            <a:off x="5486401" y="1185085"/>
            <a:ext cx="6387022" cy="44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6F5750-FEE9-3CB3-17FD-7E976BB2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12192000" cy="5692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5053C3-A82B-1BF0-DABB-D9EC235E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15" y="0"/>
            <a:ext cx="3994345" cy="68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A8825F-B4EB-800D-4771-2485B281C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72" y="104932"/>
            <a:ext cx="3584613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D81A7E-6DB1-EDD0-6B79-D9A1E7758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3" y="0"/>
            <a:ext cx="399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9432FF-B87A-4D34-6AFD-006C6E0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674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Ciljevi projekta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004DD5-56B9-22AA-C629-6283312B3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11" y="1199213"/>
            <a:ext cx="10380689" cy="5486400"/>
          </a:xfrm>
        </p:spPr>
        <p:txBody>
          <a:bodyPr>
            <a:normAutofit/>
          </a:bodyPr>
          <a:lstStyle/>
          <a:p>
            <a:r>
              <a:rPr lang="hr-HR" sz="2800" dirty="0"/>
              <a:t>razvijati interes za umjetnost</a:t>
            </a:r>
          </a:p>
          <a:p>
            <a:r>
              <a:rPr lang="hr-HR" sz="2800" dirty="0"/>
              <a:t>upoznati učenike s hrvatskom kulturnom i književnom baštinom</a:t>
            </a:r>
          </a:p>
          <a:p>
            <a:r>
              <a:rPr lang="hr-HR" sz="2800" dirty="0"/>
              <a:t>upoznati učenike s likom i djelom Augusta Šenoe</a:t>
            </a:r>
          </a:p>
          <a:p>
            <a:r>
              <a:rPr lang="hr-HR" sz="2800" dirty="0"/>
              <a:t>uočiti važnost Augusta Šenoe u kontekstu hrvatske književnosti</a:t>
            </a:r>
          </a:p>
          <a:p>
            <a:r>
              <a:rPr lang="hr-HR" sz="2800" dirty="0"/>
              <a:t>istražiti utjecaj Augusta Šenoe i njegovih književnih likova na grad Zagreb</a:t>
            </a:r>
          </a:p>
          <a:p>
            <a:r>
              <a:rPr lang="hr-HR" sz="2800" dirty="0"/>
              <a:t>uočiti utjecaj Augusta Šenoe i njegova Prijana Lovre na današnji svijet mladih</a:t>
            </a:r>
          </a:p>
          <a:p>
            <a:r>
              <a:rPr lang="hr-HR" sz="2800" dirty="0"/>
              <a:t> razvijati kulturno ponašanje učenika u javnim i kulturnim ustanovama </a:t>
            </a:r>
          </a:p>
        </p:txBody>
      </p:sp>
    </p:spTree>
    <p:extLst>
      <p:ext uri="{BB962C8B-B14F-4D97-AF65-F5344CB8AC3E}">
        <p14:creationId xmlns:p14="http://schemas.microsoft.com/office/powerpoint/2010/main" val="300186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E7E081-453D-53DC-E25A-37392A49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6160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Namjena projekta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45860D-E75C-0A44-DFC8-C224283C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razvijati čitalački interes kod učenika i osvijestiti  važnost čitanja </a:t>
            </a:r>
          </a:p>
          <a:p>
            <a:r>
              <a:rPr lang="hr-HR" sz="2800" dirty="0"/>
              <a:t>stjecati nove spoznaje o Augustu Šenoi, njegovu životu i stvaralaštvu, poticati na čitanje i promišljanje o važnosti Šenoinih djela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01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6CAC3-D28B-C1AC-DAA1-7F168FCD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164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Nositelji i sudionici projekta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CEE23D-8735-3509-62BD-45091ADE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3564"/>
            <a:ext cx="10178322" cy="2103958"/>
          </a:xfrm>
        </p:spPr>
        <p:txBody>
          <a:bodyPr/>
          <a:lstStyle/>
          <a:p>
            <a:r>
              <a:rPr lang="hr-HR" dirty="0"/>
              <a:t>učenici 1. razreda smjera arhitektonski tehničar i 1. razreda smjera tehničar geodezije i geoinformatike </a:t>
            </a:r>
          </a:p>
          <a:p>
            <a:r>
              <a:rPr lang="hr-HR" dirty="0"/>
              <a:t>nastavnice hrvatskog jezika Kristina </a:t>
            </a:r>
            <a:r>
              <a:rPr lang="hr-HR" dirty="0" err="1"/>
              <a:t>Lenić</a:t>
            </a:r>
            <a:r>
              <a:rPr lang="hr-HR" dirty="0"/>
              <a:t> i Gordana Mofardin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82CAA9C-3AE4-6854-7FEC-0F49FA490B18}"/>
              </a:ext>
            </a:extLst>
          </p:cNvPr>
          <p:cNvSpPr txBox="1">
            <a:spLocks/>
          </p:cNvSpPr>
          <p:nvPr/>
        </p:nvSpPr>
        <p:spPr>
          <a:xfrm>
            <a:off x="1251678" y="4137285"/>
            <a:ext cx="10178322" cy="1047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b="1" dirty="0"/>
          </a:p>
          <a:p>
            <a:br>
              <a:rPr lang="hr-HR" dirty="0"/>
            </a:br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1B0DE632-45E6-C884-1848-DC0438FE9321}"/>
              </a:ext>
            </a:extLst>
          </p:cNvPr>
          <p:cNvSpPr txBox="1">
            <a:spLocks/>
          </p:cNvSpPr>
          <p:nvPr/>
        </p:nvSpPr>
        <p:spPr>
          <a:xfrm>
            <a:off x="1251678" y="5373974"/>
            <a:ext cx="10178322" cy="1101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/>
            </a:br>
            <a:endParaRPr lang="hr-HR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1DE2CD-A250-7559-15EE-0ED4A0B6E80B}"/>
              </a:ext>
            </a:extLst>
          </p:cNvPr>
          <p:cNvSpPr txBox="1">
            <a:spLocks/>
          </p:cNvSpPr>
          <p:nvPr/>
        </p:nvSpPr>
        <p:spPr>
          <a:xfrm>
            <a:off x="1251678" y="3754900"/>
            <a:ext cx="10178322" cy="13287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NAČIN PROVEDBE</a:t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197870D-D75A-5E79-8985-BAAE8932F322}"/>
              </a:ext>
            </a:extLst>
          </p:cNvPr>
          <p:cNvSpPr txBox="1">
            <a:spLocks/>
          </p:cNvSpPr>
          <p:nvPr/>
        </p:nvSpPr>
        <p:spPr>
          <a:xfrm>
            <a:off x="1449049" y="4754042"/>
            <a:ext cx="10178322" cy="172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DDD8B2A-3E97-ED16-AFAF-ED5A7411ED24}"/>
              </a:ext>
            </a:extLst>
          </p:cNvPr>
          <p:cNvSpPr txBox="1"/>
          <p:nvPr/>
        </p:nvSpPr>
        <p:spPr>
          <a:xfrm>
            <a:off x="1054307" y="4877864"/>
            <a:ext cx="9468788" cy="9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projekt je proveden u trima fazama tijekom nastavne godine 2024./2025., a završio je postavljanjem izložbe učeničkih radova  u Tehničkoj školi Pula </a:t>
            </a:r>
          </a:p>
        </p:txBody>
      </p:sp>
    </p:spTree>
    <p:extLst>
      <p:ext uri="{BB962C8B-B14F-4D97-AF65-F5344CB8AC3E}">
        <p14:creationId xmlns:p14="http://schemas.microsoft.com/office/powerpoint/2010/main" val="119895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33B19-6827-A4EC-A029-C9EE1DE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FAZA: ISTRAŽIVANJE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C307B3-0C53-F9C4-2868-74087E11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1" y="1603949"/>
            <a:ext cx="10410669" cy="4721900"/>
          </a:xfrm>
        </p:spPr>
        <p:txBody>
          <a:bodyPr/>
          <a:lstStyle/>
          <a:p>
            <a:r>
              <a:rPr lang="hr-HR" sz="2800" dirty="0"/>
              <a:t>učenici su se na početku projekta upoznali s društveno-povijesnim okolnostima Šenoina doba, istraživali  i proučavali njegov život i utjecaj na suvremenike te njegov književni opus  s posebnim naglaskom na novelu Prijan Lovro</a:t>
            </a:r>
          </a:p>
          <a:p>
            <a:r>
              <a:rPr lang="hr-HR" sz="2800" dirty="0"/>
              <a:t>koristeći se referentnom literaturom i mrežnim izvorima, učenici su istražili  autobiografske elemente u noveli  i životopis Lovre </a:t>
            </a:r>
            <a:r>
              <a:rPr lang="hr-HR" sz="2800" dirty="0" err="1"/>
              <a:t>Mahniča</a:t>
            </a:r>
            <a:r>
              <a:rPr lang="hr-HR" sz="2800" dirty="0"/>
              <a:t> te njegovo prijateljstvo s Augustom</a:t>
            </a:r>
          </a:p>
          <a:p>
            <a:r>
              <a:rPr lang="hr-HR" sz="2800" dirty="0"/>
              <a:t>gledanje dokumentarnoga filma o Augustu Šenoi </a:t>
            </a:r>
          </a:p>
          <a:p>
            <a:r>
              <a:rPr lang="hr-HR" sz="2800" dirty="0"/>
              <a:t>čitanje novele Prijan Lovro, sadržajna i stilska analiza djela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40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CDDF1-16B3-2101-280E-13684040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16631"/>
          </a:xfrm>
        </p:spPr>
        <p:txBody>
          <a:bodyPr>
            <a:normAutofit fontScale="90000"/>
          </a:bodyPr>
          <a:lstStyle/>
          <a:p>
            <a:r>
              <a:rPr lang="hr-HR" dirty="0"/>
              <a:t>2. FAZA: TERENSKA NASTAVA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A933B8-674D-0127-531C-F8133B11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92" y="1499017"/>
            <a:ext cx="10350708" cy="4380576"/>
          </a:xfrm>
        </p:spPr>
        <p:txBody>
          <a:bodyPr/>
          <a:lstStyle/>
          <a:p>
            <a:r>
              <a:rPr lang="hr-HR" sz="2400" dirty="0"/>
              <a:t>organizirani odlazak u Zagreb u pratnji nastavnica hrvatskoga jezika</a:t>
            </a:r>
          </a:p>
          <a:p>
            <a:r>
              <a:rPr lang="hr-HR" sz="2400" dirty="0"/>
              <a:t>posjet Šenoinoj kući,  stručno predavanje i obilazak lokacija  u Zagrebu koje su  povezane sa Šenoinim životom i književnim radom ( spomenik A. Šenoi u Vlaškoj ulici, bista A. Šenoe, Kula </a:t>
            </a:r>
            <a:r>
              <a:rPr lang="hr-HR" sz="2400" dirty="0" err="1"/>
              <a:t>Lotršćak</a:t>
            </a:r>
            <a:r>
              <a:rPr lang="hr-HR" sz="2400" dirty="0"/>
              <a:t>, Park Ribnjak i dr.)</a:t>
            </a:r>
          </a:p>
          <a:p>
            <a:r>
              <a:rPr lang="hr-HR" sz="2400" dirty="0"/>
              <a:t>slušajući zanimljive priče i anegdote utemeljene na muzejskoj građi  </a:t>
            </a:r>
            <a:r>
              <a:rPr lang="hr-HR" sz="2400" i="1" dirty="0"/>
              <a:t>Kuće Šenoa</a:t>
            </a:r>
            <a:r>
              <a:rPr lang="hr-HR" sz="2400" dirty="0"/>
              <a:t> ( pisana i crtana ostavština četiriju generacija  obitelji Šenoa), učenici su saznali sve  o Šenoinu  životu i radu, djelima, prijateljstvu s Lovrom </a:t>
            </a:r>
            <a:r>
              <a:rPr lang="hr-HR" sz="2400" dirty="0" err="1"/>
              <a:t>Mahničem</a:t>
            </a:r>
            <a:r>
              <a:rPr lang="hr-HR" sz="2400" dirty="0"/>
              <a:t> te isprepletenošću  s rodnim Zagrebom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328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3672D-E372-DF7D-2D02-60502769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3. FAZA: USUSTAVLJIVANJE REZULTATA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A2B09C-A502-0114-92B5-C7BB68CB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učenici su sami, ovisno o svojim afinitetima, odabrali način na koji su prikazali nove spoznaje  o Augustu Šenoi  i njegovu djelu Prijan Lovro( plakati, digitalni posteri, stripovi i dr.)</a:t>
            </a:r>
          </a:p>
          <a:p>
            <a:r>
              <a:rPr lang="hr-HR" sz="2400" dirty="0"/>
              <a:t>nastavnice hrvatskoga jezika postavile su izložbu učeničkih radova u Tehničkoj školi Pula i provele vršnjačko vrednovanje u obliku digitalnog kviza u kojem su učenici ocijenili svoje sudjelovanje u projektu te uspješnost i zanimljivost samog projekta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151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62950-ABAA-C68B-E27C-F324A023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6671"/>
          </a:xfrm>
        </p:spPr>
        <p:txBody>
          <a:bodyPr/>
          <a:lstStyle/>
          <a:p>
            <a:r>
              <a:rPr lang="hr-HR" b="1" dirty="0"/>
              <a:t>Zaključak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8CB0A9-1D5D-2DE8-B8B6-D54F69AC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1" y="1154243"/>
            <a:ext cx="10470630" cy="5321372"/>
          </a:xfrm>
        </p:spPr>
        <p:txBody>
          <a:bodyPr>
            <a:normAutofit fontScale="92500"/>
          </a:bodyPr>
          <a:lstStyle/>
          <a:p>
            <a:endParaRPr lang="hr-HR" dirty="0"/>
          </a:p>
          <a:p>
            <a:r>
              <a:rPr lang="hr-HR" sz="2400" dirty="0"/>
              <a:t>Projekt </a:t>
            </a:r>
            <a:r>
              <a:rPr lang="hr-HR" sz="2400" i="1" dirty="0"/>
              <a:t>Prijan Lovro u životu Augusta Šenoe</a:t>
            </a:r>
            <a:r>
              <a:rPr lang="hr-HR" sz="2400" dirty="0"/>
              <a:t> ispunio je očekivanja nastavnica  i učenika koji su u njemu sudjelovali. Radeći na projektu,  učenici  su proširili svoje znanje o hrvatskoj kulturnoj i književnoj baštini, uočili koliko su književne teme isprepletene s društvenim kontekstom te  stvarnim događajima i likovima. Zahvaljujući terenskoj nastavi i istraživanjima koje su proveli, učenicima je Šenoa posao  bliskiji, suvremeniji i moderniji pisac, a njegov prijatelj Lovro jedan od književnih likova koji će pamtiti cijeloga života. Osim ostvarenih odgojno-obrazovnih ishoda na razini predmetnog </a:t>
            </a:r>
            <a:r>
              <a:rPr lang="hr-HR" sz="2400" dirty="0" err="1"/>
              <a:t>kurikula</a:t>
            </a:r>
            <a:r>
              <a:rPr lang="hr-HR" sz="2400" dirty="0"/>
              <a:t> ( A.1.1., A.1.2.;B.1.1., B.1.2., B.1.3, B.1.4.; C.1.2.) i </a:t>
            </a:r>
            <a:r>
              <a:rPr lang="hr-HR" sz="2400" dirty="0" err="1"/>
              <a:t>međupredmetnih</a:t>
            </a:r>
            <a:r>
              <a:rPr lang="hr-HR" sz="2400" dirty="0"/>
              <a:t> tema ( ukuA.4/5.2., </a:t>
            </a:r>
            <a:r>
              <a:rPr lang="hr-HR" sz="2400" dirty="0" err="1"/>
              <a:t>uku</a:t>
            </a:r>
            <a:r>
              <a:rPr lang="hr-HR" sz="2400" dirty="0"/>
              <a:t> A.4/5.4., </a:t>
            </a:r>
            <a:r>
              <a:rPr lang="hr-HR" sz="2400" dirty="0" err="1"/>
              <a:t>uku</a:t>
            </a:r>
            <a:r>
              <a:rPr lang="hr-HR" sz="2400" dirty="0"/>
              <a:t>: B.4/5.2., </a:t>
            </a:r>
            <a:r>
              <a:rPr lang="hr-HR" sz="2400" dirty="0" err="1"/>
              <a:t>uku</a:t>
            </a:r>
            <a:r>
              <a:rPr lang="hr-HR" sz="2400" dirty="0"/>
              <a:t> B.4/5.4, </a:t>
            </a:r>
            <a:r>
              <a:rPr lang="hr-HR" sz="2400" dirty="0" err="1"/>
              <a:t>uku</a:t>
            </a:r>
            <a:r>
              <a:rPr lang="hr-HR" sz="2400" dirty="0"/>
              <a:t> D.4/5.2.2.) učenici su unaprijedili svoje komunikacijske vještine te razvijali organizacijske i motivacijske sposobnosti. Kolegijalna podrška jedan je od  ključnih čimbenika  u realizaciji ovoga projekta. Prijateljstvo Augusta i Lovre stvorilo je temelje za prijateljstvo između dva prva razreda jedne srednje škole.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63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8F729D8-A01E-9833-094E-75290CFB9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14406" r="6783" b="4447"/>
          <a:stretch>
            <a:fillRect/>
          </a:stretch>
        </p:blipFill>
        <p:spPr>
          <a:xfrm>
            <a:off x="6096000" y="2800387"/>
            <a:ext cx="5852798" cy="405761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D36B63C-3B57-792C-AEC7-19B82035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12111" r="6540" b="6591"/>
          <a:stretch>
            <a:fillRect/>
          </a:stretch>
        </p:blipFill>
        <p:spPr>
          <a:xfrm>
            <a:off x="714530" y="0"/>
            <a:ext cx="5381470" cy="38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4672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44</TotalTime>
  <Words>612</Words>
  <Application>Microsoft Office PowerPoint</Application>
  <PresentationFormat>Široki zaslon</PresentationFormat>
  <Paragraphs>35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Značka</vt:lpstr>
      <vt:lpstr>Projekt  Prijan Lovro u životu Augusta Šenoe</vt:lpstr>
      <vt:lpstr>Ciljevi projekta </vt:lpstr>
      <vt:lpstr>Namjena projekta </vt:lpstr>
      <vt:lpstr>Nositelji i sudionici projekta </vt:lpstr>
      <vt:lpstr>1. FAZA: ISTRAŽIVANJE </vt:lpstr>
      <vt:lpstr>2. FAZA: TERENSKA NASTAVA </vt:lpstr>
      <vt:lpstr>3. FAZA: USUSTAVLJIVANJE REZULTATA </vt:lpstr>
      <vt:lpstr>Zaključak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Gordana Mofardin</dc:creator>
  <cp:lastModifiedBy>Kristina Lenić</cp:lastModifiedBy>
  <cp:revision>6</cp:revision>
  <dcterms:created xsi:type="dcterms:W3CDTF">2025-08-27T14:55:13Z</dcterms:created>
  <dcterms:modified xsi:type="dcterms:W3CDTF">2025-08-27T16:36:45Z</dcterms:modified>
</cp:coreProperties>
</file>