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2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F4020-8327-4904-9E1C-74B56E98721E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A8F2B-A1DA-4B26-A883-3AC0620CB65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4826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5A8F2B-A1DA-4B26-A883-3AC0620CB65E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8340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7A4682-C680-4DCF-81BE-EC22D4335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A66AFAC-F734-443C-AF4B-740A2320C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C1DF416-31F2-4C70-8E54-19B357CF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E2BD1C-3FD3-4C3A-9288-AC6003325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C77490E-C23F-4840-8499-B0CDF45C9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222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3E90A8-D9A0-43CF-AAD7-CDC0C8C0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7354C5C-0370-4DA6-A321-93E75A5E9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6AFD9CB-50A7-4F2B-99F8-DB6A8AFFE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066125-6E5A-4781-BFA8-744A91C43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AEBA66-C1FB-48C4-9FD0-585E43A8D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385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86541FC-4F80-4749-AF20-9A65C81496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B6E19BC-9425-4F0B-A261-2D8844CEB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C570E9-0263-4EAD-BF07-4B0A54DB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49038E7-AEC9-4736-9D8B-E31C000B6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B01F82C-0A93-43A2-9EB4-12C2EB805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964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ECB025-CFBF-4209-A1AA-8B4716676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668099-7A9D-44F4-9F60-736A7185E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7C95177-5461-45ED-904D-845B2187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6E357F-BDFE-4015-94C5-7FE9D8E4F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DD8861-5639-4AD8-AF6E-9763B7F1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107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C66293-C8FB-446A-91E7-BF6D6BBF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BD383CD-BF55-4E57-B0EB-89B5999AB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848D5FB-5076-45D0-AA8B-3955D15DA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290F4FF-9182-493B-B218-02CAA04EC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A8BF31D-6F20-499C-89EC-9FAE71F53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883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FFD83B-92F6-453A-A5ED-2E8296C8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E56194-5A68-4278-8794-C18AC8BF2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BDD0F82-2AA4-48BC-8969-F356D9557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6EA8772-3468-4399-BC41-EE2BBEC7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1C101ED-20BA-4E07-8050-8BB6C2158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C0C4571-F45B-4463-9A9A-325DE8875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419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CDF470-F7EE-4457-A0EF-A743C132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EAA52E3-BB28-4BBB-9771-6D0D7C186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EAF8A7C-4373-4A07-A17A-40DBB6DB1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998CF4B-7A06-4A76-BE23-A612D2021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EEE8AB5-93C0-406B-B82B-0EE579AE37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B905D190-9972-4A94-BED1-A85AA5623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9E62C35-E795-4365-8DC5-5DD3B92E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D50842F-38D7-4C7E-86E0-40A2D0B1B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7878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9C0C63-8F9E-45DA-8FE3-CA335F93F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2361D77-73B8-48DD-A0CB-4346DA47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4202A55-52A3-481A-AE30-AC2598782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DCE1AB3-AB8C-4A85-BD75-27D7F487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880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CBBFA2D-F36F-43F5-87A1-AAC96031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889B215-7E3F-4648-A5F8-0E6D46FA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EE28E8C-C771-49A5-9407-93F21D710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283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FC9EB3-F3A2-422E-B6E2-F4F4601E5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60E9B8-7D1E-44B4-9EDA-47692E0FD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88CB472-437B-4B68-B3D3-908AEB249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59453CD-AF3D-4ADE-8238-B0419FEB8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60C19E5-D946-428B-8A51-D5BC68527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F213BB4-4222-4DDD-B9E7-75F3FEA4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8239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9F7D18-518A-458D-B0D8-F95730EEF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A3E6E33-133A-4BFE-AA18-CD7567974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FFDA647-D215-48AD-8D42-B71DE275D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6085E13-9115-40AD-8BC1-22C6D8718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CD5756A-9901-4829-B16F-8299ACC7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67D120F-2801-4F59-A9B5-3E6FDE58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29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5593796-C513-4FD3-A41B-341B01C75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91BBA8D-C4D6-4316-A866-B40086143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8C872CA-CDBB-429D-B2EB-6D6C535DF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8DCF2-4FEA-480C-8002-3DD17A2FC879}" type="datetimeFigureOut">
              <a:rPr lang="hr-HR" smtClean="0"/>
              <a:t>15.3.2021.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3DAF56-FB5C-4547-B5CF-A6324CE74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4BBBB1-7972-43DD-B60B-C5D4CFEA5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A65B-A041-4DA2-AF73-33A5AEFB7F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45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3B3F00-8A67-41A5-8900-449884FE6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hr-HR" sz="4800"/>
              <a:t>ODGOVORNOST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7FD8410-2A2D-4EC0-87C4-BDECCFEFC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>
            <a:normAutofit/>
          </a:bodyPr>
          <a:lstStyle/>
          <a:p>
            <a:pPr algn="l"/>
            <a:r>
              <a:rPr lang="hr-HR" sz="2000"/>
              <a:t>MORALNA DUŽNOST</a:t>
            </a:r>
          </a:p>
        </p:txBody>
      </p:sp>
      <p:sp>
        <p:nvSpPr>
          <p:cNvPr id="46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0" name="Freeform: Shape 49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52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9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134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3D43928-DF0B-4B3B-BF90-1447187C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569" y="365125"/>
            <a:ext cx="5711637" cy="1021223"/>
          </a:xfrm>
        </p:spPr>
        <p:txBody>
          <a:bodyPr>
            <a:normAutofit/>
          </a:bodyPr>
          <a:lstStyle/>
          <a:p>
            <a:r>
              <a:rPr lang="hr-HR" b="1" dirty="0"/>
              <a:t>Što je to odgovornost?</a:t>
            </a:r>
          </a:p>
        </p:txBody>
      </p:sp>
      <p:pic>
        <p:nvPicPr>
          <p:cNvPr id="2050" name="Picture 2" descr="Preuzeti odgovornost - Svjetlo Vjere">
            <a:extLst>
              <a:ext uri="{FF2B5EF4-FFF2-40B4-BE49-F238E27FC236}">
                <a16:creationId xmlns:a16="http://schemas.microsoft.com/office/drawing/2014/main" id="{06C73CD5-5819-415C-B4EF-F6BB9095FB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0" r="20601" b="2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39F7E9-2FAD-4E0D-8BDB-2C2F14AEE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652" y="1524000"/>
            <a:ext cx="5711636" cy="4652963"/>
          </a:xfrm>
        </p:spPr>
        <p:txBody>
          <a:bodyPr>
            <a:normAutofit/>
          </a:bodyPr>
          <a:lstStyle/>
          <a:p>
            <a:r>
              <a:rPr lang="hr-HR" sz="2400" dirty="0"/>
              <a:t>Odgovornost je ključna vrlina za postizanje moći, sreće i uspjeha jer s pomoću nje uzimamo svoju sudbinu u svoje ruke pa tako ne ovisimo o drugima ni o okolnostima.</a:t>
            </a:r>
          </a:p>
          <a:p>
            <a:r>
              <a:rPr lang="hr-HR" sz="2400" dirty="0"/>
              <a:t>Rječnik stranih riječi definira odgovornost kao savjesno, valjano obavljanje dužnosti. Dužnošću se smatra dužnost prema sebi, kao i prema drugima, prema planetu, dužnost na poslu, u školi, kod kuće itd.</a:t>
            </a:r>
          </a:p>
          <a:p>
            <a:r>
              <a:rPr lang="hr-HR" sz="2400" dirty="0"/>
              <a:t>Razlikujemo više vrsta odgovornosti, kao što su osobna, društvena, moralna, krivična, odgovornost prema planetu itd.</a:t>
            </a:r>
          </a:p>
        </p:txBody>
      </p:sp>
    </p:spTree>
    <p:extLst>
      <p:ext uri="{BB962C8B-B14F-4D97-AF65-F5344CB8AC3E}">
        <p14:creationId xmlns:p14="http://schemas.microsoft.com/office/powerpoint/2010/main" val="328431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loboda i odgovornost – Vjera i djela">
            <a:extLst>
              <a:ext uri="{FF2B5EF4-FFF2-40B4-BE49-F238E27FC236}">
                <a16:creationId xmlns:a16="http://schemas.microsoft.com/office/drawing/2014/main" id="{1D77F08A-C073-45F5-AFCC-8B5FA98D36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9" r="2715" b="1"/>
          <a:stretch/>
        </p:blipFill>
        <p:spPr bwMode="auto">
          <a:xfrm>
            <a:off x="4117521" y="-88480"/>
            <a:ext cx="80744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9DC70E3-E054-475F-981F-D4DFA40D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550" y="192819"/>
            <a:ext cx="5266155" cy="976438"/>
          </a:xfrm>
        </p:spPr>
        <p:txBody>
          <a:bodyPr>
            <a:normAutofit/>
          </a:bodyPr>
          <a:lstStyle/>
          <a:p>
            <a:r>
              <a:rPr lang="hr-HR" b="1" dirty="0"/>
              <a:t>Osobna odgovornost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F83EA9D-203A-486A-BAA3-A36C90AB1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32" y="1169257"/>
            <a:ext cx="4630994" cy="5398691"/>
          </a:xfrm>
        </p:spPr>
        <p:txBody>
          <a:bodyPr>
            <a:noAutofit/>
          </a:bodyPr>
          <a:lstStyle/>
          <a:p>
            <a:r>
              <a:rPr lang="hr-HR" sz="2000" b="0" i="0" dirty="0">
                <a:effectLst/>
                <a:latin typeface="Verdana" panose="020B0604030504040204" pitchFamily="34" charset="0"/>
              </a:rPr>
              <a:t>Sposobnost čovjeka da osjeća svoju odgovornost jedan je od ključnih elemenata sreće i uspjeha. Kad smo odgovorni, onda potvrđujemo vrijednost onoga što nam je prirodom dano - slobodna volja i sposobnost da utječemo na svoj život.</a:t>
            </a:r>
            <a:br>
              <a:rPr lang="hr-HR" sz="2000" dirty="0"/>
            </a:br>
            <a:endParaRPr lang="hr-HR" sz="2000" dirty="0"/>
          </a:p>
          <a:p>
            <a:r>
              <a:rPr lang="hr-HR" sz="2000" b="0" i="0" dirty="0">
                <a:effectLst/>
                <a:latin typeface="Verdana" panose="020B0604030504040204" pitchFamily="34" charset="0"/>
              </a:rPr>
              <a:t>Svatko od nas treba preuzeti odgovornost na sebe za svoj život shodno svojim </a:t>
            </a:r>
            <a:r>
              <a:rPr lang="hr-HR" sz="2000" b="0" i="1" dirty="0">
                <a:effectLst/>
                <a:latin typeface="Verdana" panose="020B0604030504040204" pitchFamily="34" charset="0"/>
              </a:rPr>
              <a:t>vrlinama, vještinama, kompetencijama i znanjima</a:t>
            </a:r>
            <a:r>
              <a:rPr lang="hr-HR" sz="2000" dirty="0">
                <a:latin typeface="Verdana" panose="020B0604030504040204" pitchFamily="34" charset="0"/>
              </a:rPr>
              <a:t>. </a:t>
            </a:r>
            <a:r>
              <a:rPr lang="hr-HR" sz="2000" b="0" i="0" dirty="0">
                <a:effectLst/>
                <a:latin typeface="Verdana" panose="020B0604030504040204" pitchFamily="34" charset="0"/>
              </a:rPr>
              <a:t>Preuzimanje odgovornosti za svoj život i time za svoju sreću i uspjeh podrazumijeva korištenje slobodne volje.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23741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1727F99-30A3-421E-8138-FD4FBE92E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786" y="216311"/>
            <a:ext cx="5642295" cy="1248695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0000"/>
                </a:solidFill>
              </a:rPr>
              <a:t>Preuzimanje odgovornosti</a:t>
            </a:r>
          </a:p>
        </p:txBody>
      </p:sp>
      <p:sp>
        <p:nvSpPr>
          <p:cNvPr id="75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Kako postati odgovorna osoba – Orbis Marketing">
            <a:extLst>
              <a:ext uri="{FF2B5EF4-FFF2-40B4-BE49-F238E27FC236}">
                <a16:creationId xmlns:a16="http://schemas.microsoft.com/office/drawing/2014/main" id="{3871FCCB-EE96-4587-8A7E-131E2FC80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9349" y="2139149"/>
            <a:ext cx="3661831" cy="259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433DED-3C41-4A16-A2BC-5E47CF19B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2039" y="1563330"/>
            <a:ext cx="6105832" cy="4497642"/>
          </a:xfrm>
        </p:spPr>
        <p:txBody>
          <a:bodyPr anchor="ctr">
            <a:normAutofit/>
          </a:bodyPr>
          <a:lstStyle/>
          <a:p>
            <a:r>
              <a:rPr lang="hr-HR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Preuzeti odgovornost za pogreške koliko i za zasluge moguće je kad shvatimo koliko su one dio života i potrebne za razvoj. 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To ne znači, naravno, da bismo pogreške trebali ponavljati, već na njima učiti i kroz njih se jačati i usavršavati. </a:t>
            </a:r>
          </a:p>
          <a:p>
            <a:r>
              <a:rPr lang="hr-HR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Pogreške su neizbježan dio života i nije toliko problem u tome da je netko pogriješio ako snosi odgovornost za ispravak. </a:t>
            </a:r>
          </a:p>
        </p:txBody>
      </p:sp>
    </p:spTree>
    <p:extLst>
      <p:ext uri="{BB962C8B-B14F-4D97-AF65-F5344CB8AC3E}">
        <p14:creationId xmlns:p14="http://schemas.microsoft.com/office/powerpoint/2010/main" val="40067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D04E10-20C8-4939-9976-A9791F59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84" y="242887"/>
            <a:ext cx="5801315" cy="1325563"/>
          </a:xfrm>
        </p:spPr>
        <p:txBody>
          <a:bodyPr>
            <a:normAutofit/>
          </a:bodyPr>
          <a:lstStyle/>
          <a:p>
            <a:r>
              <a:rPr lang="hr-HR" dirty="0"/>
              <a:t>Društvena odgovornost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C60EC6-8D24-4B44-B9BD-76EF5DF5B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84" y="1568449"/>
            <a:ext cx="5801315" cy="4811085"/>
          </a:xfrm>
        </p:spPr>
        <p:txBody>
          <a:bodyPr anchor="t">
            <a:noAutofit/>
          </a:bodyPr>
          <a:lstStyle/>
          <a:p>
            <a:r>
              <a:rPr lang="hr-HR" sz="2400" b="0" i="0" dirty="0">
                <a:effectLst/>
                <a:latin typeface="Verdana" panose="020B0604030504040204" pitchFamily="34" charset="0"/>
              </a:rPr>
              <a:t>Iako je svatko sam odgovoran za svoj život, to ne smije nikako umanjiti činjenicu da svojim djelovanjem itekako utječemo na druge ljude - prema zakonima prirode, ako utječemo pozitivno, pozitivnim će nam se to i vratiti. </a:t>
            </a:r>
          </a:p>
          <a:p>
            <a:r>
              <a:rPr lang="hr-HR" sz="2400" b="0" i="0" dirty="0">
                <a:effectLst/>
                <a:latin typeface="Verdana" panose="020B0604030504040204" pitchFamily="34" charset="0"/>
              </a:rPr>
              <a:t>Bez obzira na to što ne smijemo preuzeti odgovornost za tuđu sreću i uspjeh, u međuljudskim odnosima vrijedi pravilo da ipak veći dio odgovornosti pada na onoga koji je u hijerarhiji na višem stupnju.</a:t>
            </a:r>
            <a:endParaRPr lang="hr-HR" sz="2400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 descr="Odgovornost">
            <a:extLst>
              <a:ext uri="{FF2B5EF4-FFF2-40B4-BE49-F238E27FC236}">
                <a16:creationId xmlns:a16="http://schemas.microsoft.com/office/drawing/2014/main" id="{8F3EF5E1-FAF9-4137-AC37-00D70ED31A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2" r="1194" b="-2"/>
          <a:stretch/>
        </p:blipFill>
        <p:spPr bwMode="auto"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28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3" name="Rectangle 75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Arhiva za Društvena odgovornost | Media Marketing">
            <a:extLst>
              <a:ext uri="{FF2B5EF4-FFF2-40B4-BE49-F238E27FC236}">
                <a16:creationId xmlns:a16="http://schemas.microsoft.com/office/drawing/2014/main" id="{D82FC048-1B14-4C76-B78D-52DEF9582D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14"/>
          <a:stretch/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4" name="Rectangle 77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F59D0A2-3E39-4866-8325-A581944B0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hr-HR" sz="5400" b="1" dirty="0"/>
              <a:t>ZADATAK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7D8A5D-5580-420D-9C49-0F8E8A026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141912" cy="3743116"/>
          </a:xfrm>
        </p:spPr>
        <p:txBody>
          <a:bodyPr anchor="t">
            <a:normAutofit lnSpcReduction="10000"/>
          </a:bodyPr>
          <a:lstStyle/>
          <a:p>
            <a:r>
              <a:rPr lang="hr-HR" sz="1400" dirty="0">
                <a:highlight>
                  <a:srgbClr val="FFFF00"/>
                </a:highlight>
              </a:rPr>
              <a:t>Odgovori na sljedeća pitanja.</a:t>
            </a:r>
          </a:p>
          <a:p>
            <a:endParaRPr lang="hr-HR" sz="1400" dirty="0"/>
          </a:p>
          <a:p>
            <a:r>
              <a:rPr lang="hr-HR" sz="2000" dirty="0"/>
              <a:t>1. Što misliš u kolikoj je mjeri čovječanstvo, ali i svaki pojedinac odgovoran za život na Zemlji?</a:t>
            </a:r>
          </a:p>
          <a:p>
            <a:r>
              <a:rPr lang="hr-HR" sz="2000" dirty="0"/>
              <a:t>2. Može li uopće netko biti odgovoran za trenutačnu situaciju ili se sve događa prema svojoj vlastitoj nužnosti? Obrazloži.</a:t>
            </a:r>
          </a:p>
          <a:p>
            <a:r>
              <a:rPr lang="hr-HR" sz="2000" dirty="0"/>
              <a:t>3. Zašto čovjek zanemaruje odgovornost prema svojem bližnjemu, a onda i za cijelo čovječanstvo?</a:t>
            </a:r>
          </a:p>
        </p:txBody>
      </p:sp>
    </p:spTree>
    <p:extLst>
      <p:ext uri="{BB962C8B-B14F-4D97-AF65-F5344CB8AC3E}">
        <p14:creationId xmlns:p14="http://schemas.microsoft.com/office/powerpoint/2010/main" val="2840963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391</Words>
  <Application>Microsoft Office PowerPoint</Application>
  <PresentationFormat>Široki zaslon</PresentationFormat>
  <Paragraphs>23</Paragraphs>
  <Slides>6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Tema sustava Office</vt:lpstr>
      <vt:lpstr>ODGOVORNOST</vt:lpstr>
      <vt:lpstr>Što je to odgovornost?</vt:lpstr>
      <vt:lpstr>Osobna odgovornost</vt:lpstr>
      <vt:lpstr>Preuzimanje odgovornosti</vt:lpstr>
      <vt:lpstr>Društvena odgovornost</vt:lpstr>
      <vt:lpstr>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ODGOVORNOST</dc:title>
  <dc:creator>Gordana Mofardin</dc:creator>
  <cp:lastModifiedBy>Gordana Mofardin</cp:lastModifiedBy>
  <cp:revision>8</cp:revision>
  <dcterms:created xsi:type="dcterms:W3CDTF">2021-03-15T05:16:57Z</dcterms:created>
  <dcterms:modified xsi:type="dcterms:W3CDTF">2021-03-15T06:22:02Z</dcterms:modified>
</cp:coreProperties>
</file>