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67" r:id="rId3"/>
    <p:sldId id="263" r:id="rId4"/>
    <p:sldId id="260" r:id="rId5"/>
    <p:sldId id="264" r:id="rId6"/>
    <p:sldId id="265" r:id="rId7"/>
    <p:sldId id="261" r:id="rId8"/>
    <p:sldId id="262"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2345051-2045-45DA-935E-2E3CA1A69ADC}" type="datetimeFigureOut">
              <a:rPr lang="en-US" smtClean="0"/>
              <a:t>5/1/2023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16227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5854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5003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80979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340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703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5125305" y="1488985"/>
            <a:ext cx="6264350" cy="169685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118447" y="4351687"/>
            <a:ext cx="6265588" cy="17040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03900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84610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0387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72345051-2045-45DA-935E-2E3CA1A69ADC}"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0113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804672" y="320040"/>
            <a:ext cx="3657600" cy="320040"/>
          </a:xfrm>
        </p:spPr>
        <p:txBody>
          <a:bodyPr/>
          <a:lstStyle/>
          <a:p>
            <a:fld id="{72345051-2045-45DA-935E-2E3CA1A69ADC}" type="datetimeFigureOut">
              <a:rPr lang="en-US" smtClean="0"/>
              <a:t>5/1/2023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32103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2345051-2045-45DA-935E-2E3CA1A69ADC}" type="datetimeFigureOut">
              <a:rPr lang="en-US" smtClean="0"/>
              <a:t>5/1/2023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041124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lBJCEyqa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1900EB9D-F30A-4E3A-A2E9-047674C79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3B8D2098-75F9-4FF9-9C60-6B734564F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4" name="Freeform 5">
              <a:extLst>
                <a:ext uri="{FF2B5EF4-FFF2-40B4-BE49-F238E27FC236}">
                  <a16:creationId xmlns:a16="http://schemas.microsoft.com/office/drawing/2014/main" id="{FB96753D-C2B1-43D3-AA6E-173A366E3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
              <a:extLst>
                <a:ext uri="{FF2B5EF4-FFF2-40B4-BE49-F238E27FC236}">
                  <a16:creationId xmlns:a16="http://schemas.microsoft.com/office/drawing/2014/main" id="{A61A934B-C654-4533-A7FB-D4DF27557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7">
              <a:extLst>
                <a:ext uri="{FF2B5EF4-FFF2-40B4-BE49-F238E27FC236}">
                  <a16:creationId xmlns:a16="http://schemas.microsoft.com/office/drawing/2014/main" id="{83F12A30-4ED4-4040-8641-2826D77DE6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B072F79D-A822-4A08-836C-2311A8C0B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9">
              <a:extLst>
                <a:ext uri="{FF2B5EF4-FFF2-40B4-BE49-F238E27FC236}">
                  <a16:creationId xmlns:a16="http://schemas.microsoft.com/office/drawing/2014/main" id="{35FFB68A-EF2F-439F-8235-8954FBCFC0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a:extLst>
                <a:ext uri="{FF2B5EF4-FFF2-40B4-BE49-F238E27FC236}">
                  <a16:creationId xmlns:a16="http://schemas.microsoft.com/office/drawing/2014/main" id="{04999A61-A2EB-461C-A688-7AB58A69B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a:extLst>
                <a:ext uri="{FF2B5EF4-FFF2-40B4-BE49-F238E27FC236}">
                  <a16:creationId xmlns:a16="http://schemas.microsoft.com/office/drawing/2014/main" id="{61F71243-2354-47A6-9F23-389B060DE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a:extLst>
                <a:ext uri="{FF2B5EF4-FFF2-40B4-BE49-F238E27FC236}">
                  <a16:creationId xmlns:a16="http://schemas.microsoft.com/office/drawing/2014/main" id="{083EAAFA-248E-42B1-AFAC-01A3BB2BB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a:extLst>
                <a:ext uri="{FF2B5EF4-FFF2-40B4-BE49-F238E27FC236}">
                  <a16:creationId xmlns:a16="http://schemas.microsoft.com/office/drawing/2014/main" id="{18B64564-4656-40D3-878F-4FEBE156C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a:extLst>
                <a:ext uri="{FF2B5EF4-FFF2-40B4-BE49-F238E27FC236}">
                  <a16:creationId xmlns:a16="http://schemas.microsoft.com/office/drawing/2014/main" id="{AE69E474-D111-4F5A-B7CA-0C07BBFD38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a:extLst>
                <a:ext uri="{FF2B5EF4-FFF2-40B4-BE49-F238E27FC236}">
                  <a16:creationId xmlns:a16="http://schemas.microsoft.com/office/drawing/2014/main" id="{4679FA9B-2C54-4209-8391-314EC236A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a:extLst>
                <a:ext uri="{FF2B5EF4-FFF2-40B4-BE49-F238E27FC236}">
                  <a16:creationId xmlns:a16="http://schemas.microsoft.com/office/drawing/2014/main" id="{02E8CA09-FF2F-4D2F-A4F4-CA10F68D3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a:extLst>
                <a:ext uri="{FF2B5EF4-FFF2-40B4-BE49-F238E27FC236}">
                  <a16:creationId xmlns:a16="http://schemas.microsoft.com/office/drawing/2014/main" id="{92DCDDA2-F6BC-4709-BE45-F7F0119B73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a:extLst>
                <a:ext uri="{FF2B5EF4-FFF2-40B4-BE49-F238E27FC236}">
                  <a16:creationId xmlns:a16="http://schemas.microsoft.com/office/drawing/2014/main" id="{7CE4605E-ABDC-481A-966D-505C0B3AF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a:extLst>
                <a:ext uri="{FF2B5EF4-FFF2-40B4-BE49-F238E27FC236}">
                  <a16:creationId xmlns:a16="http://schemas.microsoft.com/office/drawing/2014/main" id="{4A568BF4-C619-44B7-A66F-17787B56D6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a:extLst>
                <a:ext uri="{FF2B5EF4-FFF2-40B4-BE49-F238E27FC236}">
                  <a16:creationId xmlns:a16="http://schemas.microsoft.com/office/drawing/2014/main" id="{1E5E1B9D-4B4B-420E-AFFA-7B0A3E3982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a:extLst>
                <a:ext uri="{FF2B5EF4-FFF2-40B4-BE49-F238E27FC236}">
                  <a16:creationId xmlns:a16="http://schemas.microsoft.com/office/drawing/2014/main" id="{1FC21640-BB8B-4A89-A419-22B4F2D468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a:extLst>
                <a:ext uri="{FF2B5EF4-FFF2-40B4-BE49-F238E27FC236}">
                  <a16:creationId xmlns:a16="http://schemas.microsoft.com/office/drawing/2014/main" id="{3318F821-9C3A-4D9E-BC0C-BE8442C5D9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a:extLst>
                <a:ext uri="{FF2B5EF4-FFF2-40B4-BE49-F238E27FC236}">
                  <a16:creationId xmlns:a16="http://schemas.microsoft.com/office/drawing/2014/main" id="{C40B3150-A66B-4C04-B7AD-C994819A48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Low angle view of modern skyscrapers rising straight up against a dramatic sky">
            <a:extLst>
              <a:ext uri="{FF2B5EF4-FFF2-40B4-BE49-F238E27FC236}">
                <a16:creationId xmlns:a16="http://schemas.microsoft.com/office/drawing/2014/main" id="{7D9B9187-C95F-43C5-A301-F50A230116C7}"/>
              </a:ext>
            </a:extLst>
          </p:cNvPr>
          <p:cNvPicPr>
            <a:picLocks noChangeAspect="1"/>
          </p:cNvPicPr>
          <p:nvPr/>
        </p:nvPicPr>
        <p:blipFill rotWithShape="1">
          <a:blip r:embed="rId2"/>
          <a:srcRect t="15362" r="1" b="376"/>
          <a:stretch/>
        </p:blipFill>
        <p:spPr>
          <a:xfrm>
            <a:off x="-1061" y="227"/>
            <a:ext cx="12193061" cy="6858000"/>
          </a:xfrm>
          <a:prstGeom prst="rect">
            <a:avLst/>
          </a:prstGeom>
        </p:spPr>
      </p:pic>
      <p:grpSp>
        <p:nvGrpSpPr>
          <p:cNvPr id="84" name="Group 83">
            <a:extLst>
              <a:ext uri="{FF2B5EF4-FFF2-40B4-BE49-F238E27FC236}">
                <a16:creationId xmlns:a16="http://schemas.microsoft.com/office/drawing/2014/main" id="{F614BF36-BC31-495E-B91D-4BDE46CAA8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86483"/>
            <a:ext cx="12192000" cy="4477933"/>
            <a:chOff x="0" y="1186483"/>
            <a:chExt cx="12192000" cy="4477933"/>
          </a:xfrm>
        </p:grpSpPr>
        <p:sp>
          <p:nvSpPr>
            <p:cNvPr id="85" name="Rectangle 84">
              <a:extLst>
                <a:ext uri="{FF2B5EF4-FFF2-40B4-BE49-F238E27FC236}">
                  <a16:creationId xmlns:a16="http://schemas.microsoft.com/office/drawing/2014/main" id="{95803F16-9D17-4AE3-8818-6C0D9495A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48" y="1186483"/>
              <a:ext cx="12188952"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39">
              <a:extLst>
                <a:ext uri="{FF2B5EF4-FFF2-40B4-BE49-F238E27FC236}">
                  <a16:creationId xmlns:a16="http://schemas.microsoft.com/office/drawing/2014/main" id="{FFF165CE-3DCC-4E21-9CB7-3E1EF373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85852"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66AA121-6165-4EFB-8908-B9A044CE5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91156"/>
              <a:ext cx="1219200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slov 1">
            <a:extLst>
              <a:ext uri="{FF2B5EF4-FFF2-40B4-BE49-F238E27FC236}">
                <a16:creationId xmlns:a16="http://schemas.microsoft.com/office/drawing/2014/main" id="{7BE45A22-F057-487A-B6A5-A47A07F8EB1E}"/>
              </a:ext>
            </a:extLst>
          </p:cNvPr>
          <p:cNvSpPr>
            <a:spLocks noGrp="1"/>
          </p:cNvSpPr>
          <p:nvPr>
            <p:ph type="ctrTitle"/>
          </p:nvPr>
        </p:nvSpPr>
        <p:spPr>
          <a:xfrm>
            <a:off x="1759236" y="2075504"/>
            <a:ext cx="8679915" cy="1748729"/>
          </a:xfrm>
        </p:spPr>
        <p:txBody>
          <a:bodyPr>
            <a:normAutofit/>
          </a:bodyPr>
          <a:lstStyle/>
          <a:p>
            <a:r>
              <a:rPr lang="hr-HR" sz="3800" dirty="0"/>
              <a:t>Multinacionalne kompanije, </a:t>
            </a:r>
            <a:br>
              <a:rPr lang="hr-HR" sz="3800" dirty="0"/>
            </a:br>
            <a:r>
              <a:rPr lang="hr-HR" sz="3800" dirty="0"/>
              <a:t>gubitak radnog mjesta, </a:t>
            </a:r>
            <a:br>
              <a:rPr lang="hr-HR" sz="3800" dirty="0"/>
            </a:br>
            <a:r>
              <a:rPr lang="hr-HR" sz="3800" dirty="0"/>
              <a:t>siromaštvo</a:t>
            </a:r>
          </a:p>
        </p:txBody>
      </p:sp>
      <p:sp>
        <p:nvSpPr>
          <p:cNvPr id="3" name="Podnaslov 2">
            <a:extLst>
              <a:ext uri="{FF2B5EF4-FFF2-40B4-BE49-F238E27FC236}">
                <a16:creationId xmlns:a16="http://schemas.microsoft.com/office/drawing/2014/main" id="{8CA736CD-5F9E-47C0-BFF0-48FABC77EB33}"/>
              </a:ext>
            </a:extLst>
          </p:cNvPr>
          <p:cNvSpPr>
            <a:spLocks noGrp="1"/>
          </p:cNvSpPr>
          <p:nvPr>
            <p:ph type="subTitle" idx="1"/>
          </p:nvPr>
        </p:nvSpPr>
        <p:spPr>
          <a:xfrm>
            <a:off x="1759237" y="3906266"/>
            <a:ext cx="8673427" cy="1322587"/>
          </a:xfrm>
        </p:spPr>
        <p:txBody>
          <a:bodyPr>
            <a:normAutofit/>
          </a:bodyPr>
          <a:lstStyle/>
          <a:p>
            <a:r>
              <a:rPr lang="hr-HR"/>
              <a:t>Tema: Putokazi u profesionalnim odlukama</a:t>
            </a:r>
          </a:p>
        </p:txBody>
      </p:sp>
    </p:spTree>
    <p:extLst>
      <p:ext uri="{BB962C8B-B14F-4D97-AF65-F5344CB8AC3E}">
        <p14:creationId xmlns:p14="http://schemas.microsoft.com/office/powerpoint/2010/main" val="5462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B334FC-AB50-4DD4-841C-C2D843469FB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881E8EE-C98A-412E-BEBE-6C1F26583AEC}"/>
              </a:ext>
            </a:extLst>
          </p:cNvPr>
          <p:cNvSpPr>
            <a:spLocks noGrp="1"/>
          </p:cNvSpPr>
          <p:nvPr>
            <p:ph idx="1"/>
          </p:nvPr>
        </p:nvSpPr>
        <p:spPr/>
        <p:txBody>
          <a:bodyPr/>
          <a:lstStyle/>
          <a:p>
            <a:r>
              <a:rPr lang="en-US" sz="1800" dirty="0">
                <a:hlinkClick r:id="rId2">
                  <a:extLst>
                    <a:ext uri="{A12FA001-AC4F-418D-AE19-62706E023703}">
                      <ahyp:hlinkClr xmlns:ahyp="http://schemas.microsoft.com/office/drawing/2018/hyperlinkcolor" val="tx"/>
                    </a:ext>
                  </a:extLst>
                </a:hlinkClick>
              </a:rPr>
              <a:t>https://www.youtube.com/watch?v=llBJCEyqatA</a:t>
            </a:r>
            <a:endParaRPr lang="en-US" sz="1800" dirty="0"/>
          </a:p>
          <a:p>
            <a:endParaRPr lang="hr-HR" dirty="0"/>
          </a:p>
        </p:txBody>
      </p:sp>
    </p:spTree>
    <p:extLst>
      <p:ext uri="{BB962C8B-B14F-4D97-AF65-F5344CB8AC3E}">
        <p14:creationId xmlns:p14="http://schemas.microsoft.com/office/powerpoint/2010/main" val="194081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026" name="Picture 2">
            <a:extLst>
              <a:ext uri="{FF2B5EF4-FFF2-40B4-BE49-F238E27FC236}">
                <a16:creationId xmlns:a16="http://schemas.microsoft.com/office/drawing/2014/main" id="{6E0B5D98-B1D6-451C-AAAD-ABB22DD604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3445" y="643467"/>
            <a:ext cx="928511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909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 name="Group 96">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8"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7"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9"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0"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6"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4" name="Group 117">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19" name="Rectangle 118">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Isosceles Triangle 119">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120">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5" name="Rectangle 12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2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6" name="TekstniOkvir 65">
            <a:extLst>
              <a:ext uri="{FF2B5EF4-FFF2-40B4-BE49-F238E27FC236}">
                <a16:creationId xmlns:a16="http://schemas.microsoft.com/office/drawing/2014/main" id="{0C675EB0-19A4-4E03-A0DE-82AAE94EBC72}"/>
              </a:ext>
            </a:extLst>
          </p:cNvPr>
          <p:cNvSpPr txBox="1"/>
          <p:nvPr/>
        </p:nvSpPr>
        <p:spPr>
          <a:xfrm>
            <a:off x="1378425" y="5199797"/>
            <a:ext cx="9435152" cy="789673"/>
          </a:xfrm>
          <a:prstGeom prst="rect">
            <a:avLst/>
          </a:prstGeom>
        </p:spPr>
        <p:txBody>
          <a:bodyPr vert="horz" lIns="228600" tIns="228600" rIns="228600" bIns="0" rtlCol="0" anchor="ctr">
            <a:normAutofit/>
          </a:bodyPr>
          <a:lstStyle/>
          <a:p>
            <a:pPr algn="ctr" defTabSz="914400">
              <a:lnSpc>
                <a:spcPct val="80000"/>
              </a:lnSpc>
              <a:spcBef>
                <a:spcPct val="0"/>
              </a:spcBef>
              <a:spcAft>
                <a:spcPts val="600"/>
              </a:spcAft>
            </a:pPr>
            <a:r>
              <a:rPr lang="en-US" sz="2200" spc="-150" dirty="0" err="1">
                <a:solidFill>
                  <a:schemeClr val="bg1"/>
                </a:solidFill>
                <a:latin typeface="+mj-lt"/>
                <a:ea typeface="+mj-ea"/>
                <a:cs typeface="+mj-cs"/>
              </a:rPr>
              <a:t>Zašto</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multinacionalne</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kompanije</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otvaraju</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svoje</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pogone</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a:solidFill>
                  <a:schemeClr val="bg1"/>
                </a:solidFill>
                <a:latin typeface="+mj-lt"/>
                <a:ea typeface="+mj-ea"/>
                <a:cs typeface="+mj-cs"/>
              </a:rPr>
              <a:t>za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proizvodnju</a:t>
            </a:r>
            <a:r>
              <a:rPr lang="en-US" sz="2200" spc="-150" dirty="0">
                <a:solidFill>
                  <a:schemeClr val="bg1"/>
                </a:solidFill>
                <a:latin typeface="+mj-lt"/>
                <a:ea typeface="+mj-ea"/>
                <a:cs typeface="+mj-cs"/>
              </a:rPr>
              <a:t> </a:t>
            </a:r>
            <a:r>
              <a:rPr lang="hr-HR" sz="2200" spc="-150" dirty="0">
                <a:solidFill>
                  <a:schemeClr val="bg1"/>
                </a:solidFill>
                <a:latin typeface="+mj-lt"/>
                <a:ea typeface="+mj-ea"/>
                <a:cs typeface="+mj-cs"/>
              </a:rPr>
              <a:t> </a:t>
            </a:r>
            <a:r>
              <a:rPr lang="en-US" sz="2200" spc="-150" dirty="0">
                <a:solidFill>
                  <a:schemeClr val="bg1"/>
                </a:solidFill>
                <a:latin typeface="+mj-lt"/>
                <a:ea typeface="+mj-ea"/>
                <a:cs typeface="+mj-cs"/>
              </a:rPr>
              <a:t>u </a:t>
            </a:r>
            <a:r>
              <a:rPr lang="hr-HR" sz="2200" spc="-150" dirty="0">
                <a:solidFill>
                  <a:schemeClr val="bg1"/>
                </a:solidFill>
                <a:latin typeface="+mj-lt"/>
                <a:ea typeface="+mj-ea"/>
                <a:cs typeface="+mj-cs"/>
              </a:rPr>
              <a:t> </a:t>
            </a:r>
            <a:r>
              <a:rPr lang="en-US" sz="2200" spc="-150" dirty="0" err="1">
                <a:solidFill>
                  <a:schemeClr val="bg1"/>
                </a:solidFill>
                <a:latin typeface="+mj-lt"/>
                <a:ea typeface="+mj-ea"/>
                <a:cs typeface="+mj-cs"/>
              </a:rPr>
              <a:t>manje</a:t>
            </a:r>
            <a:r>
              <a:rPr lang="en-US" sz="2200" spc="-150" dirty="0">
                <a:solidFill>
                  <a:schemeClr val="bg1"/>
                </a:solidFill>
                <a:latin typeface="+mj-lt"/>
                <a:ea typeface="+mj-ea"/>
                <a:cs typeface="+mj-cs"/>
              </a:rPr>
              <a:t> </a:t>
            </a:r>
            <a:r>
              <a:rPr lang="en-US" sz="2200" spc="-150" dirty="0" err="1">
                <a:solidFill>
                  <a:schemeClr val="bg1"/>
                </a:solidFill>
                <a:latin typeface="+mj-lt"/>
                <a:ea typeface="+mj-ea"/>
                <a:cs typeface="+mj-cs"/>
              </a:rPr>
              <a:t>razvijenim</a:t>
            </a:r>
            <a:r>
              <a:rPr lang="en-US" sz="2200" spc="-150" dirty="0">
                <a:solidFill>
                  <a:schemeClr val="bg1"/>
                </a:solidFill>
                <a:latin typeface="+mj-lt"/>
                <a:ea typeface="+mj-ea"/>
                <a:cs typeface="+mj-cs"/>
              </a:rPr>
              <a:t> </a:t>
            </a:r>
            <a:r>
              <a:rPr lang="hr-HR" sz="2200" spc="-150">
                <a:solidFill>
                  <a:schemeClr val="bg1"/>
                </a:solidFill>
                <a:latin typeface="+mj-lt"/>
                <a:ea typeface="+mj-ea"/>
                <a:cs typeface="+mj-cs"/>
              </a:rPr>
              <a:t>  </a:t>
            </a:r>
            <a:r>
              <a:rPr lang="en-US" sz="2200" spc="-150">
                <a:solidFill>
                  <a:schemeClr val="bg1"/>
                </a:solidFill>
                <a:latin typeface="+mj-lt"/>
                <a:ea typeface="+mj-ea"/>
                <a:cs typeface="+mj-cs"/>
              </a:rPr>
              <a:t>zemljama</a:t>
            </a:r>
            <a:r>
              <a:rPr lang="en-US" sz="2200" spc="-150" dirty="0">
                <a:solidFill>
                  <a:schemeClr val="bg1"/>
                </a:solidFill>
                <a:latin typeface="+mj-lt"/>
                <a:ea typeface="+mj-ea"/>
                <a:cs typeface="+mj-cs"/>
              </a:rPr>
              <a:t>? </a:t>
            </a:r>
          </a:p>
        </p:txBody>
      </p:sp>
      <p:sp>
        <p:nvSpPr>
          <p:cNvPr id="146" name="Freeform: Shape 14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 name="Slika 1">
            <a:extLst>
              <a:ext uri="{FF2B5EF4-FFF2-40B4-BE49-F238E27FC236}">
                <a16:creationId xmlns:a16="http://schemas.microsoft.com/office/drawing/2014/main" id="{B7D99383-009E-4963-BC2D-739EAE9C73E6}"/>
              </a:ext>
            </a:extLst>
          </p:cNvPr>
          <p:cNvPicPr>
            <a:picLocks noChangeAspect="1"/>
          </p:cNvPicPr>
          <p:nvPr/>
        </p:nvPicPr>
        <p:blipFill>
          <a:blip r:embed="rId2"/>
          <a:stretch>
            <a:fillRect/>
          </a:stretch>
        </p:blipFill>
        <p:spPr>
          <a:xfrm>
            <a:off x="2875545" y="625923"/>
            <a:ext cx="6440909" cy="3864547"/>
          </a:xfrm>
          <a:prstGeom prst="rect">
            <a:avLst/>
          </a:prstGeom>
        </p:spPr>
      </p:pic>
    </p:spTree>
    <p:extLst>
      <p:ext uri="{BB962C8B-B14F-4D97-AF65-F5344CB8AC3E}">
        <p14:creationId xmlns:p14="http://schemas.microsoft.com/office/powerpoint/2010/main" val="16336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Naslov 1">
            <a:extLst>
              <a:ext uri="{FF2B5EF4-FFF2-40B4-BE49-F238E27FC236}">
                <a16:creationId xmlns:a16="http://schemas.microsoft.com/office/drawing/2014/main" id="{45DE5255-A310-4AB1-87FD-3530A8A9D9C9}"/>
              </a:ext>
            </a:extLst>
          </p:cNvPr>
          <p:cNvSpPr>
            <a:spLocks noGrp="1"/>
          </p:cNvSpPr>
          <p:nvPr>
            <p:ph type="title"/>
          </p:nvPr>
        </p:nvSpPr>
        <p:spPr>
          <a:xfrm>
            <a:off x="1306512" y="192881"/>
            <a:ext cx="9896475" cy="881775"/>
          </a:xfrm>
        </p:spPr>
        <p:txBody>
          <a:bodyPr anchor="b">
            <a:normAutofit fontScale="90000"/>
          </a:bodyPr>
          <a:lstStyle/>
          <a:p>
            <a:pPr algn="l"/>
            <a:br>
              <a:rPr lang="hr-HR" sz="3600" dirty="0">
                <a:solidFill>
                  <a:schemeClr val="tx1"/>
                </a:solidFill>
              </a:rPr>
            </a:br>
            <a:br>
              <a:rPr lang="hr-HR" sz="3600" dirty="0">
                <a:solidFill>
                  <a:schemeClr val="tx1"/>
                </a:solidFill>
              </a:rPr>
            </a:br>
            <a:endParaRPr lang="hr-HR" sz="3600" dirty="0">
              <a:solidFill>
                <a:schemeClr val="tx1"/>
              </a:solidFill>
            </a:endParaRPr>
          </a:p>
        </p:txBody>
      </p:sp>
      <p:sp>
        <p:nvSpPr>
          <p:cNvPr id="3" name="Rezervirano mjesto sadržaja 2">
            <a:extLst>
              <a:ext uri="{FF2B5EF4-FFF2-40B4-BE49-F238E27FC236}">
                <a16:creationId xmlns:a16="http://schemas.microsoft.com/office/drawing/2014/main" id="{AB227908-D93E-458D-A80A-91DE84D9FD77}"/>
              </a:ext>
            </a:extLst>
          </p:cNvPr>
          <p:cNvSpPr>
            <a:spLocks noGrp="1"/>
          </p:cNvSpPr>
          <p:nvPr>
            <p:ph idx="1"/>
          </p:nvPr>
        </p:nvSpPr>
        <p:spPr>
          <a:xfrm>
            <a:off x="527052" y="958275"/>
            <a:ext cx="11066460" cy="5706844"/>
          </a:xfrm>
        </p:spPr>
        <p:txBody>
          <a:bodyPr anchor="ctr">
            <a:normAutofit fontScale="25000" lnSpcReduction="20000"/>
          </a:bodyPr>
          <a:lstStyle/>
          <a:p>
            <a:pPr>
              <a:lnSpc>
                <a:spcPct val="110000"/>
              </a:lnSpc>
            </a:pPr>
            <a:endParaRPr lang="hr-HR" sz="4800" b="0" i="0" dirty="0">
              <a:effectLst/>
              <a:latin typeface="Roboto" panose="02000000000000000000" pitchFamily="2" charset="0"/>
            </a:endParaRPr>
          </a:p>
          <a:p>
            <a:pPr marL="0" indent="0">
              <a:lnSpc>
                <a:spcPct val="110000"/>
              </a:lnSpc>
              <a:buNone/>
            </a:pPr>
            <a:r>
              <a:rPr lang="hr-HR" sz="7200" b="0" i="0" dirty="0">
                <a:effectLst/>
                <a:latin typeface="Roboto" panose="02000000000000000000" pitchFamily="2" charset="0"/>
              </a:rPr>
              <a:t>Pet vodećih svjetskih tehnoloških kompanija optuženo je da snose dio odgovornosti za smrt i teške ozljede djece u Africi, prisiljene na rad u rudnicima kobalta. Tužbu protiv Tesle, Applea, </a:t>
            </a:r>
            <a:r>
              <a:rPr lang="hr-HR" sz="7200" b="0" i="0" dirty="0" err="1">
                <a:effectLst/>
                <a:latin typeface="Roboto" panose="02000000000000000000" pitchFamily="2" charset="0"/>
              </a:rPr>
              <a:t>Alphabeta</a:t>
            </a:r>
            <a:r>
              <a:rPr lang="hr-HR" sz="7200" b="0" i="0" dirty="0">
                <a:effectLst/>
                <a:latin typeface="Roboto" panose="02000000000000000000" pitchFamily="2" charset="0"/>
              </a:rPr>
              <a:t>, Microsofta i Dell Technologiesa podigla je u ime 14 obitelji iz Demokratske Republike Kongo (DRK) pred sudom u Washingtonu američka neprofitna organizacija Međunarodni zagovornici prava. Kompanije su dio sustava prisilnog rada koji je prema tvrdnjama obitelji rezultirao smrću i teškim ozljedama njihove djece, tvrde u organizaciji.</a:t>
            </a:r>
          </a:p>
          <a:p>
            <a:pPr marL="0" indent="0">
              <a:lnSpc>
                <a:spcPct val="110000"/>
              </a:lnSpc>
              <a:buNone/>
            </a:pPr>
            <a:r>
              <a:rPr lang="hr-HR" sz="7200" b="0" i="0" dirty="0">
                <a:effectLst/>
                <a:latin typeface="Roboto" panose="02000000000000000000" pitchFamily="2" charset="0"/>
              </a:rPr>
              <a:t>To je prvi slučaj da se više kompanija iz tehnološkog sektora suočava sa sudskim postupkom zbog vađenja kobalta, napominje Reuters. Sudskim dokumentima priložene su fotografije djece deformiranih ruku i nogu. Neka su i osakaćena. </a:t>
            </a:r>
            <a:r>
              <a:rPr lang="hr-HR" sz="7200" b="0" i="0" dirty="0">
                <a:solidFill>
                  <a:srgbClr val="212529"/>
                </a:solidFill>
                <a:effectLst/>
                <a:latin typeface="Roboto" panose="02000000000000000000" pitchFamily="2" charset="0"/>
              </a:rPr>
              <a:t>Šestero od 14 djece u tom predmetu stradalo je u urušavanju tunela a ostala su pretrpjela ozljede koje su im promijenile život, uključujući paralizu, ističu Međunarodni zagovornici prava. </a:t>
            </a:r>
          </a:p>
          <a:p>
            <a:pPr marL="0" indent="0">
              <a:lnSpc>
                <a:spcPct val="110000"/>
              </a:lnSpc>
              <a:buNone/>
            </a:pPr>
            <a:r>
              <a:rPr lang="hr-HR" sz="7200" b="0" i="0" dirty="0">
                <a:solidFill>
                  <a:srgbClr val="212529"/>
                </a:solidFill>
                <a:effectLst/>
                <a:latin typeface="Roboto" panose="02000000000000000000" pitchFamily="2" charset="0"/>
              </a:rPr>
              <a:t>Zbog ekstremnog siromaštva obitelji, djeca – neka u dobi od samo šest godina – bila su prisiljena napustiti školu i raditi na poslovima vađenja kobalta u vlasništvu britanske rudarske tvrtke </a:t>
            </a:r>
            <a:r>
              <a:rPr lang="hr-HR" sz="7200" b="0" i="0" dirty="0" err="1">
                <a:solidFill>
                  <a:srgbClr val="212529"/>
                </a:solidFill>
                <a:effectLst/>
                <a:latin typeface="Roboto" panose="02000000000000000000" pitchFamily="2" charset="0"/>
              </a:rPr>
              <a:t>Glencore</a:t>
            </a:r>
            <a:r>
              <a:rPr lang="hr-HR" sz="7200" b="0" i="0" dirty="0">
                <a:solidFill>
                  <a:srgbClr val="212529"/>
                </a:solidFill>
                <a:effectLst/>
                <a:latin typeface="Roboto" panose="02000000000000000000" pitchFamily="2" charset="0"/>
              </a:rPr>
              <a:t>. </a:t>
            </a:r>
            <a:r>
              <a:rPr lang="hr-HR" sz="7200" b="0" i="0" dirty="0" err="1">
                <a:solidFill>
                  <a:srgbClr val="212529"/>
                </a:solidFill>
                <a:effectLst/>
                <a:latin typeface="Roboto" panose="02000000000000000000" pitchFamily="2" charset="0"/>
              </a:rPr>
              <a:t>Glencore</a:t>
            </a:r>
            <a:r>
              <a:rPr lang="hr-HR" sz="7200" b="0" i="0" dirty="0">
                <a:solidFill>
                  <a:srgbClr val="212529"/>
                </a:solidFill>
                <a:effectLst/>
                <a:latin typeface="Roboto" panose="02000000000000000000" pitchFamily="2" charset="0"/>
              </a:rPr>
              <a:t> se već suočio s optužbama da koristi dječji rad. Neka su djeca bila plaćena samo 1,50 dolara po danu, a radila su šest dana u tjednu, ističu Međunarodni zagovornici prava. </a:t>
            </a:r>
          </a:p>
          <a:p>
            <a:pPr marL="0" indent="0" algn="l">
              <a:buNone/>
            </a:pPr>
            <a:r>
              <a:rPr lang="hr-HR" sz="7200" b="0" i="0" dirty="0">
                <a:solidFill>
                  <a:srgbClr val="212529"/>
                </a:solidFill>
                <a:effectLst/>
                <a:latin typeface="Roboto" panose="02000000000000000000" pitchFamily="2" charset="0"/>
              </a:rPr>
              <a:t>Kobalt je važna sirovina za proizvodnju </a:t>
            </a:r>
            <a:r>
              <a:rPr lang="hr-HR" sz="7200" b="0" i="0" dirty="0" err="1">
                <a:solidFill>
                  <a:srgbClr val="212529"/>
                </a:solidFill>
                <a:effectLst/>
                <a:latin typeface="Roboto" panose="02000000000000000000" pitchFamily="2" charset="0"/>
              </a:rPr>
              <a:t>litijskih</a:t>
            </a:r>
            <a:r>
              <a:rPr lang="hr-HR" sz="7200" b="0" i="0" dirty="0">
                <a:solidFill>
                  <a:srgbClr val="212529"/>
                </a:solidFill>
                <a:effectLst/>
                <a:latin typeface="Roboto" panose="02000000000000000000" pitchFamily="2" charset="0"/>
              </a:rPr>
              <a:t> baterija koje se koriste u proizvodima tehnološke industrije. Više od polovine tog metala vadi se u Kongu. Prema istraživanju Europske komisije iz 2018., globalna potražnja za kobaltom trebala bi u idućih deset godina rasti sedam do 13 posto godišnje. (</a:t>
            </a:r>
            <a:r>
              <a:rPr lang="hr-HR" sz="7200" b="0" i="0" dirty="0" err="1">
                <a:solidFill>
                  <a:srgbClr val="212529"/>
                </a:solidFill>
                <a:effectLst/>
                <a:latin typeface="Roboto" panose="02000000000000000000" pitchFamily="2" charset="0"/>
              </a:rPr>
              <a:t>Reurters</a:t>
            </a:r>
            <a:r>
              <a:rPr lang="hr-HR" sz="7200" b="0" i="0" dirty="0">
                <a:solidFill>
                  <a:srgbClr val="212529"/>
                </a:solidFill>
                <a:effectLst/>
                <a:latin typeface="Roboto" panose="02000000000000000000" pitchFamily="2" charset="0"/>
              </a:rPr>
              <a:t>, 2018)</a:t>
            </a:r>
          </a:p>
          <a:p>
            <a:pPr marL="0" indent="0" algn="l">
              <a:buNone/>
            </a:pPr>
            <a:r>
              <a:rPr lang="hr-HR" sz="7200" dirty="0">
                <a:solidFill>
                  <a:srgbClr val="212529"/>
                </a:solidFill>
                <a:highlight>
                  <a:srgbClr val="FFFF00"/>
                </a:highlight>
                <a:latin typeface="Roboto" panose="02000000000000000000" pitchFamily="2" charset="0"/>
              </a:rPr>
              <a:t>Zadatak: Je li u redu zaposliti djecu da rade u rudnicima iako im to daje bolje šanse za preživljavanjem? Biste li podržali ili bojkotirali takve kompanije i industrije?</a:t>
            </a:r>
            <a:endParaRPr lang="hr-HR" sz="7200" b="0" i="0" dirty="0">
              <a:solidFill>
                <a:srgbClr val="212529"/>
              </a:solidFill>
              <a:effectLst/>
              <a:highlight>
                <a:srgbClr val="FFFF00"/>
              </a:highlight>
              <a:latin typeface="Roboto" panose="02000000000000000000" pitchFamily="2" charset="0"/>
            </a:endParaRPr>
          </a:p>
          <a:p>
            <a:pPr>
              <a:lnSpc>
                <a:spcPct val="110000"/>
              </a:lnSpc>
            </a:pPr>
            <a:endParaRPr lang="hr-HR" sz="1500" dirty="0"/>
          </a:p>
        </p:txBody>
      </p:sp>
      <p:sp>
        <p:nvSpPr>
          <p:cNvPr id="32" name="TekstniOkvir 31">
            <a:extLst>
              <a:ext uri="{FF2B5EF4-FFF2-40B4-BE49-F238E27FC236}">
                <a16:creationId xmlns:a16="http://schemas.microsoft.com/office/drawing/2014/main" id="{E93DBD1F-1032-49B7-8917-A90AE2051CFC}"/>
              </a:ext>
            </a:extLst>
          </p:cNvPr>
          <p:cNvSpPr txBox="1"/>
          <p:nvPr/>
        </p:nvSpPr>
        <p:spPr>
          <a:xfrm>
            <a:off x="795338" y="267559"/>
            <a:ext cx="9148009" cy="646331"/>
          </a:xfrm>
          <a:prstGeom prst="rect">
            <a:avLst/>
          </a:prstGeom>
          <a:noFill/>
        </p:spPr>
        <p:txBody>
          <a:bodyPr wrap="square">
            <a:spAutoFit/>
          </a:bodyPr>
          <a:lstStyle/>
          <a:p>
            <a:pPr algn="l"/>
            <a:r>
              <a:rPr lang="hr-HR" b="1" i="0" dirty="0">
                <a:solidFill>
                  <a:srgbClr val="212529"/>
                </a:solidFill>
                <a:effectLst/>
                <a:latin typeface="Roboto" panose="02000000000000000000" pitchFamily="2" charset="0"/>
              </a:rPr>
              <a:t>Tehnološki divovi odgovorni za smrt djece koja rade u rudnicima kobalta u Africi. </a:t>
            </a:r>
          </a:p>
          <a:p>
            <a:pPr algn="l"/>
            <a:r>
              <a:rPr lang="hr-HR" b="1" i="0" dirty="0">
                <a:solidFill>
                  <a:srgbClr val="212529"/>
                </a:solidFill>
                <a:effectLst/>
                <a:latin typeface="Roboto" panose="02000000000000000000" pitchFamily="2" charset="0"/>
              </a:rPr>
              <a:t>NEKA IMAJU SAMO ŠEST GODINA</a:t>
            </a:r>
          </a:p>
        </p:txBody>
      </p:sp>
    </p:spTree>
    <p:extLst>
      <p:ext uri="{BB962C8B-B14F-4D97-AF65-F5344CB8AC3E}">
        <p14:creationId xmlns:p14="http://schemas.microsoft.com/office/powerpoint/2010/main" val="95539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Naslov 1">
            <a:extLst>
              <a:ext uri="{FF2B5EF4-FFF2-40B4-BE49-F238E27FC236}">
                <a16:creationId xmlns:a16="http://schemas.microsoft.com/office/drawing/2014/main" id="{A1940C2D-3614-4249-B59A-81BFEFDDF0E9}"/>
              </a:ext>
            </a:extLst>
          </p:cNvPr>
          <p:cNvSpPr>
            <a:spLocks noGrp="1"/>
          </p:cNvSpPr>
          <p:nvPr>
            <p:ph type="title"/>
          </p:nvPr>
        </p:nvSpPr>
        <p:spPr>
          <a:xfrm>
            <a:off x="888631" y="2349925"/>
            <a:ext cx="3498979" cy="2456442"/>
          </a:xfrm>
        </p:spPr>
        <p:txBody>
          <a:bodyPr>
            <a:normAutofit/>
          </a:bodyPr>
          <a:lstStyle/>
          <a:p>
            <a:r>
              <a:rPr lang="hr-HR" sz="6000" b="1" dirty="0"/>
              <a:t>RECESIJA</a:t>
            </a:r>
          </a:p>
        </p:txBody>
      </p:sp>
      <p:sp>
        <p:nvSpPr>
          <p:cNvPr id="3" name="Rezervirano mjesto sadržaja 2">
            <a:extLst>
              <a:ext uri="{FF2B5EF4-FFF2-40B4-BE49-F238E27FC236}">
                <a16:creationId xmlns:a16="http://schemas.microsoft.com/office/drawing/2014/main" id="{88ABD9E8-5886-4BB2-88EB-95072E1FCCA7}"/>
              </a:ext>
            </a:extLst>
          </p:cNvPr>
          <p:cNvSpPr>
            <a:spLocks noGrp="1"/>
          </p:cNvSpPr>
          <p:nvPr>
            <p:ph idx="1"/>
          </p:nvPr>
        </p:nvSpPr>
        <p:spPr>
          <a:xfrm>
            <a:off x="5118447" y="803186"/>
            <a:ext cx="6281873" cy="5248622"/>
          </a:xfrm>
        </p:spPr>
        <p:txBody>
          <a:bodyPr>
            <a:normAutofit/>
          </a:bodyPr>
          <a:lstStyle/>
          <a:p>
            <a:r>
              <a:rPr lang="hr-HR" sz="2400" dirty="0">
                <a:effectLst/>
                <a:latin typeface="Calibri" panose="020F0502020204030204" pitchFamily="34" charset="0"/>
                <a:ea typeface="Calibri" panose="020F0502020204030204" pitchFamily="34" charset="0"/>
                <a:cs typeface="Times New Roman" panose="02020603050405020304" pitchFamily="18" charset="0"/>
              </a:rPr>
              <a:t>Recesija označava "značajan pad gospodarskih aktivnosti koji se širi po cijelom gospodarstvu, što znači pad proizvodnje i rast nezaposlenosti. To je dakle jedna neravnoteža u gospodarstvu koja najčešće tra. </a:t>
            </a:r>
          </a:p>
          <a:p>
            <a:endParaRPr lang="hr-HR" sz="2400" dirty="0">
              <a:effectLst/>
              <a:latin typeface="Calibri" panose="020F0502020204030204" pitchFamily="34" charset="0"/>
              <a:ea typeface="Calibri" panose="020F0502020204030204" pitchFamily="34" charset="0"/>
              <a:cs typeface="Times New Roman" panose="02020603050405020304" pitchFamily="18" charset="0"/>
            </a:endParaRPr>
          </a:p>
          <a:p>
            <a:r>
              <a:rPr lang="hr-HR" sz="2400" dirty="0">
                <a:latin typeface="Calibri" panose="020F0502020204030204" pitchFamily="34" charset="0"/>
                <a:ea typeface="Calibri" panose="020F0502020204030204" pitchFamily="34" charset="0"/>
                <a:cs typeface="Times New Roman" panose="02020603050405020304" pitchFamily="18" charset="0"/>
              </a:rPr>
              <a:t>ZADATAK: </a:t>
            </a:r>
            <a:r>
              <a:rPr lang="hr-HR" sz="2400" dirty="0">
                <a:effectLst/>
                <a:latin typeface="Calibri" panose="020F0502020204030204" pitchFamily="34" charset="0"/>
                <a:ea typeface="Calibri" panose="020F0502020204030204" pitchFamily="34" charset="0"/>
                <a:cs typeface="Times New Roman" panose="02020603050405020304" pitchFamily="18" charset="0"/>
              </a:rPr>
              <a:t>Do čega dovodi recesija ako pada proizvodnja i raste nezaposlenost?</a:t>
            </a:r>
          </a:p>
          <a:p>
            <a:endParaRPr lang="hr-HR" dirty="0"/>
          </a:p>
        </p:txBody>
      </p:sp>
    </p:spTree>
    <p:extLst>
      <p:ext uri="{BB962C8B-B14F-4D97-AF65-F5344CB8AC3E}">
        <p14:creationId xmlns:p14="http://schemas.microsoft.com/office/powerpoint/2010/main" val="7049221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13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3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Naslov 1">
            <a:extLst>
              <a:ext uri="{FF2B5EF4-FFF2-40B4-BE49-F238E27FC236}">
                <a16:creationId xmlns:a16="http://schemas.microsoft.com/office/drawing/2014/main" id="{A38239AB-0C36-45D7-B808-FEA84DA92D03}"/>
              </a:ext>
            </a:extLst>
          </p:cNvPr>
          <p:cNvSpPr>
            <a:spLocks noGrp="1"/>
          </p:cNvSpPr>
          <p:nvPr>
            <p:ph type="title"/>
          </p:nvPr>
        </p:nvSpPr>
        <p:spPr>
          <a:xfrm>
            <a:off x="7195871" y="209645"/>
            <a:ext cx="4123738" cy="715773"/>
          </a:xfrm>
        </p:spPr>
        <p:txBody>
          <a:bodyPr>
            <a:normAutofit fontScale="90000"/>
          </a:bodyPr>
          <a:lstStyle/>
          <a:p>
            <a:pPr algn="l"/>
            <a:r>
              <a:rPr lang="hr-HR" sz="3200" b="1" dirty="0">
                <a:solidFill>
                  <a:schemeClr val="tx2"/>
                </a:solidFill>
              </a:rPr>
              <a:t>SIROMAŠTVO</a:t>
            </a:r>
          </a:p>
        </p:txBody>
      </p:sp>
      <p:sp>
        <p:nvSpPr>
          <p:cNvPr id="1051" name="Rectangle 15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9E4B6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romaštvo postaje jedan od vodećih nacionalnih problema - SDSS -  Samostalna Demokratska Srpska Stranka">
            <a:extLst>
              <a:ext uri="{FF2B5EF4-FFF2-40B4-BE49-F238E27FC236}">
                <a16:creationId xmlns:a16="http://schemas.microsoft.com/office/drawing/2014/main" id="{8CC720F1-77E0-435B-9498-210D7F834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96" r="6586" b="-1"/>
          <a:stretch/>
        </p:blipFill>
        <p:spPr bwMode="auto">
          <a:xfrm>
            <a:off x="1001713"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5E4941FD-FA42-432D-8669-6122E264C290}"/>
              </a:ext>
            </a:extLst>
          </p:cNvPr>
          <p:cNvSpPr>
            <a:spLocks noGrp="1"/>
          </p:cNvSpPr>
          <p:nvPr>
            <p:ph idx="1"/>
          </p:nvPr>
        </p:nvSpPr>
        <p:spPr>
          <a:xfrm>
            <a:off x="6987591" y="960214"/>
            <a:ext cx="4864684" cy="5469769"/>
          </a:xfrm>
        </p:spPr>
        <p:txBody>
          <a:bodyPr>
            <a:normAutofit fontScale="92500" lnSpcReduction="10000"/>
          </a:bodyPr>
          <a:lstStyle/>
          <a:p>
            <a:pPr>
              <a:lnSpc>
                <a:spcPct val="110000"/>
              </a:lnSpc>
              <a:buClr>
                <a:srgbClr val="9E4B68"/>
              </a:buClr>
            </a:pPr>
            <a:r>
              <a:rPr lang="hr-HR" sz="1600" b="0" i="0" dirty="0">
                <a:effectLst/>
                <a:latin typeface="Arial" panose="020B0604020202020204" pitchFamily="34" charset="0"/>
                <a:cs typeface="Arial" panose="020B0604020202020204" pitchFamily="34" charset="0"/>
              </a:rPr>
              <a:t>stanje u kojem pojedinci ili kućanstva nemaju materijalnih sredstava za podmirenje osnovnih životnih potreba ili za sudjelovanje u društveno prihvatljivom životnom standardu.</a:t>
            </a:r>
          </a:p>
          <a:p>
            <a:pPr>
              <a:lnSpc>
                <a:spcPct val="110000"/>
              </a:lnSpc>
              <a:buClr>
                <a:srgbClr val="9E4B68"/>
              </a:buClr>
            </a:pPr>
            <a:r>
              <a:rPr lang="hr-HR" sz="1600" dirty="0">
                <a:latin typeface="Arial" panose="020B0604020202020204" pitchFamily="34" charset="0"/>
                <a:cs typeface="Arial" panose="020B0604020202020204" pitchFamily="34" charset="0"/>
              </a:rPr>
              <a:t>Zašto dolazi do siromaštva?</a:t>
            </a:r>
          </a:p>
          <a:p>
            <a:pPr>
              <a:lnSpc>
                <a:spcPct val="110000"/>
              </a:lnSpc>
              <a:buClr>
                <a:srgbClr val="9E4B68"/>
              </a:buClr>
            </a:pPr>
            <a:r>
              <a:rPr lang="hr-HR" sz="1600" dirty="0">
                <a:latin typeface="Arial" panose="020B0604020202020204" pitchFamily="34" charset="0"/>
                <a:cs typeface="Arial" panose="020B0604020202020204" pitchFamily="34" charset="0"/>
              </a:rPr>
              <a:t>nestabilnost tržišta</a:t>
            </a:r>
          </a:p>
          <a:p>
            <a:pPr>
              <a:lnSpc>
                <a:spcPct val="110000"/>
              </a:lnSpc>
              <a:buClr>
                <a:srgbClr val="9E4B68"/>
              </a:buClr>
            </a:pPr>
            <a:r>
              <a:rPr lang="hr-HR" sz="1600" dirty="0">
                <a:latin typeface="Arial" panose="020B0604020202020204" pitchFamily="34" charset="0"/>
                <a:cs typeface="Arial" panose="020B0604020202020204" pitchFamily="34" charset="0"/>
              </a:rPr>
              <a:t>rat međunarodnih korporacija</a:t>
            </a:r>
          </a:p>
          <a:p>
            <a:pPr>
              <a:lnSpc>
                <a:spcPct val="110000"/>
              </a:lnSpc>
              <a:buClr>
                <a:srgbClr val="9E4B68"/>
              </a:buClr>
            </a:pPr>
            <a:r>
              <a:rPr lang="hr-HR" sz="1600" dirty="0">
                <a:latin typeface="Arial" panose="020B0604020202020204" pitchFamily="34" charset="0"/>
                <a:cs typeface="Arial" panose="020B0604020202020204" pitchFamily="34" charset="0"/>
              </a:rPr>
              <a:t>gubitak radnog mjesta</a:t>
            </a:r>
          </a:p>
          <a:p>
            <a:pPr>
              <a:lnSpc>
                <a:spcPct val="110000"/>
              </a:lnSpc>
              <a:buClr>
                <a:srgbClr val="9E4B68"/>
              </a:buClr>
            </a:pPr>
            <a:r>
              <a:rPr lang="hr-HR" sz="1600" dirty="0">
                <a:latin typeface="Arial" panose="020B0604020202020204" pitchFamily="34" charset="0"/>
                <a:cs typeface="Arial" panose="020B0604020202020204" pitchFamily="34" charset="0"/>
              </a:rPr>
              <a:t>Beskućništvo je stanje u kojem živi osoba bez stalnog mjesta boravka i bez financijskih sredstava da isto privremeno ili trajno stekne.</a:t>
            </a:r>
          </a:p>
          <a:p>
            <a:pPr>
              <a:lnSpc>
                <a:spcPct val="110000"/>
              </a:lnSpc>
              <a:buClr>
                <a:srgbClr val="9E4B68"/>
              </a:buClr>
            </a:pPr>
            <a:r>
              <a:rPr lang="hr-HR" sz="1600" dirty="0">
                <a:latin typeface="Arial" panose="020B0604020202020204" pitchFamily="34" charset="0"/>
                <a:cs typeface="Arial" panose="020B0604020202020204" pitchFamily="34" charset="0"/>
              </a:rPr>
              <a:t>Što misliš ima li u Puli beskućnika? Tko se o njima brine. </a:t>
            </a:r>
          </a:p>
          <a:p>
            <a:pPr>
              <a:lnSpc>
                <a:spcPct val="110000"/>
              </a:lnSpc>
              <a:buClr>
                <a:srgbClr val="9E4B68"/>
              </a:buClr>
            </a:pPr>
            <a:r>
              <a:rPr lang="hr-HR" sz="1600" dirty="0">
                <a:latin typeface="Arial" panose="020B0604020202020204" pitchFamily="34" charset="0"/>
                <a:cs typeface="Arial" panose="020B0604020202020204" pitchFamily="34" charset="0"/>
              </a:rPr>
              <a:t>ZADATAK: Pročitaj poslovicu Jean-Paula Sartrea. </a:t>
            </a:r>
          </a:p>
          <a:p>
            <a:pPr>
              <a:lnSpc>
                <a:spcPct val="110000"/>
              </a:lnSpc>
              <a:buClr>
                <a:srgbClr val="9E4B68"/>
              </a:buClr>
            </a:pPr>
            <a:r>
              <a:rPr lang="hr-HR" sz="1600" i="1" dirty="0">
                <a:solidFill>
                  <a:srgbClr val="FF0000"/>
                </a:solidFill>
                <a:latin typeface="Arial" panose="020B0604020202020204" pitchFamily="34" charset="0"/>
                <a:cs typeface="Arial" panose="020B0604020202020204" pitchFamily="34" charset="0"/>
              </a:rPr>
              <a:t>„Kad bogataši ratuju, siromašni umiru.”</a:t>
            </a:r>
          </a:p>
          <a:p>
            <a:pPr>
              <a:lnSpc>
                <a:spcPct val="110000"/>
              </a:lnSpc>
              <a:buClr>
                <a:srgbClr val="9E4B68"/>
              </a:buClr>
            </a:pPr>
            <a:r>
              <a:rPr lang="hr-HR" sz="1600" dirty="0">
                <a:latin typeface="Arial" panose="020B0604020202020204" pitchFamily="34" charset="0"/>
                <a:cs typeface="Arial" panose="020B0604020202020204" pitchFamily="34" charset="0"/>
              </a:rPr>
              <a:t>Kako tumačiš ovu poslovicu. Odgovor zapiši u bilježnicu</a:t>
            </a:r>
            <a:r>
              <a:rPr lang="hr-HR" sz="1000" dirty="0">
                <a:latin typeface="Arial" panose="020B0604020202020204" pitchFamily="34" charset="0"/>
                <a:cs typeface="Arial" panose="020B0604020202020204" pitchFamily="34" charset="0"/>
              </a:rPr>
              <a:t>.</a:t>
            </a:r>
            <a:endParaRPr lang="hr-HR"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7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a:extLst>
              <a:ext uri="{FF2B5EF4-FFF2-40B4-BE49-F238E27FC236}">
                <a16:creationId xmlns:a16="http://schemas.microsoft.com/office/drawing/2014/main" id="{3FB21647-FFA5-45BA-9A15-7E8474247764}"/>
              </a:ext>
            </a:extLst>
          </p:cNvPr>
          <p:cNvSpPr txBox="1"/>
          <p:nvPr/>
        </p:nvSpPr>
        <p:spPr>
          <a:xfrm>
            <a:off x="728194" y="363705"/>
            <a:ext cx="10602825" cy="369332"/>
          </a:xfrm>
          <a:prstGeom prst="rect">
            <a:avLst/>
          </a:prstGeom>
          <a:noFill/>
        </p:spPr>
        <p:txBody>
          <a:bodyPr wrap="square">
            <a:spAutoFit/>
          </a:bodyPr>
          <a:lstStyle/>
          <a:p>
            <a:pPr algn="l"/>
            <a:r>
              <a:rPr lang="hr-HR" b="1" i="0" dirty="0">
                <a:solidFill>
                  <a:srgbClr val="212529"/>
                </a:solidFill>
                <a:effectLst/>
                <a:latin typeface="Roboto" panose="02000000000000000000" pitchFamily="2" charset="0"/>
              </a:rPr>
              <a:t>Bizaran primjer iz Pule: Beskućnik drugim beskućnicima naplaćuje spavanje u pulskom skloništu</a:t>
            </a:r>
          </a:p>
        </p:txBody>
      </p:sp>
      <p:sp>
        <p:nvSpPr>
          <p:cNvPr id="7" name="TekstniOkvir 6">
            <a:extLst>
              <a:ext uri="{FF2B5EF4-FFF2-40B4-BE49-F238E27FC236}">
                <a16:creationId xmlns:a16="http://schemas.microsoft.com/office/drawing/2014/main" id="{16A6187F-200B-471A-BE9A-B07E81E8DEC5}"/>
              </a:ext>
            </a:extLst>
          </p:cNvPr>
          <p:cNvSpPr txBox="1"/>
          <p:nvPr/>
        </p:nvSpPr>
        <p:spPr>
          <a:xfrm>
            <a:off x="378643" y="1046650"/>
            <a:ext cx="11434713" cy="5447645"/>
          </a:xfrm>
          <a:prstGeom prst="rect">
            <a:avLst/>
          </a:prstGeom>
          <a:noFill/>
        </p:spPr>
        <p:txBody>
          <a:bodyPr wrap="square">
            <a:spAutoFit/>
          </a:bodyPr>
          <a:lstStyle/>
          <a:p>
            <a:pPr algn="l"/>
            <a:r>
              <a:rPr lang="hr-HR" sz="1400" b="0" i="0" dirty="0">
                <a:solidFill>
                  <a:srgbClr val="212529"/>
                </a:solidFill>
                <a:effectLst/>
                <a:latin typeface="Roboto" panose="02000000000000000000" pitchFamily="2" charset="0"/>
              </a:rPr>
              <a:t>U opskurnom skloništu na </a:t>
            </a:r>
            <a:r>
              <a:rPr lang="hr-HR" sz="1400" b="0" i="0" dirty="0" err="1">
                <a:solidFill>
                  <a:srgbClr val="212529"/>
                </a:solidFill>
                <a:effectLst/>
                <a:latin typeface="Roboto" panose="02000000000000000000" pitchFamily="2" charset="0"/>
              </a:rPr>
              <a:t>Punti</a:t>
            </a:r>
            <a:r>
              <a:rPr lang="hr-HR" sz="1400" b="0" i="0" dirty="0">
                <a:solidFill>
                  <a:srgbClr val="212529"/>
                </a:solidFill>
                <a:effectLst/>
                <a:latin typeface="Roboto" panose="02000000000000000000" pitchFamily="2" charset="0"/>
              </a:rPr>
              <a:t>, u samom srcu Pule, u kojem žive beskućnici, odnedavno se naplaćuje spavanje. Tu, doznajemo, šefuje beskućnik Ivan Kesić, koji ordinira tko u skloništu može spavati, a tko ne, i za to naplaćuje mjesečnu stanarinu. Kako je to moguće, upitala se i beskućnica Mirjana </a:t>
            </a:r>
            <a:r>
              <a:rPr lang="hr-HR" sz="1400" b="0" i="0" dirty="0" err="1">
                <a:solidFill>
                  <a:srgbClr val="212529"/>
                </a:solidFill>
                <a:effectLst/>
                <a:latin typeface="Roboto" panose="02000000000000000000" pitchFamily="2" charset="0"/>
              </a:rPr>
              <a:t>Salamon</a:t>
            </a:r>
            <a:r>
              <a:rPr lang="hr-HR" sz="1400" b="0" i="0" dirty="0">
                <a:solidFill>
                  <a:srgbClr val="212529"/>
                </a:solidFill>
                <a:effectLst/>
                <a:latin typeface="Roboto" panose="02000000000000000000" pitchFamily="2" charset="0"/>
              </a:rPr>
              <a:t>, koja nas je na to upozorila nakon što joj je Kesić podignuo stanarinu i ona je morala izaći van. Dotični doista živi u provizornoj drvenoj kućici, sklepanoj odmah pored ulaza u sklonište, koju već neko vrijeme naplaćuje i gdje ima prijavljeno prebivalište. Odnedavno je počeo naplaćivati i sklonište u vlasništvu Grada Pule.</a:t>
            </a:r>
          </a:p>
          <a:p>
            <a:pPr algn="l"/>
            <a:r>
              <a:rPr lang="hr-HR" sz="1400" b="1" i="0" dirty="0">
                <a:solidFill>
                  <a:srgbClr val="212529"/>
                </a:solidFill>
                <a:effectLst/>
                <a:latin typeface="Roboto" panose="02000000000000000000" pitchFamily="2" charset="0"/>
              </a:rPr>
              <a:t>Štakori i škorpioni</a:t>
            </a:r>
          </a:p>
          <a:p>
            <a:pPr algn="l"/>
            <a:r>
              <a:rPr lang="hr-HR" sz="1400" b="0" i="0" dirty="0">
                <a:solidFill>
                  <a:srgbClr val="212529"/>
                </a:solidFill>
                <a:effectLst/>
                <a:latin typeface="Roboto" panose="02000000000000000000" pitchFamily="2" charset="0"/>
              </a:rPr>
              <a:t>- Spavanje u tom bunkeru ne bih poželjela ni psu. Pa opet, spavala sam tamo sa suprugom mjesecima. Grizli su nas škorpioni i štakori, spavali smo na kartonima, na kamenu, u vlazi i hladnoći. Oboljela sam, povrijedila kičmu, a zbog stalnih prijetnji i nasilja koje smo doživljavali i gledali, suprug je ponovo psihički izgorio, prepričava nam </a:t>
            </a:r>
            <a:r>
              <a:rPr lang="hr-HR" sz="1400" b="0" i="0" dirty="0" err="1">
                <a:solidFill>
                  <a:srgbClr val="212529"/>
                </a:solidFill>
                <a:effectLst/>
                <a:latin typeface="Roboto" panose="02000000000000000000" pitchFamily="2" charset="0"/>
              </a:rPr>
              <a:t>Salamon</a:t>
            </a:r>
            <a:r>
              <a:rPr lang="hr-HR" sz="1400" b="0" i="0" dirty="0">
                <a:solidFill>
                  <a:srgbClr val="212529"/>
                </a:solidFill>
                <a:effectLst/>
                <a:latin typeface="Roboto" panose="02000000000000000000" pitchFamily="2" charset="0"/>
              </a:rPr>
              <a:t>, koja je privremeni spas našla u Labinu, gdje trenutno čuva dvoje starijih ljudi. No, suprug joj je i dalje noćima u bunkeru. Kako nam prepričava, u bunkeru trenutno živi i jedna Ruskinja, beskućnica, koja stalno dobiva batine od Kesića, a tu su i narkomani.</a:t>
            </a:r>
          </a:p>
          <a:p>
            <a:pPr algn="l"/>
            <a:r>
              <a:rPr lang="hr-HR" sz="1400" b="0" i="0" dirty="0">
                <a:solidFill>
                  <a:srgbClr val="212529"/>
                </a:solidFill>
                <a:effectLst/>
                <a:latin typeface="Roboto" panose="02000000000000000000" pitchFamily="2" charset="0"/>
              </a:rPr>
              <a:t>- Ima puno ljudi u nevolji, no ja se pitam, kako je moguće da netko dobije bunker? Zašto su mu ga u Gradu dali, čime je on zadužio Pulu i zašto je ne mogu dobiti nikakav nužni smještaj, mada ga tražim godinama, pita se </a:t>
            </a:r>
            <a:r>
              <a:rPr lang="hr-HR" sz="1400" b="0" i="0" dirty="0" err="1">
                <a:solidFill>
                  <a:srgbClr val="212529"/>
                </a:solidFill>
                <a:effectLst/>
                <a:latin typeface="Roboto" panose="02000000000000000000" pitchFamily="2" charset="0"/>
              </a:rPr>
              <a:t>Salamon</a:t>
            </a:r>
            <a:r>
              <a:rPr lang="hr-HR" sz="1400" b="0" i="0" dirty="0">
                <a:solidFill>
                  <a:srgbClr val="212529"/>
                </a:solidFill>
                <a:effectLst/>
                <a:latin typeface="Roboto" panose="02000000000000000000" pitchFamily="2" charset="0"/>
              </a:rPr>
              <a:t>, dodajući da je jedno vrijeme bila smještena u prihvatilištu za beskućnike, a onda se uspjela smjestiti kao podstanar no, kada bi platila podstanarstvo i režije, ostalo bi joj 20 kuna.</a:t>
            </a:r>
          </a:p>
          <a:p>
            <a:pPr algn="l"/>
            <a:r>
              <a:rPr lang="hr-HR" sz="1400" b="1" i="0" dirty="0">
                <a:solidFill>
                  <a:srgbClr val="212529"/>
                </a:solidFill>
                <a:effectLst/>
                <a:latin typeface="Roboto" panose="02000000000000000000" pitchFamily="2" charset="0"/>
              </a:rPr>
              <a:t>Prijavljena adresa</a:t>
            </a:r>
            <a:endParaRPr lang="hr-HR" sz="1400" b="0" i="0" dirty="0">
              <a:solidFill>
                <a:srgbClr val="212529"/>
              </a:solidFill>
              <a:effectLst/>
              <a:latin typeface="Roboto" panose="02000000000000000000" pitchFamily="2" charset="0"/>
            </a:endParaRPr>
          </a:p>
          <a:p>
            <a:pPr algn="l"/>
            <a:r>
              <a:rPr lang="hr-HR" sz="1400" b="0" i="0" dirty="0">
                <a:solidFill>
                  <a:srgbClr val="212529"/>
                </a:solidFill>
                <a:effectLst/>
                <a:latin typeface="Roboto" panose="02000000000000000000" pitchFamily="2" charset="0"/>
              </a:rPr>
              <a:t>- Ja ovdje živim već 20 godina, imam prijavljenu adresu, ne mogu kod mene spavati "džabe", pa nisu mi djeca, kazao nam je jučer Kesić, kojeg samo zatekli pred bunkerom, okruženog drvenom građom kojom se grije. Dok nam pokazuje provizornu drvenu kućicu, priča da su beskućnici zapravo nezahvalni jer ovdje barem imaju gdje spavati na miru. Bunker je bez struje, ali kućica, kaže, ima agregat, a vodu im zna donijeti.</a:t>
            </a:r>
          </a:p>
          <a:p>
            <a:pPr algn="l"/>
            <a:r>
              <a:rPr lang="hr-HR" sz="1400" b="0" i="0" dirty="0">
                <a:solidFill>
                  <a:srgbClr val="212529"/>
                </a:solidFill>
                <a:effectLst/>
                <a:latin typeface="Roboto" panose="02000000000000000000" pitchFamily="2" charset="0"/>
              </a:rPr>
              <a:t>- Ma nije vam to neka zarada, više ja potrošim na njih, nego što zaradim. Pokrijem ih, imaju što za jesti. Imaju oni svoje penzije, socijalne naknade, samo što sve potroše na alkohol pa im je i ovih sto, dvjesto kuna za spavanje puno, navodi Kesić, dodajući da svi znaju sve i nekoliko puta su mu prijetili izbacivanjem i pečaćenjem bunkera, ali to zapravo nitko ne misli ozbiljno jer bi, smatra, imali više problema nego sada.</a:t>
            </a:r>
          </a:p>
          <a:p>
            <a:pPr algn="l"/>
            <a:r>
              <a:rPr lang="hr-HR" sz="1400" b="0" i="0" dirty="0">
                <a:solidFill>
                  <a:srgbClr val="212529"/>
                </a:solidFill>
                <a:effectLst/>
                <a:latin typeface="Roboto" panose="02000000000000000000" pitchFamily="2" charset="0"/>
              </a:rPr>
              <a:t>- Znate, ovako je svima bolje, oni imaju gdje spavati jer bi inače bili na cesti. Ovako ih nitko niti ne vidi, a policija zna gdje su ako ih trebaju. Evo, i jučer su jednoga tražili pa sada ne dolazi. Gdje bi bili da nisu ovdje? Meni bi bilo još i najbolje da zapečate bunker i da živim tu na miru, pa </a:t>
            </a:r>
            <a:r>
              <a:rPr lang="hr-HR" sz="1400" b="0" i="0" dirty="0" err="1">
                <a:solidFill>
                  <a:srgbClr val="212529"/>
                </a:solidFill>
                <a:effectLst/>
                <a:latin typeface="Roboto" panose="02000000000000000000" pitchFamily="2" charset="0"/>
              </a:rPr>
              <a:t>nek</a:t>
            </a:r>
            <a:r>
              <a:rPr lang="hr-HR" sz="1400" b="0" i="0" dirty="0">
                <a:solidFill>
                  <a:srgbClr val="212529"/>
                </a:solidFill>
                <a:effectLst/>
                <a:latin typeface="Roboto" panose="02000000000000000000" pitchFamily="2" charset="0"/>
              </a:rPr>
              <a:t>' se oni misle gdje će kad su nezahvalni, zaključuje Kesić. (Borka PETROVIĆ, Glas Istre)</a:t>
            </a:r>
          </a:p>
          <a:p>
            <a:pPr algn="l"/>
            <a:endParaRPr lang="hr-HR" sz="1200" b="0" i="0" dirty="0">
              <a:solidFill>
                <a:srgbClr val="212529"/>
              </a:solidFill>
              <a:effectLst/>
              <a:latin typeface="Roboto" panose="02000000000000000000" pitchFamily="2" charset="0"/>
            </a:endParaRPr>
          </a:p>
        </p:txBody>
      </p:sp>
    </p:spTree>
    <p:extLst>
      <p:ext uri="{BB962C8B-B14F-4D97-AF65-F5344CB8AC3E}">
        <p14:creationId xmlns:p14="http://schemas.microsoft.com/office/powerpoint/2010/main" val="146425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405C197B-9DA4-4144-9ACF-C8A63E380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6" name="Freeform 5">
              <a:extLst>
                <a:ext uri="{FF2B5EF4-FFF2-40B4-BE49-F238E27FC236}">
                  <a16:creationId xmlns:a16="http://schemas.microsoft.com/office/drawing/2014/main" id="{12C85C5E-FBBF-4447-8558-B5C5E6DDF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6">
              <a:extLst>
                <a:ext uri="{FF2B5EF4-FFF2-40B4-BE49-F238E27FC236}">
                  <a16:creationId xmlns:a16="http://schemas.microsoft.com/office/drawing/2014/main" id="{B8635E97-E4CC-4738-9DEB-AE63C8D7A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7">
              <a:extLst>
                <a:ext uri="{FF2B5EF4-FFF2-40B4-BE49-F238E27FC236}">
                  <a16:creationId xmlns:a16="http://schemas.microsoft.com/office/drawing/2014/main" id="{0AAE46E8-D6BC-4A98-879A-0AFD8F6A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9" name="Freeform 8">
              <a:extLst>
                <a:ext uri="{FF2B5EF4-FFF2-40B4-BE49-F238E27FC236}">
                  <a16:creationId xmlns:a16="http://schemas.microsoft.com/office/drawing/2014/main" id="{C10A72EB-A452-4293-B377-47BABE721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9">
              <a:extLst>
                <a:ext uri="{FF2B5EF4-FFF2-40B4-BE49-F238E27FC236}">
                  <a16:creationId xmlns:a16="http://schemas.microsoft.com/office/drawing/2014/main" id="{A8101224-713E-4D28-B05A-CF0A56E59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0">
              <a:extLst>
                <a:ext uri="{FF2B5EF4-FFF2-40B4-BE49-F238E27FC236}">
                  <a16:creationId xmlns:a16="http://schemas.microsoft.com/office/drawing/2014/main" id="{BEA3F6E4-F1B7-4D2F-9652-3618CC720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11">
              <a:extLst>
                <a:ext uri="{FF2B5EF4-FFF2-40B4-BE49-F238E27FC236}">
                  <a16:creationId xmlns:a16="http://schemas.microsoft.com/office/drawing/2014/main" id="{8A6D6F82-752B-4ADD-A800-79D68A729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12">
              <a:extLst>
                <a:ext uri="{FF2B5EF4-FFF2-40B4-BE49-F238E27FC236}">
                  <a16:creationId xmlns:a16="http://schemas.microsoft.com/office/drawing/2014/main" id="{5B004FB3-6426-4503-AE95-EB15676E0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3">
              <a:extLst>
                <a:ext uri="{FF2B5EF4-FFF2-40B4-BE49-F238E27FC236}">
                  <a16:creationId xmlns:a16="http://schemas.microsoft.com/office/drawing/2014/main" id="{38553780-C865-46B3-BB91-D5DBB1102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4">
              <a:extLst>
                <a:ext uri="{FF2B5EF4-FFF2-40B4-BE49-F238E27FC236}">
                  <a16:creationId xmlns:a16="http://schemas.microsoft.com/office/drawing/2014/main" id="{2B3050C8-3614-4E89-9F1C-C67BB9CE5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5">
              <a:extLst>
                <a:ext uri="{FF2B5EF4-FFF2-40B4-BE49-F238E27FC236}">
                  <a16:creationId xmlns:a16="http://schemas.microsoft.com/office/drawing/2014/main" id="{72DBE2DE-87C7-4AB1-950E-DFCDC38F1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7" name="Freeform 16">
              <a:extLst>
                <a:ext uri="{FF2B5EF4-FFF2-40B4-BE49-F238E27FC236}">
                  <a16:creationId xmlns:a16="http://schemas.microsoft.com/office/drawing/2014/main" id="{9AF3BC82-2F28-4798-8985-293584EA6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8" name="Freeform 17">
              <a:extLst>
                <a:ext uri="{FF2B5EF4-FFF2-40B4-BE49-F238E27FC236}">
                  <a16:creationId xmlns:a16="http://schemas.microsoft.com/office/drawing/2014/main" id="{6180167F-2314-4D1E-A0A9-2809001E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8">
              <a:extLst>
                <a:ext uri="{FF2B5EF4-FFF2-40B4-BE49-F238E27FC236}">
                  <a16:creationId xmlns:a16="http://schemas.microsoft.com/office/drawing/2014/main" id="{EFCBDF3C-AF82-4CF2-BF18-DD187C59F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9">
              <a:extLst>
                <a:ext uri="{FF2B5EF4-FFF2-40B4-BE49-F238E27FC236}">
                  <a16:creationId xmlns:a16="http://schemas.microsoft.com/office/drawing/2014/main" id="{57900165-1B44-4C5E-A251-41CB7195E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20">
              <a:extLst>
                <a:ext uri="{FF2B5EF4-FFF2-40B4-BE49-F238E27FC236}">
                  <a16:creationId xmlns:a16="http://schemas.microsoft.com/office/drawing/2014/main" id="{F2781377-E384-4B5A-9361-E72001D1A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21">
              <a:extLst>
                <a:ext uri="{FF2B5EF4-FFF2-40B4-BE49-F238E27FC236}">
                  <a16:creationId xmlns:a16="http://schemas.microsoft.com/office/drawing/2014/main" id="{C4D3DDE9-56C8-40A9-8971-128939F6B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22">
              <a:extLst>
                <a:ext uri="{FF2B5EF4-FFF2-40B4-BE49-F238E27FC236}">
                  <a16:creationId xmlns:a16="http://schemas.microsoft.com/office/drawing/2014/main" id="{F7481932-1601-4A58-843E-2FFF0FECF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4" name="Freeform 23">
              <a:extLst>
                <a:ext uri="{FF2B5EF4-FFF2-40B4-BE49-F238E27FC236}">
                  <a16:creationId xmlns:a16="http://schemas.microsoft.com/office/drawing/2014/main" id="{2060039F-5F83-44FD-9BA2-92F3D6281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6" name="Group 155">
            <a:extLst>
              <a:ext uri="{FF2B5EF4-FFF2-40B4-BE49-F238E27FC236}">
                <a16:creationId xmlns:a16="http://schemas.microsoft.com/office/drawing/2014/main" id="{80388DF2-4BFA-41B2-B9DA-DA4786489B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57" name="Rectangle 156">
              <a:extLst>
                <a:ext uri="{FF2B5EF4-FFF2-40B4-BE49-F238E27FC236}">
                  <a16:creationId xmlns:a16="http://schemas.microsoft.com/office/drawing/2014/main" id="{A2C5F070-03F5-4DB1-AEFB-CF61484DC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Isosceles Triangle 157">
              <a:extLst>
                <a:ext uri="{FF2B5EF4-FFF2-40B4-BE49-F238E27FC236}">
                  <a16:creationId xmlns:a16="http://schemas.microsoft.com/office/drawing/2014/main" id="{4C8523F4-682F-4D2B-95A0-D6400EC36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4E08E735-8660-4B10-8380-EB1BB31FC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61" name="Rectangle 160">
            <a:extLst>
              <a:ext uri="{FF2B5EF4-FFF2-40B4-BE49-F238E27FC236}">
                <a16:creationId xmlns:a16="http://schemas.microsoft.com/office/drawing/2014/main" id="{78AC28A1-8971-45B2-B21A-071B52AD1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0CEFD4A9-4915-45D4-A29C-B1CAD18B5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4" name="Freeform 5">
              <a:extLst>
                <a:ext uri="{FF2B5EF4-FFF2-40B4-BE49-F238E27FC236}">
                  <a16:creationId xmlns:a16="http://schemas.microsoft.com/office/drawing/2014/main" id="{A5CF36E2-B193-4D62-B53E-AC7B474E5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6">
              <a:extLst>
                <a:ext uri="{FF2B5EF4-FFF2-40B4-BE49-F238E27FC236}">
                  <a16:creationId xmlns:a16="http://schemas.microsoft.com/office/drawing/2014/main" id="{66DA88D2-4BEF-49B2-BF3E-E4EB4E280D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7">
              <a:extLst>
                <a:ext uri="{FF2B5EF4-FFF2-40B4-BE49-F238E27FC236}">
                  <a16:creationId xmlns:a16="http://schemas.microsoft.com/office/drawing/2014/main" id="{8B30D23E-C580-4DEA-9456-6FCDD8DA18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8">
              <a:extLst>
                <a:ext uri="{FF2B5EF4-FFF2-40B4-BE49-F238E27FC236}">
                  <a16:creationId xmlns:a16="http://schemas.microsoft.com/office/drawing/2014/main" id="{DD9948CB-5950-4241-B28B-8AF0C339CD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9">
              <a:extLst>
                <a:ext uri="{FF2B5EF4-FFF2-40B4-BE49-F238E27FC236}">
                  <a16:creationId xmlns:a16="http://schemas.microsoft.com/office/drawing/2014/main" id="{AE9C682F-0AA7-4D2C-9CAD-8DFAD39C7E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
              <a:extLst>
                <a:ext uri="{FF2B5EF4-FFF2-40B4-BE49-F238E27FC236}">
                  <a16:creationId xmlns:a16="http://schemas.microsoft.com/office/drawing/2014/main" id="{87F2834D-298D-4870-8552-B40DC2A03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1">
              <a:extLst>
                <a:ext uri="{FF2B5EF4-FFF2-40B4-BE49-F238E27FC236}">
                  <a16:creationId xmlns:a16="http://schemas.microsoft.com/office/drawing/2014/main" id="{2C6A1A69-052C-4B3B-9281-D0075ED95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12">
              <a:extLst>
                <a:ext uri="{FF2B5EF4-FFF2-40B4-BE49-F238E27FC236}">
                  <a16:creationId xmlns:a16="http://schemas.microsoft.com/office/drawing/2014/main" id="{0723C072-5D99-41B7-8E18-FE01B94BC6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
              <a:extLst>
                <a:ext uri="{FF2B5EF4-FFF2-40B4-BE49-F238E27FC236}">
                  <a16:creationId xmlns:a16="http://schemas.microsoft.com/office/drawing/2014/main" id="{621A3364-D7B1-4E6D-9060-FDC5B1A751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14">
              <a:extLst>
                <a:ext uri="{FF2B5EF4-FFF2-40B4-BE49-F238E27FC236}">
                  <a16:creationId xmlns:a16="http://schemas.microsoft.com/office/drawing/2014/main" id="{6CB1F4B2-A092-4B02-9D76-FE8EA3B90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
              <a:extLst>
                <a:ext uri="{FF2B5EF4-FFF2-40B4-BE49-F238E27FC236}">
                  <a16:creationId xmlns:a16="http://schemas.microsoft.com/office/drawing/2014/main" id="{1A423547-C17C-4980-B19F-FF8C559FD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6">
              <a:extLst>
                <a:ext uri="{FF2B5EF4-FFF2-40B4-BE49-F238E27FC236}">
                  <a16:creationId xmlns:a16="http://schemas.microsoft.com/office/drawing/2014/main" id="{3C90E433-9C3B-4BC5-A7E7-C611979013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
              <a:extLst>
                <a:ext uri="{FF2B5EF4-FFF2-40B4-BE49-F238E27FC236}">
                  <a16:creationId xmlns:a16="http://schemas.microsoft.com/office/drawing/2014/main" id="{84029C58-75E0-43AB-910F-1C63612711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8">
              <a:extLst>
                <a:ext uri="{FF2B5EF4-FFF2-40B4-BE49-F238E27FC236}">
                  <a16:creationId xmlns:a16="http://schemas.microsoft.com/office/drawing/2014/main" id="{9BC7889F-2797-46F5-83E8-EB0B06A661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9">
              <a:extLst>
                <a:ext uri="{FF2B5EF4-FFF2-40B4-BE49-F238E27FC236}">
                  <a16:creationId xmlns:a16="http://schemas.microsoft.com/office/drawing/2014/main" id="{9C0E3C34-4408-4CB3-8D2F-A9A96522A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20">
              <a:extLst>
                <a:ext uri="{FF2B5EF4-FFF2-40B4-BE49-F238E27FC236}">
                  <a16:creationId xmlns:a16="http://schemas.microsoft.com/office/drawing/2014/main" id="{878AA4BB-9868-43E4-B7E3-5C6835BF1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21">
              <a:extLst>
                <a:ext uri="{FF2B5EF4-FFF2-40B4-BE49-F238E27FC236}">
                  <a16:creationId xmlns:a16="http://schemas.microsoft.com/office/drawing/2014/main" id="{466CC185-19B1-4FE8-827B-8F5F47F29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2">
              <a:extLst>
                <a:ext uri="{FF2B5EF4-FFF2-40B4-BE49-F238E27FC236}">
                  <a16:creationId xmlns:a16="http://schemas.microsoft.com/office/drawing/2014/main" id="{428AAEA6-44B3-4887-A05B-D1E7FFF4D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23">
              <a:extLst>
                <a:ext uri="{FF2B5EF4-FFF2-40B4-BE49-F238E27FC236}">
                  <a16:creationId xmlns:a16="http://schemas.microsoft.com/office/drawing/2014/main" id="{CCBD5698-31D0-4260-ACE3-584E6BF53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Smeće se, očito je, gomila mjesecima, godinama… (Snimio Dejan Štifanić)">
            <a:extLst>
              <a:ext uri="{FF2B5EF4-FFF2-40B4-BE49-F238E27FC236}">
                <a16:creationId xmlns:a16="http://schemas.microsoft.com/office/drawing/2014/main" id="{3AC4F6D6-EF49-4615-8FA3-BBE067788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2" r="-3" b="-3"/>
          <a:stretch/>
        </p:blipFill>
        <p:spPr bwMode="auto">
          <a:xfrm>
            <a:off x="20" y="10"/>
            <a:ext cx="6054528" cy="412099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3A8BE27C-5E58-4000-8B5D-7A756F3BEBA6}"/>
              </a:ext>
            </a:extLst>
          </p:cNvPr>
          <p:cNvPicPr>
            <a:picLocks noChangeAspect="1"/>
          </p:cNvPicPr>
          <p:nvPr/>
        </p:nvPicPr>
        <p:blipFill rotWithShape="1">
          <a:blip r:embed="rId3"/>
          <a:srcRect r="1928" b="-3"/>
          <a:stretch/>
        </p:blipFill>
        <p:spPr>
          <a:xfrm>
            <a:off x="6137148" y="10"/>
            <a:ext cx="6054548" cy="4120995"/>
          </a:xfrm>
          <a:prstGeom prst="rect">
            <a:avLst/>
          </a:prstGeom>
          <a:ln w="12700">
            <a:noFill/>
          </a:ln>
        </p:spPr>
      </p:pic>
      <p:grpSp>
        <p:nvGrpSpPr>
          <p:cNvPr id="184" name="Group 183">
            <a:extLst>
              <a:ext uri="{FF2B5EF4-FFF2-40B4-BE49-F238E27FC236}">
                <a16:creationId xmlns:a16="http://schemas.microsoft.com/office/drawing/2014/main" id="{F3A69C04-C895-4DB3-A92A-D57650B627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85" name="Isosceles Triangle 39">
              <a:extLst>
                <a:ext uri="{FF2B5EF4-FFF2-40B4-BE49-F238E27FC236}">
                  <a16:creationId xmlns:a16="http://schemas.microsoft.com/office/drawing/2014/main" id="{B8E0CA25-0429-4D6B-9EAD-8DEC7BB9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35941052-2814-4B40-9158-C97FCE13D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kstniOkvir 26">
            <a:extLst>
              <a:ext uri="{FF2B5EF4-FFF2-40B4-BE49-F238E27FC236}">
                <a16:creationId xmlns:a16="http://schemas.microsoft.com/office/drawing/2014/main" id="{CAB197EC-B7A2-450B-B11D-1D0099511E85}"/>
              </a:ext>
            </a:extLst>
          </p:cNvPr>
          <p:cNvSpPr txBox="1"/>
          <p:nvPr/>
        </p:nvSpPr>
        <p:spPr>
          <a:xfrm>
            <a:off x="1683982" y="4293388"/>
            <a:ext cx="8833655" cy="727748"/>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3700" spc="-150">
                <a:solidFill>
                  <a:srgbClr val="FFFEFF"/>
                </a:solidFill>
                <a:latin typeface="+mj-lt"/>
                <a:ea typeface="+mj-ea"/>
                <a:cs typeface="+mj-cs"/>
              </a:rPr>
              <a:t>Što misliš o ovom pulskom slučaju?</a:t>
            </a:r>
          </a:p>
        </p:txBody>
      </p:sp>
    </p:spTree>
    <p:extLst>
      <p:ext uri="{BB962C8B-B14F-4D97-AF65-F5344CB8AC3E}">
        <p14:creationId xmlns:p14="http://schemas.microsoft.com/office/powerpoint/2010/main" val="257617767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711</TotalTime>
  <Words>1135</Words>
  <Application>Microsoft Office PowerPoint</Application>
  <PresentationFormat>Široki zaslon</PresentationFormat>
  <Paragraphs>38</Paragraphs>
  <Slides>9</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9</vt:i4>
      </vt:variant>
    </vt:vector>
  </HeadingPairs>
  <TitlesOfParts>
    <vt:vector size="16" baseType="lpstr">
      <vt:lpstr>Arial</vt:lpstr>
      <vt:lpstr>Calibri</vt:lpstr>
      <vt:lpstr>Calibri Light</vt:lpstr>
      <vt:lpstr>Roboto</vt:lpstr>
      <vt:lpstr>Rockwell</vt:lpstr>
      <vt:lpstr>Wingdings</vt:lpstr>
      <vt:lpstr>Atlas</vt:lpstr>
      <vt:lpstr>Multinacionalne kompanije,  gubitak radnog mjesta,  siromaštvo</vt:lpstr>
      <vt:lpstr>PowerPoint prezentacija</vt:lpstr>
      <vt:lpstr>PowerPoint prezentacija</vt:lpstr>
      <vt:lpstr>PowerPoint prezentacija</vt:lpstr>
      <vt:lpstr>  </vt:lpstr>
      <vt:lpstr>RECESIJA</vt:lpstr>
      <vt:lpstr>SIROMAŠTVO</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Multinacionalne kompanije,  gubitak radnog mjesta,  siromaštvo</dc:title>
  <dc:creator>Gordana Mofardin</dc:creator>
  <cp:lastModifiedBy>Gordana</cp:lastModifiedBy>
  <cp:revision>50</cp:revision>
  <dcterms:created xsi:type="dcterms:W3CDTF">2021-05-11T13:16:24Z</dcterms:created>
  <dcterms:modified xsi:type="dcterms:W3CDTF">2023-05-01T17:08:54Z</dcterms:modified>
</cp:coreProperties>
</file>