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1" r:id="rId4"/>
    <p:sldId id="259" r:id="rId5"/>
    <p:sldId id="262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5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2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0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3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2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0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BCE0-945C-4FDF-95A1-2149B1FF5B83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2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1/6/2026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92513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wtoon.com/ws/fr0oePfxFpU/1/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9C51935E-4A08-4AE4-8E13-F40CD3C4F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D062BBB-4F1A-4849-A58E-7E27F767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5437187" cy="4792050"/>
          </a:xfrm>
        </p:spPr>
        <p:txBody>
          <a:bodyPr anchor="t">
            <a:normAutofit/>
          </a:bodyPr>
          <a:lstStyle/>
          <a:p>
            <a:r>
              <a:rPr lang="hr-HR" sz="6800" b="1" dirty="0"/>
              <a:t>KORUPCIJA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1842697-8C2F-4460-BDE4-6D9D99B31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000" y="5171664"/>
            <a:ext cx="7393923" cy="486371"/>
          </a:xfrm>
        </p:spPr>
        <p:txBody>
          <a:bodyPr anchor="b">
            <a:normAutofit/>
          </a:bodyPr>
          <a:lstStyle/>
          <a:p>
            <a:r>
              <a:rPr lang="hr-HR" dirty="0"/>
              <a:t>Pogledajte kratki video na sljedećoj poveznici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A7014575-F0CE-4EAB-917E-3325411B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25125" y="3600"/>
            <a:ext cx="7266875" cy="6854400"/>
            <a:chOff x="4925125" y="3600"/>
            <a:chExt cx="7266875" cy="6854400"/>
          </a:xfrm>
        </p:grpSpPr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DB3702B-264B-4A16-B3FF-E2B1366D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5125" y="10980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2A33E2F-6DB3-47D1-B577-F0D4289E8A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05686" y="6531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A4F24FF8-D392-412B-AB34-A7D89311B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3760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KORUPCIJA – RAK RANA DRUŠTVA | ROMI.HR">
            <a:extLst>
              <a:ext uri="{FF2B5EF4-FFF2-40B4-BE49-F238E27FC236}">
                <a16:creationId xmlns:a16="http://schemas.microsoft.com/office/drawing/2014/main" id="{D4701E86-3814-4F35-BFF2-02B61E4A64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4896763" y="-1"/>
            <a:ext cx="6858000" cy="6858000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noFill/>
          <a:effectLst>
            <a:softEdge rad="1016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905722A7-C6BE-893A-40FE-CEDF68C96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390" y="5656575"/>
            <a:ext cx="4408210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sr-Latn-RS" altLang="sr-Latn-RS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</a:t>
            </a:r>
            <a:r>
              <a:rPr kumimoji="0" lang="sr-Latn-RS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Watch</a:t>
            </a:r>
            <a:r>
              <a:rPr kumimoji="0" lang="sr-Latn-RS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 </a:t>
            </a:r>
            <a:r>
              <a:rPr kumimoji="0" lang="sr-Latn-RS" altLang="sr-Latn-R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my</a:t>
            </a:r>
            <a:r>
              <a:rPr kumimoji="0" lang="sr-Latn-RS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 </a:t>
            </a:r>
            <a:r>
              <a:rPr kumimoji="0" lang="sr-Latn-RS" altLang="sr-Latn-R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Powtoon</a:t>
            </a:r>
            <a:r>
              <a:rPr kumimoji="0" lang="sr-Latn-RS" altLang="sr-Latn-R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: korupcija</a:t>
            </a: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2">
            <a:hlinkClick r:id="rId3"/>
            <a:extLst>
              <a:ext uri="{FF2B5EF4-FFF2-40B4-BE49-F238E27FC236}">
                <a16:creationId xmlns:a16="http://schemas.microsoft.com/office/drawing/2014/main" id="{E7344483-1163-6B22-3112-8BB5713A6B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000" y="-2825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177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433DD927-43A8-4026-8F4C-84AE96A59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258572"/>
              </p:ext>
            </p:extLst>
          </p:nvPr>
        </p:nvGraphicFramePr>
        <p:xfrm>
          <a:off x="680301" y="1116606"/>
          <a:ext cx="10831397" cy="445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8085">
                  <a:extLst>
                    <a:ext uri="{9D8B030D-6E8A-4147-A177-3AD203B41FA5}">
                      <a16:colId xmlns:a16="http://schemas.microsoft.com/office/drawing/2014/main" val="3899157176"/>
                    </a:ext>
                  </a:extLst>
                </a:gridCol>
                <a:gridCol w="3440941">
                  <a:extLst>
                    <a:ext uri="{9D8B030D-6E8A-4147-A177-3AD203B41FA5}">
                      <a16:colId xmlns:a16="http://schemas.microsoft.com/office/drawing/2014/main" val="3751942169"/>
                    </a:ext>
                  </a:extLst>
                </a:gridCol>
                <a:gridCol w="2592371">
                  <a:extLst>
                    <a:ext uri="{9D8B030D-6E8A-4147-A177-3AD203B41FA5}">
                      <a16:colId xmlns:a16="http://schemas.microsoft.com/office/drawing/2014/main" val="2503608531"/>
                    </a:ext>
                  </a:extLst>
                </a:gridCol>
              </a:tblGrid>
              <a:tr h="857690">
                <a:tc>
                  <a:txBody>
                    <a:bodyPr/>
                    <a:lstStyle/>
                    <a:p>
                      <a:r>
                        <a:rPr lang="hr-HR" sz="1400" dirty="0"/>
                        <a:t>PRIMJER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MORALNO – NEMORALNO</a:t>
                      </a:r>
                    </a:p>
                    <a:p>
                      <a:r>
                        <a:rPr lang="hr-HR" sz="1400" dirty="0"/>
                        <a:t>OBRAZLOŽI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VRSTA KORUPCIJE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848176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/>
                        <a:t>Član ispitne komisije u rodbinskoj je vezi s učenikom.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056036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/>
                        <a:t>Nastavnik drži privatne sate (instrukcije) svojim učenicima/studentima uz novčanu naknadu.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089873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/>
                        <a:t>Državni službenik koristi službeno vozilo za prijevoz djece u vrtić i/ili školu.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914404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Prijetnja smrću 49-godišnjem talijanskom državljaninu zbog novčanog duga. 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489734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/>
                        <a:t>Pacijent daje mali poklon liječniku u znak zahvalnosti.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092349"/>
                  </a:ext>
                </a:extLst>
              </a:tr>
              <a:tr h="600383"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Bankar je bez znanja i odobrenja klijenta obavio transakciju i zadržao za sebe 20.000 eura.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658534"/>
                  </a:ext>
                </a:extLst>
              </a:tr>
            </a:tbl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9AFF012A-ADE1-43F9-85E0-92720AD14B38}"/>
              </a:ext>
            </a:extLst>
          </p:cNvPr>
          <p:cNvSpPr txBox="1"/>
          <p:nvPr/>
        </p:nvSpPr>
        <p:spPr>
          <a:xfrm>
            <a:off x="952108" y="6061906"/>
            <a:ext cx="100112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Aft>
                <a:spcPts val="500"/>
              </a:spcAft>
            </a:pPr>
            <a: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Oblici korupcije: p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odmićivanje, pristranost (nepotizam), sukob interesa, pronevjera, iznuda</a:t>
            </a:r>
            <a:endParaRPr lang="hr-H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8F7DA6D-FF94-42D3-B79F-5152D921E7B3}"/>
              </a:ext>
            </a:extLst>
          </p:cNvPr>
          <p:cNvSpPr txBox="1"/>
          <p:nvPr/>
        </p:nvSpPr>
        <p:spPr>
          <a:xfrm>
            <a:off x="740003" y="319952"/>
            <a:ext cx="100112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Aft>
                <a:spcPts val="500"/>
              </a:spcAft>
            </a:pPr>
            <a:r>
              <a:rPr lang="hr-H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Popuni tablicu!</a:t>
            </a:r>
          </a:p>
        </p:txBody>
      </p:sp>
    </p:spTree>
    <p:extLst>
      <p:ext uri="{BB962C8B-B14F-4D97-AF65-F5344CB8AC3E}">
        <p14:creationId xmlns:p14="http://schemas.microsoft.com/office/powerpoint/2010/main" val="71915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1C8C0F4-5C44-4C3F-B321-5CB3E2BAB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87A62DB-71D7-497D-BE1C-933ECB515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25125" y="3600"/>
            <a:ext cx="7266875" cy="6854400"/>
            <a:chOff x="4925125" y="3600"/>
            <a:chExt cx="7266875" cy="68544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DAC2767-A7E3-4697-90F6-443A58314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5125" y="10980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B23E396-A746-411A-8709-32ABC4DDE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05686" y="6531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135C986-CB82-4211-A910-D232B9BCA1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3760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837F2C8F-CC11-4A18-AA7E-AE8C022CD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000" y="1"/>
            <a:ext cx="6858000" cy="6857999"/>
          </a:xfrm>
          <a:custGeom>
            <a:avLst/>
            <a:gdLst>
              <a:gd name="connsiteX0" fmla="*/ 3428961 w 6858000"/>
              <a:gd name="connsiteY0" fmla="*/ 0 h 6857999"/>
              <a:gd name="connsiteX1" fmla="*/ 3429042 w 6858000"/>
              <a:gd name="connsiteY1" fmla="*/ 0 h 6857999"/>
              <a:gd name="connsiteX2" fmla="*/ 3605457 w 6858000"/>
              <a:gd name="connsiteY2" fmla="*/ 4461 h 6857999"/>
              <a:gd name="connsiteX3" fmla="*/ 6858000 w 6858000"/>
              <a:gd name="connsiteY3" fmla="*/ 3429000 h 6857999"/>
              <a:gd name="connsiteX4" fmla="*/ 3429001 w 6858000"/>
              <a:gd name="connsiteY4" fmla="*/ 6857999 h 6857999"/>
              <a:gd name="connsiteX5" fmla="*/ 0 w 6858000"/>
              <a:gd name="connsiteY5" fmla="*/ 3429000 h 6857999"/>
              <a:gd name="connsiteX6" fmla="*/ 3252545 w 6858000"/>
              <a:gd name="connsiteY6" fmla="*/ 446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6857999">
                <a:moveTo>
                  <a:pt x="3428961" y="0"/>
                </a:moveTo>
                <a:lnTo>
                  <a:pt x="3429042" y="0"/>
                </a:lnTo>
                <a:lnTo>
                  <a:pt x="3605457" y="4461"/>
                </a:lnTo>
                <a:cubicBezTo>
                  <a:pt x="5417236" y="96300"/>
                  <a:pt x="6858000" y="1594396"/>
                  <a:pt x="6858000" y="3429000"/>
                </a:cubicBezTo>
                <a:cubicBezTo>
                  <a:pt x="6858000" y="5322784"/>
                  <a:pt x="5322784" y="6857999"/>
                  <a:pt x="3429001" y="6857999"/>
                </a:cubicBezTo>
                <a:cubicBezTo>
                  <a:pt x="1535216" y="6857999"/>
                  <a:pt x="0" y="5322784"/>
                  <a:pt x="0" y="3429000"/>
                </a:cubicBezTo>
                <a:cubicBezTo>
                  <a:pt x="0" y="1594396"/>
                  <a:pt x="1440765" y="96300"/>
                  <a:pt x="3252545" y="4461"/>
                </a:cubicBezTo>
                <a:close/>
              </a:path>
            </a:pathLst>
          </a:custGeom>
          <a:effectLst>
            <a:softEdge rad="1016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9C16B25-A447-4C93-BD27-F1B9852EC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277" y="165258"/>
            <a:ext cx="7597302" cy="636139"/>
          </a:xfrm>
        </p:spPr>
        <p:txBody>
          <a:bodyPr anchor="t">
            <a:normAutofit fontScale="90000"/>
          </a:bodyPr>
          <a:lstStyle/>
          <a:p>
            <a:r>
              <a:rPr lang="hr-HR" sz="3600" b="1" dirty="0"/>
              <a:t>Borba protiv korupcije na svjetskoj razini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A1FB36-9F89-4924-A4B9-A7B3135A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000" y="963055"/>
            <a:ext cx="11316000" cy="5664289"/>
          </a:xfrm>
        </p:spPr>
        <p:txBody>
          <a:bodyPr anchor="t">
            <a:normAutofit fontScale="77500" lnSpcReduction="20000"/>
          </a:bodyPr>
          <a:lstStyle/>
          <a:p>
            <a:pPr>
              <a:lnSpc>
                <a:spcPct val="115000"/>
              </a:lnSpc>
            </a:pPr>
            <a:r>
              <a:rPr lang="hr-H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Najpoznatije mjerenje korupcije obavljaju: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hr-H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	</a:t>
            </a:r>
            <a:r>
              <a:rPr lang="hr-H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Transparency International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hr-H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	</a:t>
            </a:r>
            <a:r>
              <a:rPr lang="hr-HR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Svjetska banka </a:t>
            </a:r>
          </a:p>
          <a:p>
            <a:pPr>
              <a:lnSpc>
                <a:spcPct val="115000"/>
              </a:lnSpc>
            </a:pPr>
            <a:r>
              <a:rPr lang="hr-HR" sz="3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Transparency International Hrvatska </a:t>
            </a:r>
            <a:r>
              <a:rPr lang="hr-HR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 neprofitna i politički nestranačka udruga čije je djelovanje usmjereno na suzbijanje korupcije i njenih posljedica. </a:t>
            </a:r>
          </a:p>
          <a:p>
            <a:pPr>
              <a:lnSpc>
                <a:spcPct val="115000"/>
              </a:lnSpc>
            </a:pPr>
            <a:r>
              <a:rPr lang="hr-HR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Zadatak ove organizacije nije da razotkriva i istražuje pojedinačne slučajeve korupcije, već radi na prevenciji korupcije i promjeni sistema</a:t>
            </a:r>
          </a:p>
          <a:p>
            <a:pPr>
              <a:lnSpc>
                <a:spcPct val="115000"/>
              </a:lnSpc>
            </a:pPr>
            <a:r>
              <a:rPr lang="hr-H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3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sami možete postati dio ove udruge, a više o njenom djelovanju možete pronaći na stranici:</a:t>
            </a:r>
          </a:p>
          <a:p>
            <a:pPr>
              <a:lnSpc>
                <a:spcPct val="115000"/>
              </a:lnSpc>
            </a:pPr>
            <a:endParaRPr lang="hr-HR" sz="3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4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https://transparency.hr/hr/</a:t>
            </a:r>
          </a:p>
          <a:p>
            <a:pPr marL="0" indent="0">
              <a:lnSpc>
                <a:spcPct val="115000"/>
              </a:lnSpc>
              <a:buNone/>
            </a:pPr>
            <a:endParaRPr lang="hr-H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09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C9C41F11-AD05-41AE-9E18-6BB28D9BA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63" y="540000"/>
            <a:ext cx="11887199" cy="694911"/>
          </a:xfrm>
        </p:spPr>
        <p:txBody>
          <a:bodyPr>
            <a:noAutofit/>
          </a:bodyPr>
          <a:lstStyle/>
          <a:p>
            <a:r>
              <a:rPr lang="hr-HR" sz="3100" dirty="0"/>
              <a:t>Koje su ključne institucije Republike Hrvatske u borbi protiv korupcije? </a:t>
            </a:r>
            <a:br>
              <a:rPr lang="hr-HR" sz="3100" dirty="0"/>
            </a:br>
            <a:endParaRPr lang="hr-HR" sz="3100" dirty="0"/>
          </a:p>
        </p:txBody>
      </p:sp>
      <p:sp>
        <p:nvSpPr>
          <p:cNvPr id="8" name="Rezervirano mjesto sadržaja 7">
            <a:extLst>
              <a:ext uri="{FF2B5EF4-FFF2-40B4-BE49-F238E27FC236}">
                <a16:creationId xmlns:a16="http://schemas.microsoft.com/office/drawing/2014/main" id="{7965399C-0E97-43CF-AFE7-ABB591E0D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938" y="1536569"/>
            <a:ext cx="11528982" cy="4986779"/>
          </a:xfrm>
        </p:spPr>
        <p:txBody>
          <a:bodyPr>
            <a:normAutofit/>
          </a:bodyPr>
          <a:lstStyle/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USKOK - Ured za suzbijanje korupcije i organiziranog kriminaliteta je posebno državno odvjetništvo, specijalizirano za progon korupcije i organiziranog kriminaliteta, sa sjedištem u Zagrebu, a nadležan je za područje cijele Republike Hrvatske. U njihovoj nadležnosti su najsloženiji slučajevi korupcije i organiziranog kriminala, sva kaznena djela vezana za mito i podmićivanje, kaznena djela zlouporaba položaja i ovlasti te kaznena djela pranja novca, utaje poreza ili carine te sprječavanje dokazivanja. </a:t>
            </a:r>
          </a:p>
          <a:p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PNUSKOK - Policijski nacionalni ured za suzbijanje korupcije i organiziranog kriminaliteta osnovan je u Ministarstvu unutarnjih poslova Republike Hrvatske 2008. godine kao posebna ustrojstvena jedinica. PNUSKOK u svom radu prati i izučava pojavne oblike korupcije i organiziranog kriminaliteta, njihovih trendova i načina izvršenja, izravno provodi složenije kriminalističke obrade na nacionalnoj razini u suradnji sa USKOK-om i drugim državnim institucijama.</a:t>
            </a:r>
          </a:p>
        </p:txBody>
      </p:sp>
    </p:spTree>
    <p:extLst>
      <p:ext uri="{BB962C8B-B14F-4D97-AF65-F5344CB8AC3E}">
        <p14:creationId xmlns:p14="http://schemas.microsoft.com/office/powerpoint/2010/main" val="108858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61392C-A15F-43EA-BF83-5EA1CBCA6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432" y="267625"/>
            <a:ext cx="11101135" cy="996970"/>
          </a:xfrm>
        </p:spPr>
        <p:txBody>
          <a:bodyPr>
            <a:normAutofit/>
          </a:bodyPr>
          <a:lstStyle/>
          <a:p>
            <a:r>
              <a:rPr lang="hr-HR" sz="3200" dirty="0"/>
              <a:t>Misliš li da se nadležne institucije u Hrvatskoj učinkovito bore protiv korupcije? Obrazloži.</a:t>
            </a:r>
          </a:p>
        </p:txBody>
      </p:sp>
      <p:pic>
        <p:nvPicPr>
          <p:cNvPr id="2050" name="Picture 2" descr="Hrvatska među najkorumpiranijim zemljama u EU">
            <a:extLst>
              <a:ext uri="{FF2B5EF4-FFF2-40B4-BE49-F238E27FC236}">
                <a16:creationId xmlns:a16="http://schemas.microsoft.com/office/drawing/2014/main" id="{23F36668-F923-3CF7-BF77-AC73952F34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184" y="1590250"/>
            <a:ext cx="9383843" cy="485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C4CBE2AC-BEC0-FB4F-0DB5-8AB7D3FFF581}"/>
              </a:ext>
            </a:extLst>
          </p:cNvPr>
          <p:cNvSpPr txBox="1"/>
          <p:nvPr/>
        </p:nvSpPr>
        <p:spPr>
          <a:xfrm>
            <a:off x="1563973" y="6443637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0" i="0" dirty="0">
                <a:solidFill>
                  <a:srgbClr val="A5A5A5"/>
                </a:solidFill>
                <a:effectLst/>
                <a:latin typeface="Roboto" panose="02000000000000000000" pitchFamily="2" charset="0"/>
              </a:rPr>
              <a:t>Foto: Transparency International</a:t>
            </a:r>
            <a:endParaRPr lang="hr-HR" dirty="0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1446E9F2-62FE-9197-8696-37CAFA7298C9}"/>
              </a:ext>
            </a:extLst>
          </p:cNvPr>
          <p:cNvSpPr txBox="1"/>
          <p:nvPr/>
        </p:nvSpPr>
        <p:spPr>
          <a:xfrm>
            <a:off x="1563973" y="5933316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500"/>
              </a:spcAft>
              <a:buNone/>
            </a:pPr>
            <a:r>
              <a:rPr lang="hr-HR" b="1" i="0" dirty="0">
                <a:solidFill>
                  <a:srgbClr val="1D1D1D"/>
                </a:solidFill>
                <a:effectLst/>
                <a:latin typeface="Roboto Slab" pitchFamily="2" charset="0"/>
              </a:rPr>
              <a:t>Hrvatska među najkorumpiranijim zemljama u EU</a:t>
            </a:r>
          </a:p>
        </p:txBody>
      </p:sp>
    </p:spTree>
    <p:extLst>
      <p:ext uri="{BB962C8B-B14F-4D97-AF65-F5344CB8AC3E}">
        <p14:creationId xmlns:p14="http://schemas.microsoft.com/office/powerpoint/2010/main" val="366824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219684-8D4C-4AD7-83DB-135F24A7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45097"/>
            <a:ext cx="11101135" cy="1517715"/>
          </a:xfrm>
        </p:spPr>
        <p:txBody>
          <a:bodyPr>
            <a:normAutofit fontScale="90000"/>
          </a:bodyPr>
          <a:lstStyle/>
          <a:p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Tko su zviždači?</a:t>
            </a:r>
            <a:b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2200" b="0" i="0" u="none" strike="noStrike" baseline="0" dirty="0">
                <a:latin typeface="Segoe UI" panose="020B0502040204020203" pitchFamily="34" charset="0"/>
              </a:rPr>
            </a:b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EAACB5-D808-4EAE-A896-D58000EB2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1" y="867266"/>
            <a:ext cx="11377185" cy="5844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i="1" dirty="0" err="1">
                <a:latin typeface="Segoe UI" panose="020B0502040204020203" pitchFamily="34" charset="0"/>
              </a:rPr>
              <a:t>Zvižđač</a:t>
            </a:r>
            <a:r>
              <a:rPr lang="hr-HR" sz="2400" i="1" dirty="0">
                <a:latin typeface="Segoe UI" panose="020B0502040204020203" pitchFamily="34" charset="0"/>
              </a:rPr>
              <a:t> je zaposlenik, bivši zaposlenik ili član organizacije koji prijavi nelegalno postupanje odgovornim osobama ili nadležnim tijelima državne vlasti.</a:t>
            </a:r>
          </a:p>
          <a:p>
            <a:pPr marL="0" indent="0">
              <a:buNone/>
            </a:pPr>
            <a:endParaRPr lang="hr-HR" sz="2400" i="1" dirty="0"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hr-HR" sz="2400" b="1" dirty="0"/>
              <a:t>Slučaj sisačko-moslavačke </a:t>
            </a:r>
            <a:r>
              <a:rPr lang="hr-HR" sz="2400" b="1" dirty="0" err="1"/>
              <a:t>županice</a:t>
            </a:r>
            <a:r>
              <a:rPr lang="hr-HR" sz="2400" b="1" dirty="0"/>
              <a:t> </a:t>
            </a:r>
            <a:r>
              <a:rPr lang="hr-HR" sz="2400" b="1" dirty="0" err="1"/>
              <a:t>Merzel</a:t>
            </a:r>
            <a:endParaRPr lang="hr-HR" sz="2400" b="1" dirty="0"/>
          </a:p>
          <a:p>
            <a:pPr marL="0" indent="0">
              <a:buNone/>
            </a:pPr>
            <a:r>
              <a:rPr lang="hr-HR" sz="2400" dirty="0"/>
              <a:t>Iako je zbog svoje odluke prije desetak godina prošla pakao, Jasmina </a:t>
            </a:r>
            <a:r>
              <a:rPr lang="hr-HR" sz="2400" dirty="0" err="1"/>
              <a:t>Jovev</a:t>
            </a:r>
            <a:r>
              <a:rPr lang="hr-HR" sz="2400" dirty="0"/>
              <a:t> rekla je da bi i danas za korupciju prijavila tadašnju sisačko-moslavačku </a:t>
            </a:r>
            <a:r>
              <a:rPr lang="hr-HR" sz="2400" dirty="0" err="1"/>
              <a:t>županicu</a:t>
            </a:r>
            <a:r>
              <a:rPr lang="hr-HR" sz="2400" dirty="0"/>
              <a:t> Marinu Lovrić </a:t>
            </a:r>
            <a:r>
              <a:rPr lang="hr-HR" sz="2400" dirty="0" err="1"/>
              <a:t>Merzel</a:t>
            </a:r>
            <a:r>
              <a:rPr lang="hr-HR" sz="2400" dirty="0"/>
              <a:t>.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b="1" dirty="0"/>
              <a:t>Istraži slučaj bivše sisačko-moslavačke </a:t>
            </a:r>
            <a:r>
              <a:rPr lang="hr-HR" sz="2400" b="1" dirty="0" err="1"/>
              <a:t>županice</a:t>
            </a:r>
            <a:r>
              <a:rPr lang="hr-HR" sz="2400" b="1" dirty="0"/>
              <a:t> Marine Lovrić </a:t>
            </a:r>
            <a:r>
              <a:rPr lang="hr-HR" sz="2400" b="1" dirty="0" err="1"/>
              <a:t>Merzel</a:t>
            </a:r>
            <a:r>
              <a:rPr lang="hr-HR" sz="2400" b="1" dirty="0"/>
              <a:t>.</a:t>
            </a:r>
          </a:p>
          <a:p>
            <a:pPr marL="0" indent="0">
              <a:buNone/>
            </a:pPr>
            <a:r>
              <a:rPr lang="hr-HR" sz="2400" b="1" dirty="0"/>
              <a:t>Što misliš o učinkovitosti nadležnih institucija u ovom slučaju?</a:t>
            </a:r>
          </a:p>
          <a:p>
            <a:pPr marL="0" indent="0">
              <a:buNone/>
            </a:pPr>
            <a:endParaRPr lang="hr-HR" sz="2000" b="1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447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00AE6B-D3A6-4F87-A53D-C0D21711B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04330"/>
            <a:ext cx="11101135" cy="949435"/>
          </a:xfrm>
        </p:spPr>
        <p:txBody>
          <a:bodyPr/>
          <a:lstStyle/>
          <a:p>
            <a:r>
              <a:rPr lang="hr-HR" dirty="0"/>
              <a:t>Zajedno u borbi protiv korupcije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7F12B9-3E42-4443-A686-D130E1C6A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4021"/>
            <a:ext cx="11101136" cy="4894703"/>
          </a:xfrm>
        </p:spPr>
        <p:txBody>
          <a:bodyPr>
            <a:normAutofit/>
          </a:bodyPr>
          <a:lstStyle/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treba boriti protiv korupcije?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institucije nadležne za borbu protiv korupcije (USKOK, PNUSKOK, DORH) </a:t>
            </a:r>
          </a:p>
          <a:p>
            <a:r>
              <a:rPr lang="hr-H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mediji - </a:t>
            </a:r>
            <a:r>
              <a:rPr lang="hr-HR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2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loboda</a:t>
            </a:r>
            <a:r>
              <a:rPr lang="it-IT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medija</a:t>
            </a:r>
            <a:r>
              <a:rPr lang="it-IT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it-IT" sz="2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istraživačko</a:t>
            </a:r>
            <a:r>
              <a:rPr lang="it-IT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novinarstvo</a:t>
            </a:r>
            <a:endParaRPr lang="hr-HR" sz="20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podizanje svijesti građana kroz kampanje, edukacije i radionice </a:t>
            </a:r>
            <a:r>
              <a:rPr lang="hr-H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Transparency International)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građani – prijava korupcije </a:t>
            </a:r>
          </a:p>
          <a:p>
            <a:endParaRPr lang="hr-HR" sz="20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i="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ZAPAMTI!!!</a:t>
            </a:r>
          </a:p>
          <a:p>
            <a:r>
              <a:rPr lang="hr-HR" sz="2000" b="1" i="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Odluke vrha utječu na naše živote, ali naš svakodnevni život odvija se u relativno malim strukturama (škola, radno mjesto u poduzeću ili nekoj ustanovi, ulica ili kvart) i zato u</a:t>
            </a:r>
            <a:r>
              <a:rPr lang="hr-HR" sz="2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r-HR" sz="2000" b="1" i="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orbi protiv korupcije svatko od nas treba napraviti malu promjenu.</a:t>
            </a:r>
            <a:endParaRPr lang="hr-HR" sz="20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88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1C8C0F4-5C44-4C3F-B321-5CB3E2BAB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87A62DB-71D7-497D-BE1C-933ECB515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25125" y="3600"/>
            <a:ext cx="7266875" cy="6854400"/>
            <a:chOff x="4925125" y="3600"/>
            <a:chExt cx="7266875" cy="685440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FDAC2767-A7E3-4697-90F6-443A58314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5125" y="10980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B23E396-A746-411A-8709-32ABC4DDE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05686" y="6531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D135C986-CB82-4211-A910-D232B9BCA1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3760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837F2C8F-CC11-4A18-AA7E-AE8C022CD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000" y="1"/>
            <a:ext cx="6858000" cy="6857999"/>
          </a:xfrm>
          <a:custGeom>
            <a:avLst/>
            <a:gdLst>
              <a:gd name="connsiteX0" fmla="*/ 3428961 w 6858000"/>
              <a:gd name="connsiteY0" fmla="*/ 0 h 6857999"/>
              <a:gd name="connsiteX1" fmla="*/ 3429042 w 6858000"/>
              <a:gd name="connsiteY1" fmla="*/ 0 h 6857999"/>
              <a:gd name="connsiteX2" fmla="*/ 3605457 w 6858000"/>
              <a:gd name="connsiteY2" fmla="*/ 4461 h 6857999"/>
              <a:gd name="connsiteX3" fmla="*/ 6858000 w 6858000"/>
              <a:gd name="connsiteY3" fmla="*/ 3429000 h 6857999"/>
              <a:gd name="connsiteX4" fmla="*/ 3429001 w 6858000"/>
              <a:gd name="connsiteY4" fmla="*/ 6857999 h 6857999"/>
              <a:gd name="connsiteX5" fmla="*/ 0 w 6858000"/>
              <a:gd name="connsiteY5" fmla="*/ 3429000 h 6857999"/>
              <a:gd name="connsiteX6" fmla="*/ 3252545 w 6858000"/>
              <a:gd name="connsiteY6" fmla="*/ 446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6857999">
                <a:moveTo>
                  <a:pt x="3428961" y="0"/>
                </a:moveTo>
                <a:lnTo>
                  <a:pt x="3429042" y="0"/>
                </a:lnTo>
                <a:lnTo>
                  <a:pt x="3605457" y="4461"/>
                </a:lnTo>
                <a:cubicBezTo>
                  <a:pt x="5417236" y="96300"/>
                  <a:pt x="6858000" y="1594396"/>
                  <a:pt x="6858000" y="3429000"/>
                </a:cubicBezTo>
                <a:cubicBezTo>
                  <a:pt x="6858000" y="5322784"/>
                  <a:pt x="5322784" y="6857999"/>
                  <a:pt x="3429001" y="6857999"/>
                </a:cubicBezTo>
                <a:cubicBezTo>
                  <a:pt x="1535216" y="6857999"/>
                  <a:pt x="0" y="5322784"/>
                  <a:pt x="0" y="3429000"/>
                </a:cubicBezTo>
                <a:cubicBezTo>
                  <a:pt x="0" y="1594396"/>
                  <a:pt x="1440765" y="96300"/>
                  <a:pt x="3252545" y="4461"/>
                </a:cubicBezTo>
                <a:close/>
              </a:path>
            </a:pathLst>
          </a:custGeom>
          <a:solidFill>
            <a:srgbClr val="FFFFFF"/>
          </a:solidFill>
          <a:effectLst>
            <a:softEdge rad="1016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252427F-EDB1-4C83-976C-11AEDB19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5285686" cy="1055336"/>
          </a:xfrm>
        </p:spPr>
        <p:txBody>
          <a:bodyPr anchor="t">
            <a:normAutofit/>
          </a:bodyPr>
          <a:lstStyle/>
          <a:p>
            <a:r>
              <a:rPr lang="hr-HR" dirty="0"/>
              <a:t>Dovrši misao…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7502A9-A2BB-4D0A-8577-13C4F0F2D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906621"/>
            <a:ext cx="4500562" cy="2534879"/>
          </a:xfrm>
        </p:spPr>
        <p:txBody>
          <a:bodyPr anchor="t">
            <a:normAutofit/>
          </a:bodyPr>
          <a:lstStyle/>
          <a:p>
            <a:endParaRPr lang="hr-HR" b="0" i="0" u="none" strike="noStrike" baseline="0" dirty="0">
              <a:latin typeface="Segoe UI" panose="020B0502040204020203" pitchFamily="34" charset="0"/>
            </a:endParaRPr>
          </a:p>
          <a:p>
            <a:r>
              <a:rPr lang="hr-HR" sz="2000" b="0" i="1" u="none" strike="noStrike" baseline="0" dirty="0">
                <a:latin typeface="Segoe UI" panose="020B0502040204020203" pitchFamily="34" charset="0"/>
              </a:rPr>
              <a:t>„Čišćenje našeg društva od korupcije zahtijevalo bi sveukupnu promjenu stavova i vrijednosti. To se može dogoditi tek nakon…??? “ </a:t>
            </a:r>
            <a:endParaRPr lang="hr-HR" sz="2000" b="0" i="0" u="none" strike="noStrike" baseline="0" dirty="0">
              <a:latin typeface="Segoe UI" panose="020B0502040204020203" pitchFamily="34" charset="0"/>
            </a:endParaRPr>
          </a:p>
          <a:p>
            <a:endParaRPr lang="hr-HR" dirty="0"/>
          </a:p>
        </p:txBody>
      </p:sp>
      <p:pic>
        <p:nvPicPr>
          <p:cNvPr id="1026" name="Picture 2" descr="Transparency International: Korruption wird weltweit häufiger">
            <a:extLst>
              <a:ext uri="{FF2B5EF4-FFF2-40B4-BE49-F238E27FC236}">
                <a16:creationId xmlns:a16="http://schemas.microsoft.com/office/drawing/2014/main" id="{89D723BC-344A-46CE-8508-314EEE866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5000" y="2416500"/>
            <a:ext cx="3600000" cy="202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50048"/>
      </p:ext>
    </p:extLst>
  </p:cSld>
  <p:clrMapOvr>
    <a:masterClrMapping/>
  </p:clrMapOvr>
</p:sld>
</file>

<file path=ppt/theme/theme1.xml><?xml version="1.0" encoding="utf-8"?>
<a:theme xmlns:a="http://schemas.openxmlformats.org/drawingml/2006/main" name="GlowVTI">
  <a:themeElements>
    <a:clrScheme name="Glow">
      <a:dk1>
        <a:sysClr val="windowText" lastClr="000000"/>
      </a:dk1>
      <a:lt1>
        <a:sysClr val="window" lastClr="FFFFFF"/>
      </a:lt1>
      <a:dk2>
        <a:srgbClr val="00000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578</Words>
  <Application>Microsoft Office PowerPoint</Application>
  <PresentationFormat>Široki zaslon</PresentationFormat>
  <Paragraphs>52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6" baseType="lpstr">
      <vt:lpstr>Arial</vt:lpstr>
      <vt:lpstr>Avenir Next LT Pro</vt:lpstr>
      <vt:lpstr>Bell MT</vt:lpstr>
      <vt:lpstr>Roboto</vt:lpstr>
      <vt:lpstr>Roboto Slab</vt:lpstr>
      <vt:lpstr>Segoe UI</vt:lpstr>
      <vt:lpstr>Times New Roman</vt:lpstr>
      <vt:lpstr>GlowVTI</vt:lpstr>
      <vt:lpstr>KORUPCIJA</vt:lpstr>
      <vt:lpstr>PowerPoint prezentacija</vt:lpstr>
      <vt:lpstr>Borba protiv korupcije na svjetskoj razini</vt:lpstr>
      <vt:lpstr>Koje su ključne institucije Republike Hrvatske u borbi protiv korupcije?  </vt:lpstr>
      <vt:lpstr>Misliš li da se nadležne institucije u Hrvatskoj učinkovito bore protiv korupcije? Obrazloži.</vt:lpstr>
      <vt:lpstr>Tko su zviždači?    </vt:lpstr>
      <vt:lpstr>Zajedno u borbi protiv korupcije</vt:lpstr>
      <vt:lpstr>Dovrši misao…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KORUPCIJA</dc:title>
  <dc:creator>Gordana Mofardin</dc:creator>
  <cp:lastModifiedBy>Gordana Mofardin</cp:lastModifiedBy>
  <cp:revision>42</cp:revision>
  <dcterms:created xsi:type="dcterms:W3CDTF">2021-05-16T05:57:26Z</dcterms:created>
  <dcterms:modified xsi:type="dcterms:W3CDTF">2026-01-06T11:19:05Z</dcterms:modified>
</cp:coreProperties>
</file>