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23"/>
  </p:notesMasterIdLst>
  <p:sldIdLst>
    <p:sldId id="256" r:id="rId2"/>
    <p:sldId id="274" r:id="rId3"/>
    <p:sldId id="264" r:id="rId4"/>
    <p:sldId id="259" r:id="rId5"/>
    <p:sldId id="257" r:id="rId6"/>
    <p:sldId id="263" r:id="rId7"/>
    <p:sldId id="276" r:id="rId8"/>
    <p:sldId id="277" r:id="rId9"/>
    <p:sldId id="275" r:id="rId10"/>
    <p:sldId id="278" r:id="rId11"/>
    <p:sldId id="267" r:id="rId12"/>
    <p:sldId id="268" r:id="rId13"/>
    <p:sldId id="269" r:id="rId14"/>
    <p:sldId id="266" r:id="rId15"/>
    <p:sldId id="265" r:id="rId16"/>
    <p:sldId id="270" r:id="rId17"/>
    <p:sldId id="271" r:id="rId18"/>
    <p:sldId id="272" r:id="rId19"/>
    <p:sldId id="260" r:id="rId20"/>
    <p:sldId id="261" r:id="rId21"/>
    <p:sldId id="273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141556832"/>
        <c:axId val="1141557248"/>
        <c:axId val="0"/>
      </c:bar3DChart>
      <c:catAx>
        <c:axId val="1141556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1557248"/>
        <c:crosses val="autoZero"/>
        <c:auto val="1"/>
        <c:lblAlgn val="ctr"/>
        <c:lblOffset val="100"/>
        <c:noMultiLvlLbl val="0"/>
      </c:catAx>
      <c:valAx>
        <c:axId val="11415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155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latin typeface="Amasis MT Pro" panose="02040504050005020304" pitchFamily="18" charset="-18"/>
              </a:rPr>
              <a:t>Grafikon evaluacijskog listića (51 učenik)</a:t>
            </a:r>
            <a:r>
              <a:rPr lang="hr-HR" dirty="0"/>
              <a:t>  </a:t>
            </a:r>
          </a:p>
        </c:rich>
      </c:tx>
      <c:layout>
        <c:manualLayout>
          <c:xMode val="edge"/>
          <c:yMode val="edge"/>
          <c:x val="0.16182646523614533"/>
          <c:y val="1.1936165425931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1.8636202476978194E-2"/>
          <c:y val="0.10548936275233931"/>
          <c:w val="0.96846181119280617"/>
          <c:h val="0.7743456319486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ocjena 1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4"/>
                <c:pt idx="0">
                  <c:v>1. pitanje</c:v>
                </c:pt>
                <c:pt idx="1">
                  <c:v>2. pitanje</c:v>
                </c:pt>
                <c:pt idx="2">
                  <c:v>3. piatnje</c:v>
                </c:pt>
                <c:pt idx="3">
                  <c:v>4. pitanje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2-40D9-96DA-A9DA000AD4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ocjena 2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4"/>
                <c:pt idx="0">
                  <c:v>1. pitanje</c:v>
                </c:pt>
                <c:pt idx="1">
                  <c:v>2. pitanje</c:v>
                </c:pt>
                <c:pt idx="2">
                  <c:v>3. piatnje</c:v>
                </c:pt>
                <c:pt idx="3">
                  <c:v>4. pitanje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2-40D9-96DA-A9DA000AD4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ocjena 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4"/>
                <c:pt idx="0">
                  <c:v>1. pitanje</c:v>
                </c:pt>
                <c:pt idx="1">
                  <c:v>2. pitanje</c:v>
                </c:pt>
                <c:pt idx="2">
                  <c:v>3. piatnje</c:v>
                </c:pt>
                <c:pt idx="3">
                  <c:v>4. pitanje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02-40D9-96DA-A9DA000AD40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ocjena 4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4"/>
                <c:pt idx="0">
                  <c:v>1. pitanje</c:v>
                </c:pt>
                <c:pt idx="1">
                  <c:v>2. pitanje</c:v>
                </c:pt>
                <c:pt idx="2">
                  <c:v>3. piatnje</c:v>
                </c:pt>
                <c:pt idx="3">
                  <c:v>4. pitanje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02-40D9-96DA-A9DA000AD40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ocjena 5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4"/>
                <c:pt idx="0">
                  <c:v>1. pitanje</c:v>
                </c:pt>
                <c:pt idx="1">
                  <c:v>2. pitanje</c:v>
                </c:pt>
                <c:pt idx="2">
                  <c:v>3. piatnje</c:v>
                </c:pt>
                <c:pt idx="3">
                  <c:v>4. pitanje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  <c:pt idx="0">
                  <c:v>25</c:v>
                </c:pt>
                <c:pt idx="1">
                  <c:v>33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02-40D9-96DA-A9DA000AD4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55249104"/>
        <c:axId val="1055258256"/>
      </c:barChart>
      <c:catAx>
        <c:axId val="105524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5258256"/>
        <c:crosses val="autoZero"/>
        <c:auto val="1"/>
        <c:lblAlgn val="ctr"/>
        <c:lblOffset val="100"/>
        <c:noMultiLvlLbl val="0"/>
      </c:catAx>
      <c:valAx>
        <c:axId val="1055258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5524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9554A-50E3-4871-9988-66FD28A8A599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9ECD0D-A019-4BB6-A744-F7587640E3AE}">
      <dgm:prSet/>
      <dgm:spPr/>
      <dgm:t>
        <a:bodyPr/>
        <a:lstStyle/>
        <a:p>
          <a:r>
            <a:rPr lang="hr-HR" b="1" dirty="0">
              <a:latin typeface="Amasis MT Pro" panose="02040504050005020304" pitchFamily="18" charset="-18"/>
            </a:rPr>
            <a:t>- obilježavanje 500 godina od prvoga tiska Marulićeve Judite </a:t>
          </a:r>
          <a:endParaRPr lang="en-US" b="1" dirty="0">
            <a:latin typeface="Amasis MT Pro" panose="02040504050005020304" pitchFamily="18" charset="-18"/>
          </a:endParaRPr>
        </a:p>
      </dgm:t>
    </dgm:pt>
    <dgm:pt modelId="{FEE6615C-0F32-4153-AE80-DB09E187EB75}" type="parTrans" cxnId="{755E129B-7043-4EC0-A928-2E315F20A694}">
      <dgm:prSet/>
      <dgm:spPr/>
      <dgm:t>
        <a:bodyPr/>
        <a:lstStyle/>
        <a:p>
          <a:endParaRPr lang="en-US"/>
        </a:p>
      </dgm:t>
    </dgm:pt>
    <dgm:pt modelId="{63739ADE-7062-4A20-9ED5-A17C42445A86}" type="sibTrans" cxnId="{755E129B-7043-4EC0-A928-2E315F20A694}">
      <dgm:prSet/>
      <dgm:spPr/>
      <dgm:t>
        <a:bodyPr/>
        <a:lstStyle/>
        <a:p>
          <a:endParaRPr lang="en-US"/>
        </a:p>
      </dgm:t>
    </dgm:pt>
    <dgm:pt modelId="{04D57881-4966-4812-B8D1-1FDE0AD10CC5}">
      <dgm:prSet/>
      <dgm:spPr/>
      <dgm:t>
        <a:bodyPr/>
        <a:lstStyle/>
        <a:p>
          <a:r>
            <a:rPr lang="hr-HR" b="1" dirty="0">
              <a:latin typeface="Amasis MT Pro" panose="02040504050005020304" pitchFamily="18" charset="-18"/>
            </a:rPr>
            <a:t>- integrirana </a:t>
          </a:r>
          <a:r>
            <a:rPr lang="hr-HR" b="1">
              <a:latin typeface="Amasis MT Pro" panose="02040504050005020304" pitchFamily="18" charset="-18"/>
            </a:rPr>
            <a:t>nastava Hrvatskog </a:t>
          </a:r>
          <a:r>
            <a:rPr lang="hr-HR" b="1" dirty="0">
              <a:latin typeface="Amasis MT Pro" panose="02040504050005020304" pitchFamily="18" charset="-18"/>
            </a:rPr>
            <a:t>jezika </a:t>
          </a:r>
          <a:r>
            <a:rPr lang="hr-HR" b="1">
              <a:latin typeface="Amasis MT Pro" panose="02040504050005020304" pitchFamily="18" charset="-18"/>
            </a:rPr>
            <a:t>i Etike</a:t>
          </a:r>
          <a:endParaRPr lang="en-US" b="1" dirty="0">
            <a:latin typeface="Amasis MT Pro" panose="02040504050005020304" pitchFamily="18" charset="-18"/>
          </a:endParaRPr>
        </a:p>
      </dgm:t>
    </dgm:pt>
    <dgm:pt modelId="{04335BF7-9635-49DF-8E4C-1C495244185D}" type="parTrans" cxnId="{96368ED4-DD2E-438E-9D83-F300F6FC00C0}">
      <dgm:prSet/>
      <dgm:spPr/>
      <dgm:t>
        <a:bodyPr/>
        <a:lstStyle/>
        <a:p>
          <a:endParaRPr lang="en-US"/>
        </a:p>
      </dgm:t>
    </dgm:pt>
    <dgm:pt modelId="{3A784205-61A8-4989-8969-D5179E1C9681}" type="sibTrans" cxnId="{96368ED4-DD2E-438E-9D83-F300F6FC00C0}">
      <dgm:prSet/>
      <dgm:spPr/>
      <dgm:t>
        <a:bodyPr/>
        <a:lstStyle/>
        <a:p>
          <a:endParaRPr lang="en-US"/>
        </a:p>
      </dgm:t>
    </dgm:pt>
    <dgm:pt modelId="{87A71049-0DBE-4913-8D26-11FB7EC87BCC}">
      <dgm:prSet/>
      <dgm:spPr/>
      <dgm:t>
        <a:bodyPr/>
        <a:lstStyle/>
        <a:p>
          <a:r>
            <a:rPr lang="hr-HR" b="1" dirty="0">
              <a:latin typeface="Amasis MT Pro" panose="02040504050005020304" pitchFamily="18" charset="-18"/>
            </a:rPr>
            <a:t>sudionici: </a:t>
          </a:r>
        </a:p>
        <a:p>
          <a:r>
            <a:rPr lang="hr-HR" b="1" dirty="0">
              <a:latin typeface="Amasis MT Pro" panose="02040504050005020304" pitchFamily="18" charset="-18"/>
            </a:rPr>
            <a:t>učenici 2. razreda  smjer arhitektonski tehničar i strojarski računalni tehničar</a:t>
          </a:r>
        </a:p>
        <a:p>
          <a:r>
            <a:rPr lang="hr-HR" b="1" dirty="0">
              <a:latin typeface="Amasis MT Pro" panose="02040504050005020304" pitchFamily="18" charset="-18"/>
            </a:rPr>
            <a:t>(51 učenik)</a:t>
          </a:r>
          <a:endParaRPr lang="en-US" b="1" dirty="0">
            <a:latin typeface="Amasis MT Pro" panose="02040504050005020304" pitchFamily="18" charset="-18"/>
          </a:endParaRPr>
        </a:p>
      </dgm:t>
    </dgm:pt>
    <dgm:pt modelId="{A638422D-63E7-42D9-A402-A9054BF543E3}" type="parTrans" cxnId="{D5C84418-4A66-487F-9C7A-351CB44ECDE1}">
      <dgm:prSet/>
      <dgm:spPr/>
      <dgm:t>
        <a:bodyPr/>
        <a:lstStyle/>
        <a:p>
          <a:endParaRPr lang="en-US"/>
        </a:p>
      </dgm:t>
    </dgm:pt>
    <dgm:pt modelId="{C2FA11B4-1E04-4727-8312-BED4FEF5C6B2}" type="sibTrans" cxnId="{D5C84418-4A66-487F-9C7A-351CB44ECDE1}">
      <dgm:prSet/>
      <dgm:spPr/>
      <dgm:t>
        <a:bodyPr/>
        <a:lstStyle/>
        <a:p>
          <a:endParaRPr lang="en-US"/>
        </a:p>
      </dgm:t>
    </dgm:pt>
    <dgm:pt modelId="{E6CD61EC-5D04-448C-B266-90432F8921D4}">
      <dgm:prSet/>
      <dgm:spPr/>
      <dgm:t>
        <a:bodyPr/>
        <a:lstStyle/>
        <a:p>
          <a:r>
            <a:rPr lang="hr-HR" b="1" dirty="0">
              <a:latin typeface="Amasis MT Pro" panose="02040504050005020304" pitchFamily="18" charset="-18"/>
            </a:rPr>
            <a:t>voditeljice projekta: </a:t>
          </a:r>
        </a:p>
        <a:p>
          <a:r>
            <a:rPr lang="hr-HR" b="1" dirty="0">
              <a:latin typeface="Amasis MT Pro" panose="02040504050005020304" pitchFamily="18" charset="-18"/>
            </a:rPr>
            <a:t>Kristina Lenić i Gordana Mofardin</a:t>
          </a:r>
          <a:endParaRPr lang="en-US" b="1" dirty="0">
            <a:latin typeface="Amasis MT Pro" panose="02040504050005020304" pitchFamily="18" charset="-18"/>
          </a:endParaRPr>
        </a:p>
      </dgm:t>
    </dgm:pt>
    <dgm:pt modelId="{FFB9A654-7EEB-448C-A4F9-E793B1989329}" type="parTrans" cxnId="{4ED64DE7-A23D-460D-99E0-0007A99CE671}">
      <dgm:prSet/>
      <dgm:spPr/>
      <dgm:t>
        <a:bodyPr/>
        <a:lstStyle/>
        <a:p>
          <a:endParaRPr lang="en-US"/>
        </a:p>
      </dgm:t>
    </dgm:pt>
    <dgm:pt modelId="{754A841A-6148-4DF0-A47B-2CD8839B30D9}" type="sibTrans" cxnId="{4ED64DE7-A23D-460D-99E0-0007A99CE671}">
      <dgm:prSet/>
      <dgm:spPr/>
      <dgm:t>
        <a:bodyPr/>
        <a:lstStyle/>
        <a:p>
          <a:endParaRPr lang="en-US"/>
        </a:p>
      </dgm:t>
    </dgm:pt>
    <dgm:pt modelId="{67126E16-AFC4-462F-9C3D-7B00F1EA11C3}" type="pres">
      <dgm:prSet presAssocID="{9CE9554A-50E3-4871-9988-66FD28A8A599}" presName="matrix" presStyleCnt="0">
        <dgm:presLayoutVars>
          <dgm:chMax val="1"/>
          <dgm:dir/>
          <dgm:resizeHandles val="exact"/>
        </dgm:presLayoutVars>
      </dgm:prSet>
      <dgm:spPr/>
    </dgm:pt>
    <dgm:pt modelId="{5EE75C8D-90F4-4746-B889-8C5B09D2E14C}" type="pres">
      <dgm:prSet presAssocID="{9CE9554A-50E3-4871-9988-66FD28A8A599}" presName="diamond" presStyleLbl="bgShp" presStyleIdx="0" presStyleCnt="1"/>
      <dgm:spPr/>
    </dgm:pt>
    <dgm:pt modelId="{972BBF66-45B7-4493-BD94-3E08BB53C5C2}" type="pres">
      <dgm:prSet presAssocID="{9CE9554A-50E3-4871-9988-66FD28A8A59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7EED1B-A199-42BC-AE4E-B62E0F8756FF}" type="pres">
      <dgm:prSet presAssocID="{9CE9554A-50E3-4871-9988-66FD28A8A59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70A43C-E73C-489C-91CB-2FFE8EEF7CCF}" type="pres">
      <dgm:prSet presAssocID="{9CE9554A-50E3-4871-9988-66FD28A8A59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202083-3F73-4692-AD3E-FAE8D96F6CD7}" type="pres">
      <dgm:prSet presAssocID="{9CE9554A-50E3-4871-9988-66FD28A8A599}" presName="quad4" presStyleLbl="node1" presStyleIdx="3" presStyleCnt="4" custLinFactNeighborX="-99">
        <dgm:presLayoutVars>
          <dgm:chMax val="0"/>
          <dgm:chPref val="0"/>
          <dgm:bulletEnabled val="1"/>
        </dgm:presLayoutVars>
      </dgm:prSet>
      <dgm:spPr/>
    </dgm:pt>
  </dgm:ptLst>
  <dgm:cxnLst>
    <dgm:cxn modelId="{D5C84418-4A66-487F-9C7A-351CB44ECDE1}" srcId="{9CE9554A-50E3-4871-9988-66FD28A8A599}" destId="{87A71049-0DBE-4913-8D26-11FB7EC87BCC}" srcOrd="2" destOrd="0" parTransId="{A638422D-63E7-42D9-A402-A9054BF543E3}" sibTransId="{C2FA11B4-1E04-4727-8312-BED4FEF5C6B2}"/>
    <dgm:cxn modelId="{1E580A2E-9A70-4CC0-BA92-FB8993229349}" type="presOf" srcId="{9CE9554A-50E3-4871-9988-66FD28A8A599}" destId="{67126E16-AFC4-462F-9C3D-7B00F1EA11C3}" srcOrd="0" destOrd="0" presId="urn:microsoft.com/office/officeart/2005/8/layout/matrix3"/>
    <dgm:cxn modelId="{8FB2A46B-8647-45CF-974D-81649CEEB4F8}" type="presOf" srcId="{E6CD61EC-5D04-448C-B266-90432F8921D4}" destId="{54202083-3F73-4692-AD3E-FAE8D96F6CD7}" srcOrd="0" destOrd="0" presId="urn:microsoft.com/office/officeart/2005/8/layout/matrix3"/>
    <dgm:cxn modelId="{28C60092-2208-4E78-8A40-0F845033CB2D}" type="presOf" srcId="{87A71049-0DBE-4913-8D26-11FB7EC87BCC}" destId="{8F70A43C-E73C-489C-91CB-2FFE8EEF7CCF}" srcOrd="0" destOrd="0" presId="urn:microsoft.com/office/officeart/2005/8/layout/matrix3"/>
    <dgm:cxn modelId="{755E129B-7043-4EC0-A928-2E315F20A694}" srcId="{9CE9554A-50E3-4871-9988-66FD28A8A599}" destId="{A09ECD0D-A019-4BB6-A744-F7587640E3AE}" srcOrd="0" destOrd="0" parTransId="{FEE6615C-0F32-4153-AE80-DB09E187EB75}" sibTransId="{63739ADE-7062-4A20-9ED5-A17C42445A86}"/>
    <dgm:cxn modelId="{24ACB7A4-CCFA-4A6B-B726-8265AB622B53}" type="presOf" srcId="{A09ECD0D-A019-4BB6-A744-F7587640E3AE}" destId="{972BBF66-45B7-4493-BD94-3E08BB53C5C2}" srcOrd="0" destOrd="0" presId="urn:microsoft.com/office/officeart/2005/8/layout/matrix3"/>
    <dgm:cxn modelId="{96368ED4-DD2E-438E-9D83-F300F6FC00C0}" srcId="{9CE9554A-50E3-4871-9988-66FD28A8A599}" destId="{04D57881-4966-4812-B8D1-1FDE0AD10CC5}" srcOrd="1" destOrd="0" parTransId="{04335BF7-9635-49DF-8E4C-1C495244185D}" sibTransId="{3A784205-61A8-4989-8969-D5179E1C9681}"/>
    <dgm:cxn modelId="{4ED64DE7-A23D-460D-99E0-0007A99CE671}" srcId="{9CE9554A-50E3-4871-9988-66FD28A8A599}" destId="{E6CD61EC-5D04-448C-B266-90432F8921D4}" srcOrd="3" destOrd="0" parTransId="{FFB9A654-7EEB-448C-A4F9-E793B1989329}" sibTransId="{754A841A-6148-4DF0-A47B-2CD8839B30D9}"/>
    <dgm:cxn modelId="{FDEF2DF4-4A9A-4A31-925B-5C24FE6401E1}" type="presOf" srcId="{04D57881-4966-4812-B8D1-1FDE0AD10CC5}" destId="{DC7EED1B-A199-42BC-AE4E-B62E0F8756FF}" srcOrd="0" destOrd="0" presId="urn:microsoft.com/office/officeart/2005/8/layout/matrix3"/>
    <dgm:cxn modelId="{C46C57E2-2759-41B0-B853-FEA999043231}" type="presParOf" srcId="{67126E16-AFC4-462F-9C3D-7B00F1EA11C3}" destId="{5EE75C8D-90F4-4746-B889-8C5B09D2E14C}" srcOrd="0" destOrd="0" presId="urn:microsoft.com/office/officeart/2005/8/layout/matrix3"/>
    <dgm:cxn modelId="{FDCAD43A-9596-4DED-840F-14B202E940A3}" type="presParOf" srcId="{67126E16-AFC4-462F-9C3D-7B00F1EA11C3}" destId="{972BBF66-45B7-4493-BD94-3E08BB53C5C2}" srcOrd="1" destOrd="0" presId="urn:microsoft.com/office/officeart/2005/8/layout/matrix3"/>
    <dgm:cxn modelId="{E14943F7-2FA4-4D36-88D0-9EDF77AACBC2}" type="presParOf" srcId="{67126E16-AFC4-462F-9C3D-7B00F1EA11C3}" destId="{DC7EED1B-A199-42BC-AE4E-B62E0F8756FF}" srcOrd="2" destOrd="0" presId="urn:microsoft.com/office/officeart/2005/8/layout/matrix3"/>
    <dgm:cxn modelId="{F5F35169-075B-4AF4-8236-7F0CB8F10306}" type="presParOf" srcId="{67126E16-AFC4-462F-9C3D-7B00F1EA11C3}" destId="{8F70A43C-E73C-489C-91CB-2FFE8EEF7CCF}" srcOrd="3" destOrd="0" presId="urn:microsoft.com/office/officeart/2005/8/layout/matrix3"/>
    <dgm:cxn modelId="{699E07D6-837C-4BD8-AC1E-BE9762218AC9}" type="presParOf" srcId="{67126E16-AFC4-462F-9C3D-7B00F1EA11C3}" destId="{54202083-3F73-4692-AD3E-FAE8D96F6CD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08673-F3F5-4DB6-BFC0-F06E99B1972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049862-2B8C-46D7-8F5A-EFC9F0EE4BAF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približiti učenicima lik i djelo Marka Marulića</a:t>
          </a:r>
          <a:endParaRPr lang="en-US" dirty="0">
            <a:latin typeface="Amasis MT Pro" panose="02040504050005020304" pitchFamily="18" charset="-18"/>
          </a:endParaRPr>
        </a:p>
      </dgm:t>
    </dgm:pt>
    <dgm:pt modelId="{BD1DECDE-543D-4898-8E3B-F5216DB33D27}" type="parTrans" cxnId="{1000FBE1-9420-40AF-A6A5-4D6847C6D7D3}">
      <dgm:prSet/>
      <dgm:spPr/>
      <dgm:t>
        <a:bodyPr/>
        <a:lstStyle/>
        <a:p>
          <a:endParaRPr lang="en-US"/>
        </a:p>
      </dgm:t>
    </dgm:pt>
    <dgm:pt modelId="{C747D541-428D-494F-B36C-D25425643CFA}" type="sibTrans" cxnId="{1000FBE1-9420-40AF-A6A5-4D6847C6D7D3}">
      <dgm:prSet/>
      <dgm:spPr/>
      <dgm:t>
        <a:bodyPr/>
        <a:lstStyle/>
        <a:p>
          <a:endParaRPr lang="en-US"/>
        </a:p>
      </dgm:t>
    </dgm:pt>
    <dgm:pt modelId="{E6ED6551-E476-40CC-977A-CE204A31266D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objasniti povijesni kontekst vremena u kojem je Judita nastala</a:t>
          </a:r>
          <a:endParaRPr lang="en-US" dirty="0">
            <a:latin typeface="Amasis MT Pro" panose="02040504050005020304" pitchFamily="18" charset="-18"/>
          </a:endParaRPr>
        </a:p>
      </dgm:t>
    </dgm:pt>
    <dgm:pt modelId="{7BB10FEB-7EDC-4FB9-8C59-B02D46B56FB4}" type="parTrans" cxnId="{5A52D085-2810-4B45-A935-2FF86FEFEF32}">
      <dgm:prSet/>
      <dgm:spPr/>
      <dgm:t>
        <a:bodyPr/>
        <a:lstStyle/>
        <a:p>
          <a:endParaRPr lang="en-US"/>
        </a:p>
      </dgm:t>
    </dgm:pt>
    <dgm:pt modelId="{6DBE933B-3A42-443E-94BB-7A3A5F94AD4A}" type="sibTrans" cxnId="{5A52D085-2810-4B45-A935-2FF86FEFEF32}">
      <dgm:prSet/>
      <dgm:spPr/>
      <dgm:t>
        <a:bodyPr/>
        <a:lstStyle/>
        <a:p>
          <a:endParaRPr lang="en-US"/>
        </a:p>
      </dgm:t>
    </dgm:pt>
    <dgm:pt modelId="{CDD8CC48-5D8C-4136-A52C-9C3349817655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aktivno učiti, razvijati kritičko i kreativno mišljenje te komunikacijske i socijalne vještine</a:t>
          </a:r>
          <a:r>
            <a:rPr lang="hr-HR" dirty="0"/>
            <a:t>.</a:t>
          </a:r>
          <a:endParaRPr lang="en-US" dirty="0"/>
        </a:p>
      </dgm:t>
    </dgm:pt>
    <dgm:pt modelId="{F1CB8A51-2232-457C-8B62-6F19AE26E952}" type="parTrans" cxnId="{F0568061-2BC7-46CB-8E8F-A2420BB7EEF9}">
      <dgm:prSet/>
      <dgm:spPr/>
      <dgm:t>
        <a:bodyPr/>
        <a:lstStyle/>
        <a:p>
          <a:endParaRPr lang="en-US"/>
        </a:p>
      </dgm:t>
    </dgm:pt>
    <dgm:pt modelId="{E991D8FB-6B7B-4540-B7DD-15B95A545F16}" type="sibTrans" cxnId="{F0568061-2BC7-46CB-8E8F-A2420BB7EEF9}">
      <dgm:prSet/>
      <dgm:spPr/>
      <dgm:t>
        <a:bodyPr/>
        <a:lstStyle/>
        <a:p>
          <a:endParaRPr lang="en-US"/>
        </a:p>
      </dgm:t>
    </dgm:pt>
    <dgm:pt modelId="{5295579A-D60B-403F-A877-B844414256FE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usporediti Marulićevu i Gavranovu Juditu (sličnosti i razlike)</a:t>
          </a:r>
          <a:endParaRPr lang="en-US" dirty="0">
            <a:latin typeface="Amasis MT Pro" panose="02040504050005020304" pitchFamily="18" charset="-18"/>
          </a:endParaRPr>
        </a:p>
      </dgm:t>
    </dgm:pt>
    <dgm:pt modelId="{A555A295-E5BE-4B84-8642-AE82195AA040}" type="parTrans" cxnId="{9F4A6E31-1E9F-4F80-A59B-6CAD04435754}">
      <dgm:prSet/>
      <dgm:spPr/>
      <dgm:t>
        <a:bodyPr/>
        <a:lstStyle/>
        <a:p>
          <a:endParaRPr lang="en-US"/>
        </a:p>
      </dgm:t>
    </dgm:pt>
    <dgm:pt modelId="{E06F1041-7DE5-4F32-9679-AF0AEBA2409B}" type="sibTrans" cxnId="{9F4A6E31-1E9F-4F80-A59B-6CAD04435754}">
      <dgm:prSet/>
      <dgm:spPr/>
      <dgm:t>
        <a:bodyPr/>
        <a:lstStyle/>
        <a:p>
          <a:endParaRPr lang="en-US"/>
        </a:p>
      </dgm:t>
    </dgm:pt>
    <dgm:pt modelId="{58A4B86F-EA4C-417F-A489-0457404F8837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uočiti moralne i etičke probleme u djelu, uočiti vrline i mane glavnih junaka</a:t>
          </a:r>
          <a:endParaRPr lang="en-US" dirty="0">
            <a:latin typeface="Amasis MT Pro" panose="02040504050005020304" pitchFamily="18" charset="-18"/>
          </a:endParaRPr>
        </a:p>
      </dgm:t>
    </dgm:pt>
    <dgm:pt modelId="{57DAA51D-9D35-4170-9459-F720D1E25121}" type="parTrans" cxnId="{81E3432A-08C1-4E3F-A7A8-D08A2F0327AC}">
      <dgm:prSet/>
      <dgm:spPr/>
      <dgm:t>
        <a:bodyPr/>
        <a:lstStyle/>
        <a:p>
          <a:endParaRPr lang="en-US"/>
        </a:p>
      </dgm:t>
    </dgm:pt>
    <dgm:pt modelId="{F8E443A8-E99B-4283-B2F0-C522472D82BF}" type="sibTrans" cxnId="{81E3432A-08C1-4E3F-A7A8-D08A2F0327AC}">
      <dgm:prSet/>
      <dgm:spPr/>
      <dgm:t>
        <a:bodyPr/>
        <a:lstStyle/>
        <a:p>
          <a:endParaRPr lang="en-US"/>
        </a:p>
      </dgm:t>
    </dgm:pt>
    <dgm:pt modelId="{F8318500-78E3-48F5-B95B-42A85E38E65A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izraditi plakate, stripove o Juditi, izraditi figurice prema književnim likovima</a:t>
          </a:r>
        </a:p>
        <a:p>
          <a:r>
            <a:rPr lang="hr-HR" dirty="0">
              <a:latin typeface="Amasis MT Pro" panose="02040504050005020304" pitchFamily="18" charset="-18"/>
            </a:rPr>
            <a:t> -izraditi oružje kojim su se služili vojnici</a:t>
          </a:r>
          <a:endParaRPr lang="en-US" dirty="0">
            <a:latin typeface="Amasis MT Pro" panose="02040504050005020304" pitchFamily="18" charset="-18"/>
          </a:endParaRPr>
        </a:p>
      </dgm:t>
    </dgm:pt>
    <dgm:pt modelId="{52509E7A-06FC-466F-86BF-646430CEA5E6}" type="parTrans" cxnId="{D3623BDA-A90C-4DC4-8958-42FF7B0C1377}">
      <dgm:prSet/>
      <dgm:spPr/>
      <dgm:t>
        <a:bodyPr/>
        <a:lstStyle/>
        <a:p>
          <a:endParaRPr lang="en-US"/>
        </a:p>
      </dgm:t>
    </dgm:pt>
    <dgm:pt modelId="{0A31434E-25E7-447E-9D83-249FA21094E3}" type="sibTrans" cxnId="{D3623BDA-A90C-4DC4-8958-42FF7B0C1377}">
      <dgm:prSet/>
      <dgm:spPr/>
      <dgm:t>
        <a:bodyPr/>
        <a:lstStyle/>
        <a:p>
          <a:endParaRPr lang="en-US"/>
        </a:p>
      </dgm:t>
    </dgm:pt>
    <dgm:pt modelId="{A05AC5F8-6F12-428F-A1AE-4B1DC0A083D7}">
      <dgm:prSet/>
      <dgm:spPr/>
      <dgm:t>
        <a:bodyPr/>
        <a:lstStyle/>
        <a:p>
          <a:r>
            <a:rPr lang="hr-HR" dirty="0">
              <a:latin typeface="Amasis MT Pro" panose="02040504050005020304" pitchFamily="18" charset="-18"/>
            </a:rPr>
            <a:t>- upriličiti izložbu radova</a:t>
          </a:r>
          <a:endParaRPr lang="en-US" dirty="0">
            <a:latin typeface="Amasis MT Pro" panose="02040504050005020304" pitchFamily="18" charset="-18"/>
          </a:endParaRPr>
        </a:p>
      </dgm:t>
    </dgm:pt>
    <dgm:pt modelId="{9AE45284-B593-46E4-8C31-63028BD397FB}" type="parTrans" cxnId="{58C9220D-48DB-47D8-9A6B-DA8A57EBC659}">
      <dgm:prSet/>
      <dgm:spPr/>
      <dgm:t>
        <a:bodyPr/>
        <a:lstStyle/>
        <a:p>
          <a:endParaRPr lang="en-US"/>
        </a:p>
      </dgm:t>
    </dgm:pt>
    <dgm:pt modelId="{581DC808-23EF-4656-B3E1-98970378BD9C}" type="sibTrans" cxnId="{58C9220D-48DB-47D8-9A6B-DA8A57EBC659}">
      <dgm:prSet/>
      <dgm:spPr/>
      <dgm:t>
        <a:bodyPr/>
        <a:lstStyle/>
        <a:p>
          <a:endParaRPr lang="en-US"/>
        </a:p>
      </dgm:t>
    </dgm:pt>
    <dgm:pt modelId="{42D9BB58-4691-452D-9F3C-2BE71DBBD3EB}" type="pres">
      <dgm:prSet presAssocID="{CE508673-F3F5-4DB6-BFC0-F06E99B1972F}" presName="vert0" presStyleCnt="0">
        <dgm:presLayoutVars>
          <dgm:dir/>
          <dgm:animOne val="branch"/>
          <dgm:animLvl val="lvl"/>
        </dgm:presLayoutVars>
      </dgm:prSet>
      <dgm:spPr/>
    </dgm:pt>
    <dgm:pt modelId="{9E9D0339-AD3E-4910-895F-179C784BE757}" type="pres">
      <dgm:prSet presAssocID="{9D049862-2B8C-46D7-8F5A-EFC9F0EE4BAF}" presName="thickLine" presStyleLbl="alignNode1" presStyleIdx="0" presStyleCnt="7"/>
      <dgm:spPr/>
    </dgm:pt>
    <dgm:pt modelId="{8B5DF642-A8C6-4217-AA2A-8C0C7D37B570}" type="pres">
      <dgm:prSet presAssocID="{9D049862-2B8C-46D7-8F5A-EFC9F0EE4BAF}" presName="horz1" presStyleCnt="0"/>
      <dgm:spPr/>
    </dgm:pt>
    <dgm:pt modelId="{DEC1F798-BD58-44DC-8F0E-FC745DEFACE1}" type="pres">
      <dgm:prSet presAssocID="{9D049862-2B8C-46D7-8F5A-EFC9F0EE4BAF}" presName="tx1" presStyleLbl="revTx" presStyleIdx="0" presStyleCnt="7"/>
      <dgm:spPr/>
    </dgm:pt>
    <dgm:pt modelId="{8721AC0C-D785-4B31-9FFB-46E93BB38B45}" type="pres">
      <dgm:prSet presAssocID="{9D049862-2B8C-46D7-8F5A-EFC9F0EE4BAF}" presName="vert1" presStyleCnt="0"/>
      <dgm:spPr/>
    </dgm:pt>
    <dgm:pt modelId="{A530B8BD-F491-4439-A5CC-9B5EA126B05D}" type="pres">
      <dgm:prSet presAssocID="{E6ED6551-E476-40CC-977A-CE204A31266D}" presName="thickLine" presStyleLbl="alignNode1" presStyleIdx="1" presStyleCnt="7"/>
      <dgm:spPr/>
    </dgm:pt>
    <dgm:pt modelId="{F14E4E90-CE46-49F6-A947-F680739F8649}" type="pres">
      <dgm:prSet presAssocID="{E6ED6551-E476-40CC-977A-CE204A31266D}" presName="horz1" presStyleCnt="0"/>
      <dgm:spPr/>
    </dgm:pt>
    <dgm:pt modelId="{F703AAD2-F72D-42B2-9256-EDCE7A1A984E}" type="pres">
      <dgm:prSet presAssocID="{E6ED6551-E476-40CC-977A-CE204A31266D}" presName="tx1" presStyleLbl="revTx" presStyleIdx="1" presStyleCnt="7"/>
      <dgm:spPr/>
    </dgm:pt>
    <dgm:pt modelId="{33478496-B4F1-4358-928E-A4B0BFBC39A5}" type="pres">
      <dgm:prSet presAssocID="{E6ED6551-E476-40CC-977A-CE204A31266D}" presName="vert1" presStyleCnt="0"/>
      <dgm:spPr/>
    </dgm:pt>
    <dgm:pt modelId="{C1EDFC27-586D-45D9-B5D0-CE4F64379A8D}" type="pres">
      <dgm:prSet presAssocID="{CDD8CC48-5D8C-4136-A52C-9C3349817655}" presName="thickLine" presStyleLbl="alignNode1" presStyleIdx="2" presStyleCnt="7"/>
      <dgm:spPr/>
    </dgm:pt>
    <dgm:pt modelId="{93843665-9F9C-4AA3-9F07-396817050622}" type="pres">
      <dgm:prSet presAssocID="{CDD8CC48-5D8C-4136-A52C-9C3349817655}" presName="horz1" presStyleCnt="0"/>
      <dgm:spPr/>
    </dgm:pt>
    <dgm:pt modelId="{92DB3A9E-C7A6-487D-ADA8-10EF97B50DF6}" type="pres">
      <dgm:prSet presAssocID="{CDD8CC48-5D8C-4136-A52C-9C3349817655}" presName="tx1" presStyleLbl="revTx" presStyleIdx="2" presStyleCnt="7"/>
      <dgm:spPr/>
    </dgm:pt>
    <dgm:pt modelId="{A6907975-7D6D-4210-9152-89966D8A5242}" type="pres">
      <dgm:prSet presAssocID="{CDD8CC48-5D8C-4136-A52C-9C3349817655}" presName="vert1" presStyleCnt="0"/>
      <dgm:spPr/>
    </dgm:pt>
    <dgm:pt modelId="{3888947B-9605-4D85-8A23-DAB87DC3E19E}" type="pres">
      <dgm:prSet presAssocID="{5295579A-D60B-403F-A877-B844414256FE}" presName="thickLine" presStyleLbl="alignNode1" presStyleIdx="3" presStyleCnt="7"/>
      <dgm:spPr/>
    </dgm:pt>
    <dgm:pt modelId="{9C0A5DCF-7AD9-40E4-85E3-8A561F34E035}" type="pres">
      <dgm:prSet presAssocID="{5295579A-D60B-403F-A877-B844414256FE}" presName="horz1" presStyleCnt="0"/>
      <dgm:spPr/>
    </dgm:pt>
    <dgm:pt modelId="{882E4DCB-4BB8-45B6-A8B7-3EA4C4ACBB9C}" type="pres">
      <dgm:prSet presAssocID="{5295579A-D60B-403F-A877-B844414256FE}" presName="tx1" presStyleLbl="revTx" presStyleIdx="3" presStyleCnt="7"/>
      <dgm:spPr/>
    </dgm:pt>
    <dgm:pt modelId="{2E0495C5-82C8-4685-9592-0F902DA474F6}" type="pres">
      <dgm:prSet presAssocID="{5295579A-D60B-403F-A877-B844414256FE}" presName="vert1" presStyleCnt="0"/>
      <dgm:spPr/>
    </dgm:pt>
    <dgm:pt modelId="{1754739D-ECA8-4BD3-B727-9FDD9306CE6A}" type="pres">
      <dgm:prSet presAssocID="{58A4B86F-EA4C-417F-A489-0457404F8837}" presName="thickLine" presStyleLbl="alignNode1" presStyleIdx="4" presStyleCnt="7"/>
      <dgm:spPr/>
    </dgm:pt>
    <dgm:pt modelId="{EB417312-A737-4119-85AF-CFDB9F166789}" type="pres">
      <dgm:prSet presAssocID="{58A4B86F-EA4C-417F-A489-0457404F8837}" presName="horz1" presStyleCnt="0"/>
      <dgm:spPr/>
    </dgm:pt>
    <dgm:pt modelId="{A47EB509-DF94-4FD8-99D6-6898B68C6291}" type="pres">
      <dgm:prSet presAssocID="{58A4B86F-EA4C-417F-A489-0457404F8837}" presName="tx1" presStyleLbl="revTx" presStyleIdx="4" presStyleCnt="7"/>
      <dgm:spPr/>
    </dgm:pt>
    <dgm:pt modelId="{D9B6BB53-E3B0-4924-9B01-0C9C473CDF53}" type="pres">
      <dgm:prSet presAssocID="{58A4B86F-EA4C-417F-A489-0457404F8837}" presName="vert1" presStyleCnt="0"/>
      <dgm:spPr/>
    </dgm:pt>
    <dgm:pt modelId="{07D285AB-EC78-41C7-B9B7-A467FDBE12F5}" type="pres">
      <dgm:prSet presAssocID="{F8318500-78E3-48F5-B95B-42A85E38E65A}" presName="thickLine" presStyleLbl="alignNode1" presStyleIdx="5" presStyleCnt="7"/>
      <dgm:spPr/>
    </dgm:pt>
    <dgm:pt modelId="{D8EE1841-D40F-4BC2-97D4-AC28350F2C91}" type="pres">
      <dgm:prSet presAssocID="{F8318500-78E3-48F5-B95B-42A85E38E65A}" presName="horz1" presStyleCnt="0"/>
      <dgm:spPr/>
    </dgm:pt>
    <dgm:pt modelId="{85CCF909-88D6-493A-A72A-D4B716ECAD6B}" type="pres">
      <dgm:prSet presAssocID="{F8318500-78E3-48F5-B95B-42A85E38E65A}" presName="tx1" presStyleLbl="revTx" presStyleIdx="5" presStyleCnt="7"/>
      <dgm:spPr/>
    </dgm:pt>
    <dgm:pt modelId="{CEC2A793-496B-4D48-9FB4-BF5D413576D3}" type="pres">
      <dgm:prSet presAssocID="{F8318500-78E3-48F5-B95B-42A85E38E65A}" presName="vert1" presStyleCnt="0"/>
      <dgm:spPr/>
    </dgm:pt>
    <dgm:pt modelId="{62FD3357-9B88-4AFF-A648-324281F541D2}" type="pres">
      <dgm:prSet presAssocID="{A05AC5F8-6F12-428F-A1AE-4B1DC0A083D7}" presName="thickLine" presStyleLbl="alignNode1" presStyleIdx="6" presStyleCnt="7"/>
      <dgm:spPr/>
    </dgm:pt>
    <dgm:pt modelId="{CC2642F0-9F34-48A3-89B3-EC29AEE9F2CF}" type="pres">
      <dgm:prSet presAssocID="{A05AC5F8-6F12-428F-A1AE-4B1DC0A083D7}" presName="horz1" presStyleCnt="0"/>
      <dgm:spPr/>
    </dgm:pt>
    <dgm:pt modelId="{741AB731-709B-4405-B461-9A0AB9C0B600}" type="pres">
      <dgm:prSet presAssocID="{A05AC5F8-6F12-428F-A1AE-4B1DC0A083D7}" presName="tx1" presStyleLbl="revTx" presStyleIdx="6" presStyleCnt="7"/>
      <dgm:spPr/>
    </dgm:pt>
    <dgm:pt modelId="{A19E9BAF-50CE-4A01-99B1-A333496EEB0D}" type="pres">
      <dgm:prSet presAssocID="{A05AC5F8-6F12-428F-A1AE-4B1DC0A083D7}" presName="vert1" presStyleCnt="0"/>
      <dgm:spPr/>
    </dgm:pt>
  </dgm:ptLst>
  <dgm:cxnLst>
    <dgm:cxn modelId="{58C9220D-48DB-47D8-9A6B-DA8A57EBC659}" srcId="{CE508673-F3F5-4DB6-BFC0-F06E99B1972F}" destId="{A05AC5F8-6F12-428F-A1AE-4B1DC0A083D7}" srcOrd="6" destOrd="0" parTransId="{9AE45284-B593-46E4-8C31-63028BD397FB}" sibTransId="{581DC808-23EF-4656-B3E1-98970378BD9C}"/>
    <dgm:cxn modelId="{81E3432A-08C1-4E3F-A7A8-D08A2F0327AC}" srcId="{CE508673-F3F5-4DB6-BFC0-F06E99B1972F}" destId="{58A4B86F-EA4C-417F-A489-0457404F8837}" srcOrd="4" destOrd="0" parTransId="{57DAA51D-9D35-4170-9459-F720D1E25121}" sibTransId="{F8E443A8-E99B-4283-B2F0-C522472D82BF}"/>
    <dgm:cxn modelId="{9F4A6E31-1E9F-4F80-A59B-6CAD04435754}" srcId="{CE508673-F3F5-4DB6-BFC0-F06E99B1972F}" destId="{5295579A-D60B-403F-A877-B844414256FE}" srcOrd="3" destOrd="0" parTransId="{A555A295-E5BE-4B84-8642-AE82195AA040}" sibTransId="{E06F1041-7DE5-4F32-9679-AF0AEBA2409B}"/>
    <dgm:cxn modelId="{F0568061-2BC7-46CB-8E8F-A2420BB7EEF9}" srcId="{CE508673-F3F5-4DB6-BFC0-F06E99B1972F}" destId="{CDD8CC48-5D8C-4136-A52C-9C3349817655}" srcOrd="2" destOrd="0" parTransId="{F1CB8A51-2232-457C-8B62-6F19AE26E952}" sibTransId="{E991D8FB-6B7B-4540-B7DD-15B95A545F16}"/>
    <dgm:cxn modelId="{F640C561-A9F4-48B8-BDD4-F08048F0174F}" type="presOf" srcId="{E6ED6551-E476-40CC-977A-CE204A31266D}" destId="{F703AAD2-F72D-42B2-9256-EDCE7A1A984E}" srcOrd="0" destOrd="0" presId="urn:microsoft.com/office/officeart/2008/layout/LinedList"/>
    <dgm:cxn modelId="{BF53CC62-5F92-4147-9C55-2E403148190F}" type="presOf" srcId="{CDD8CC48-5D8C-4136-A52C-9C3349817655}" destId="{92DB3A9E-C7A6-487D-ADA8-10EF97B50DF6}" srcOrd="0" destOrd="0" presId="urn:microsoft.com/office/officeart/2008/layout/LinedList"/>
    <dgm:cxn modelId="{0D88CE80-F59A-4592-91DA-B9D0AD0A64B9}" type="presOf" srcId="{58A4B86F-EA4C-417F-A489-0457404F8837}" destId="{A47EB509-DF94-4FD8-99D6-6898B68C6291}" srcOrd="0" destOrd="0" presId="urn:microsoft.com/office/officeart/2008/layout/LinedList"/>
    <dgm:cxn modelId="{5A52D085-2810-4B45-A935-2FF86FEFEF32}" srcId="{CE508673-F3F5-4DB6-BFC0-F06E99B1972F}" destId="{E6ED6551-E476-40CC-977A-CE204A31266D}" srcOrd="1" destOrd="0" parTransId="{7BB10FEB-7EDC-4FB9-8C59-B02D46B56FB4}" sibTransId="{6DBE933B-3A42-443E-94BB-7A3A5F94AD4A}"/>
    <dgm:cxn modelId="{942F488C-E046-46E2-915A-0EFCFE024198}" type="presOf" srcId="{F8318500-78E3-48F5-B95B-42A85E38E65A}" destId="{85CCF909-88D6-493A-A72A-D4B716ECAD6B}" srcOrd="0" destOrd="0" presId="urn:microsoft.com/office/officeart/2008/layout/LinedList"/>
    <dgm:cxn modelId="{CC2B6B94-A1B8-4693-BD95-DDA61FF92914}" type="presOf" srcId="{A05AC5F8-6F12-428F-A1AE-4B1DC0A083D7}" destId="{741AB731-709B-4405-B461-9A0AB9C0B600}" srcOrd="0" destOrd="0" presId="urn:microsoft.com/office/officeart/2008/layout/LinedList"/>
    <dgm:cxn modelId="{B4C936A8-C9AD-47B3-86EC-EE94C4C8A350}" type="presOf" srcId="{CE508673-F3F5-4DB6-BFC0-F06E99B1972F}" destId="{42D9BB58-4691-452D-9F3C-2BE71DBBD3EB}" srcOrd="0" destOrd="0" presId="urn:microsoft.com/office/officeart/2008/layout/LinedList"/>
    <dgm:cxn modelId="{F55DCEC6-C91B-4743-8956-4C63C5F07D3F}" type="presOf" srcId="{9D049862-2B8C-46D7-8F5A-EFC9F0EE4BAF}" destId="{DEC1F798-BD58-44DC-8F0E-FC745DEFACE1}" srcOrd="0" destOrd="0" presId="urn:microsoft.com/office/officeart/2008/layout/LinedList"/>
    <dgm:cxn modelId="{49485FC8-8141-47F2-90DC-0C9D52BCEA1F}" type="presOf" srcId="{5295579A-D60B-403F-A877-B844414256FE}" destId="{882E4DCB-4BB8-45B6-A8B7-3EA4C4ACBB9C}" srcOrd="0" destOrd="0" presId="urn:microsoft.com/office/officeart/2008/layout/LinedList"/>
    <dgm:cxn modelId="{D3623BDA-A90C-4DC4-8958-42FF7B0C1377}" srcId="{CE508673-F3F5-4DB6-BFC0-F06E99B1972F}" destId="{F8318500-78E3-48F5-B95B-42A85E38E65A}" srcOrd="5" destOrd="0" parTransId="{52509E7A-06FC-466F-86BF-646430CEA5E6}" sibTransId="{0A31434E-25E7-447E-9D83-249FA21094E3}"/>
    <dgm:cxn modelId="{1000FBE1-9420-40AF-A6A5-4D6847C6D7D3}" srcId="{CE508673-F3F5-4DB6-BFC0-F06E99B1972F}" destId="{9D049862-2B8C-46D7-8F5A-EFC9F0EE4BAF}" srcOrd="0" destOrd="0" parTransId="{BD1DECDE-543D-4898-8E3B-F5216DB33D27}" sibTransId="{C747D541-428D-494F-B36C-D25425643CFA}"/>
    <dgm:cxn modelId="{85671B5D-006D-4710-BAA5-267DA57C8D27}" type="presParOf" srcId="{42D9BB58-4691-452D-9F3C-2BE71DBBD3EB}" destId="{9E9D0339-AD3E-4910-895F-179C784BE757}" srcOrd="0" destOrd="0" presId="urn:microsoft.com/office/officeart/2008/layout/LinedList"/>
    <dgm:cxn modelId="{3E42BECB-7055-4075-810F-52DB5F1D1185}" type="presParOf" srcId="{42D9BB58-4691-452D-9F3C-2BE71DBBD3EB}" destId="{8B5DF642-A8C6-4217-AA2A-8C0C7D37B570}" srcOrd="1" destOrd="0" presId="urn:microsoft.com/office/officeart/2008/layout/LinedList"/>
    <dgm:cxn modelId="{1547607E-F77E-4011-95A7-0FA6DA3BBAF0}" type="presParOf" srcId="{8B5DF642-A8C6-4217-AA2A-8C0C7D37B570}" destId="{DEC1F798-BD58-44DC-8F0E-FC745DEFACE1}" srcOrd="0" destOrd="0" presId="urn:microsoft.com/office/officeart/2008/layout/LinedList"/>
    <dgm:cxn modelId="{7746E13C-BAEE-4414-8FCA-2006BF4E7BF9}" type="presParOf" srcId="{8B5DF642-A8C6-4217-AA2A-8C0C7D37B570}" destId="{8721AC0C-D785-4B31-9FFB-46E93BB38B45}" srcOrd="1" destOrd="0" presId="urn:microsoft.com/office/officeart/2008/layout/LinedList"/>
    <dgm:cxn modelId="{4391C4CF-23AB-4956-9352-DDDC889203B3}" type="presParOf" srcId="{42D9BB58-4691-452D-9F3C-2BE71DBBD3EB}" destId="{A530B8BD-F491-4439-A5CC-9B5EA126B05D}" srcOrd="2" destOrd="0" presId="urn:microsoft.com/office/officeart/2008/layout/LinedList"/>
    <dgm:cxn modelId="{9C374CDA-F6AD-4EF7-A683-ECF5422FA903}" type="presParOf" srcId="{42D9BB58-4691-452D-9F3C-2BE71DBBD3EB}" destId="{F14E4E90-CE46-49F6-A947-F680739F8649}" srcOrd="3" destOrd="0" presId="urn:microsoft.com/office/officeart/2008/layout/LinedList"/>
    <dgm:cxn modelId="{6D0D0BC9-488F-45D6-B8E2-8888E4808A4C}" type="presParOf" srcId="{F14E4E90-CE46-49F6-A947-F680739F8649}" destId="{F703AAD2-F72D-42B2-9256-EDCE7A1A984E}" srcOrd="0" destOrd="0" presId="urn:microsoft.com/office/officeart/2008/layout/LinedList"/>
    <dgm:cxn modelId="{20F46A7F-A4CE-45F7-8DBD-732542ADA11C}" type="presParOf" srcId="{F14E4E90-CE46-49F6-A947-F680739F8649}" destId="{33478496-B4F1-4358-928E-A4B0BFBC39A5}" srcOrd="1" destOrd="0" presId="urn:microsoft.com/office/officeart/2008/layout/LinedList"/>
    <dgm:cxn modelId="{B8F82D98-017D-4C83-9174-D8A28C7C279D}" type="presParOf" srcId="{42D9BB58-4691-452D-9F3C-2BE71DBBD3EB}" destId="{C1EDFC27-586D-45D9-B5D0-CE4F64379A8D}" srcOrd="4" destOrd="0" presId="urn:microsoft.com/office/officeart/2008/layout/LinedList"/>
    <dgm:cxn modelId="{821F87DA-E416-4281-8E2E-F3748B7F8AED}" type="presParOf" srcId="{42D9BB58-4691-452D-9F3C-2BE71DBBD3EB}" destId="{93843665-9F9C-4AA3-9F07-396817050622}" srcOrd="5" destOrd="0" presId="urn:microsoft.com/office/officeart/2008/layout/LinedList"/>
    <dgm:cxn modelId="{1412B219-40CC-4BB7-9F2C-F372B81E388F}" type="presParOf" srcId="{93843665-9F9C-4AA3-9F07-396817050622}" destId="{92DB3A9E-C7A6-487D-ADA8-10EF97B50DF6}" srcOrd="0" destOrd="0" presId="urn:microsoft.com/office/officeart/2008/layout/LinedList"/>
    <dgm:cxn modelId="{8C0ABA09-D3CB-4473-8BE0-DD81A905BABD}" type="presParOf" srcId="{93843665-9F9C-4AA3-9F07-396817050622}" destId="{A6907975-7D6D-4210-9152-89966D8A5242}" srcOrd="1" destOrd="0" presId="urn:microsoft.com/office/officeart/2008/layout/LinedList"/>
    <dgm:cxn modelId="{D902C828-B070-42AF-9B5F-C8F295FCE377}" type="presParOf" srcId="{42D9BB58-4691-452D-9F3C-2BE71DBBD3EB}" destId="{3888947B-9605-4D85-8A23-DAB87DC3E19E}" srcOrd="6" destOrd="0" presId="urn:microsoft.com/office/officeart/2008/layout/LinedList"/>
    <dgm:cxn modelId="{D40B4738-90FF-499E-B6E9-550D66E1EB0B}" type="presParOf" srcId="{42D9BB58-4691-452D-9F3C-2BE71DBBD3EB}" destId="{9C0A5DCF-7AD9-40E4-85E3-8A561F34E035}" srcOrd="7" destOrd="0" presId="urn:microsoft.com/office/officeart/2008/layout/LinedList"/>
    <dgm:cxn modelId="{1FF517A6-ABB0-4183-BD16-0408E2468176}" type="presParOf" srcId="{9C0A5DCF-7AD9-40E4-85E3-8A561F34E035}" destId="{882E4DCB-4BB8-45B6-A8B7-3EA4C4ACBB9C}" srcOrd="0" destOrd="0" presId="urn:microsoft.com/office/officeart/2008/layout/LinedList"/>
    <dgm:cxn modelId="{C42CE58C-D64C-4707-95DC-3A70737A3F8A}" type="presParOf" srcId="{9C0A5DCF-7AD9-40E4-85E3-8A561F34E035}" destId="{2E0495C5-82C8-4685-9592-0F902DA474F6}" srcOrd="1" destOrd="0" presId="urn:microsoft.com/office/officeart/2008/layout/LinedList"/>
    <dgm:cxn modelId="{878AF328-FBAC-4D3D-9CA1-10B3E942CA27}" type="presParOf" srcId="{42D9BB58-4691-452D-9F3C-2BE71DBBD3EB}" destId="{1754739D-ECA8-4BD3-B727-9FDD9306CE6A}" srcOrd="8" destOrd="0" presId="urn:microsoft.com/office/officeart/2008/layout/LinedList"/>
    <dgm:cxn modelId="{C6CF1D07-CDF8-4B23-A651-B7969FCE3C10}" type="presParOf" srcId="{42D9BB58-4691-452D-9F3C-2BE71DBBD3EB}" destId="{EB417312-A737-4119-85AF-CFDB9F166789}" srcOrd="9" destOrd="0" presId="urn:microsoft.com/office/officeart/2008/layout/LinedList"/>
    <dgm:cxn modelId="{41DFBF63-4D75-4A9A-BA6E-54DF931807C1}" type="presParOf" srcId="{EB417312-A737-4119-85AF-CFDB9F166789}" destId="{A47EB509-DF94-4FD8-99D6-6898B68C6291}" srcOrd="0" destOrd="0" presId="urn:microsoft.com/office/officeart/2008/layout/LinedList"/>
    <dgm:cxn modelId="{C878C9B9-6CDE-4C56-A83A-18ABF58F0D46}" type="presParOf" srcId="{EB417312-A737-4119-85AF-CFDB9F166789}" destId="{D9B6BB53-E3B0-4924-9B01-0C9C473CDF53}" srcOrd="1" destOrd="0" presId="urn:microsoft.com/office/officeart/2008/layout/LinedList"/>
    <dgm:cxn modelId="{FDCA37DC-4C39-49AE-BD48-2419AB434F6B}" type="presParOf" srcId="{42D9BB58-4691-452D-9F3C-2BE71DBBD3EB}" destId="{07D285AB-EC78-41C7-B9B7-A467FDBE12F5}" srcOrd="10" destOrd="0" presId="urn:microsoft.com/office/officeart/2008/layout/LinedList"/>
    <dgm:cxn modelId="{3D83BFBE-157D-4F30-9B4C-23337474EEBC}" type="presParOf" srcId="{42D9BB58-4691-452D-9F3C-2BE71DBBD3EB}" destId="{D8EE1841-D40F-4BC2-97D4-AC28350F2C91}" srcOrd="11" destOrd="0" presId="urn:microsoft.com/office/officeart/2008/layout/LinedList"/>
    <dgm:cxn modelId="{10DF1607-9476-4D2E-BC7E-011BA03B6E37}" type="presParOf" srcId="{D8EE1841-D40F-4BC2-97D4-AC28350F2C91}" destId="{85CCF909-88D6-493A-A72A-D4B716ECAD6B}" srcOrd="0" destOrd="0" presId="urn:microsoft.com/office/officeart/2008/layout/LinedList"/>
    <dgm:cxn modelId="{109A7851-3999-4408-A6A7-18E3E262C7BF}" type="presParOf" srcId="{D8EE1841-D40F-4BC2-97D4-AC28350F2C91}" destId="{CEC2A793-496B-4D48-9FB4-BF5D413576D3}" srcOrd="1" destOrd="0" presId="urn:microsoft.com/office/officeart/2008/layout/LinedList"/>
    <dgm:cxn modelId="{90CBD199-02BA-4E17-A09D-2459380938BD}" type="presParOf" srcId="{42D9BB58-4691-452D-9F3C-2BE71DBBD3EB}" destId="{62FD3357-9B88-4AFF-A648-324281F541D2}" srcOrd="12" destOrd="0" presId="urn:microsoft.com/office/officeart/2008/layout/LinedList"/>
    <dgm:cxn modelId="{8C54F79C-DDC2-421D-9F1E-E7D61ED9C0C7}" type="presParOf" srcId="{42D9BB58-4691-452D-9F3C-2BE71DBBD3EB}" destId="{CC2642F0-9F34-48A3-89B3-EC29AEE9F2CF}" srcOrd="13" destOrd="0" presId="urn:microsoft.com/office/officeart/2008/layout/LinedList"/>
    <dgm:cxn modelId="{EAD42580-0729-4850-8E83-3C4AB613138B}" type="presParOf" srcId="{CC2642F0-9F34-48A3-89B3-EC29AEE9F2CF}" destId="{741AB731-709B-4405-B461-9A0AB9C0B600}" srcOrd="0" destOrd="0" presId="urn:microsoft.com/office/officeart/2008/layout/LinedList"/>
    <dgm:cxn modelId="{E89FBE7A-EA50-4EF6-AAE0-DE996197C040}" type="presParOf" srcId="{CC2642F0-9F34-48A3-89B3-EC29AEE9F2CF}" destId="{A19E9BAF-50CE-4A01-99B1-A333496EEB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75C8D-90F4-4746-B889-8C5B09D2E14C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BBF66-45B7-4493-BD94-3E08BB53C5C2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- obilježavanje 500 godina od prvoga tiska Marulićeve Judite </a:t>
          </a:r>
          <a:endParaRPr lang="en-US" sz="1400" b="1" kern="1200" dirty="0">
            <a:latin typeface="Amasis MT Pro" panose="02040504050005020304" pitchFamily="18" charset="-18"/>
          </a:endParaRPr>
        </a:p>
      </dsp:txBody>
      <dsp:txXfrm>
        <a:off x="1505536" y="576055"/>
        <a:ext cx="1777715" cy="1777715"/>
      </dsp:txXfrm>
    </dsp:sp>
    <dsp:sp modelId="{DC7EED1B-A199-42BC-AE4E-B62E0F8756FF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5">
            <a:hueOff val="-504689"/>
            <a:satOff val="1951"/>
            <a:lumOff val="-20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- integrirana </a:t>
          </a:r>
          <a:r>
            <a:rPr lang="hr-HR" sz="1400" b="1" kern="1200">
              <a:latin typeface="Amasis MT Pro" panose="02040504050005020304" pitchFamily="18" charset="-18"/>
            </a:rPr>
            <a:t>nastava Hrvatskog </a:t>
          </a:r>
          <a:r>
            <a:rPr lang="hr-HR" sz="1400" b="1" kern="1200" dirty="0">
              <a:latin typeface="Amasis MT Pro" panose="02040504050005020304" pitchFamily="18" charset="-18"/>
            </a:rPr>
            <a:t>jezika </a:t>
          </a:r>
          <a:r>
            <a:rPr lang="hr-HR" sz="1400" b="1" kern="1200">
              <a:latin typeface="Amasis MT Pro" panose="02040504050005020304" pitchFamily="18" charset="-18"/>
            </a:rPr>
            <a:t>i Etike</a:t>
          </a:r>
          <a:endParaRPr lang="en-US" sz="1400" b="1" kern="1200" dirty="0">
            <a:latin typeface="Amasis MT Pro" panose="02040504050005020304" pitchFamily="18" charset="-18"/>
          </a:endParaRPr>
        </a:p>
      </dsp:txBody>
      <dsp:txXfrm>
        <a:off x="3627134" y="576055"/>
        <a:ext cx="1777715" cy="1777715"/>
      </dsp:txXfrm>
    </dsp:sp>
    <dsp:sp modelId="{8F70A43C-E73C-489C-91CB-2FFE8EEF7CCF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5">
            <a:hueOff val="-1009377"/>
            <a:satOff val="3902"/>
            <a:lumOff val="-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sudionici: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učenici 2. razreda  smjer arhitektonski tehničar i strojarski računalni tehničar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(51 učenik)</a:t>
          </a:r>
          <a:endParaRPr lang="en-US" sz="1400" b="1" kern="1200" dirty="0">
            <a:latin typeface="Amasis MT Pro" panose="02040504050005020304" pitchFamily="18" charset="-18"/>
          </a:endParaRPr>
        </a:p>
      </dsp:txBody>
      <dsp:txXfrm>
        <a:off x="1505536" y="2697653"/>
        <a:ext cx="1777715" cy="1777715"/>
      </dsp:txXfrm>
    </dsp:sp>
    <dsp:sp modelId="{54202083-3F73-4692-AD3E-FAE8D96F6CD7}">
      <dsp:nvSpPr>
        <dsp:cNvPr id="0" name=""/>
        <dsp:cNvSpPr/>
      </dsp:nvSpPr>
      <dsp:spPr>
        <a:xfrm>
          <a:off x="3529014" y="2601483"/>
          <a:ext cx="1970055" cy="1970055"/>
        </a:xfrm>
        <a:prstGeom prst="roundRect">
          <a:avLst/>
        </a:prstGeom>
        <a:solidFill>
          <a:schemeClr val="accent5">
            <a:hueOff val="-1514066"/>
            <a:satOff val="5853"/>
            <a:lumOff val="-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voditeljice projekta: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Amasis MT Pro" panose="02040504050005020304" pitchFamily="18" charset="-18"/>
            </a:rPr>
            <a:t>Kristina Lenić i Gordana Mofardin</a:t>
          </a:r>
          <a:endParaRPr lang="en-US" sz="1400" b="1" kern="1200" dirty="0">
            <a:latin typeface="Amasis MT Pro" panose="02040504050005020304" pitchFamily="18" charset="-18"/>
          </a:endParaRPr>
        </a:p>
      </dsp:txBody>
      <dsp:txXfrm>
        <a:off x="3625184" y="2697653"/>
        <a:ext cx="1777715" cy="177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0339-AD3E-4910-895F-179C784BE757}">
      <dsp:nvSpPr>
        <dsp:cNvPr id="0" name=""/>
        <dsp:cNvSpPr/>
      </dsp:nvSpPr>
      <dsp:spPr>
        <a:xfrm>
          <a:off x="0" y="505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1F798-BD58-44DC-8F0E-FC745DEFACE1}">
      <dsp:nvSpPr>
        <dsp:cNvPr id="0" name=""/>
        <dsp:cNvSpPr/>
      </dsp:nvSpPr>
      <dsp:spPr>
        <a:xfrm>
          <a:off x="0" y="505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približiti učenicima lik i djelo Marka Marulića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505"/>
        <a:ext cx="10058399" cy="591606"/>
      </dsp:txXfrm>
    </dsp:sp>
    <dsp:sp modelId="{A530B8BD-F491-4439-A5CC-9B5EA126B05D}">
      <dsp:nvSpPr>
        <dsp:cNvPr id="0" name=""/>
        <dsp:cNvSpPr/>
      </dsp:nvSpPr>
      <dsp:spPr>
        <a:xfrm>
          <a:off x="0" y="592111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AAD2-F72D-42B2-9256-EDCE7A1A984E}">
      <dsp:nvSpPr>
        <dsp:cNvPr id="0" name=""/>
        <dsp:cNvSpPr/>
      </dsp:nvSpPr>
      <dsp:spPr>
        <a:xfrm>
          <a:off x="0" y="592111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objasniti povijesni kontekst vremena u kojem je Judita nastala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592111"/>
        <a:ext cx="10058399" cy="591606"/>
      </dsp:txXfrm>
    </dsp:sp>
    <dsp:sp modelId="{C1EDFC27-586D-45D9-B5D0-CE4F64379A8D}">
      <dsp:nvSpPr>
        <dsp:cNvPr id="0" name=""/>
        <dsp:cNvSpPr/>
      </dsp:nvSpPr>
      <dsp:spPr>
        <a:xfrm>
          <a:off x="0" y="1183718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B3A9E-C7A6-487D-ADA8-10EF97B50DF6}">
      <dsp:nvSpPr>
        <dsp:cNvPr id="0" name=""/>
        <dsp:cNvSpPr/>
      </dsp:nvSpPr>
      <dsp:spPr>
        <a:xfrm>
          <a:off x="0" y="1183718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aktivno učiti, razvijati kritičko i kreativno mišljenje te komunikacijske i socijalne vještine</a:t>
          </a:r>
          <a:r>
            <a:rPr lang="hr-HR" sz="1400" kern="1200" dirty="0"/>
            <a:t>.</a:t>
          </a:r>
          <a:endParaRPr lang="en-US" sz="1400" kern="1200" dirty="0"/>
        </a:p>
      </dsp:txBody>
      <dsp:txXfrm>
        <a:off x="0" y="1183718"/>
        <a:ext cx="10058399" cy="591606"/>
      </dsp:txXfrm>
    </dsp:sp>
    <dsp:sp modelId="{3888947B-9605-4D85-8A23-DAB87DC3E19E}">
      <dsp:nvSpPr>
        <dsp:cNvPr id="0" name=""/>
        <dsp:cNvSpPr/>
      </dsp:nvSpPr>
      <dsp:spPr>
        <a:xfrm>
          <a:off x="0" y="1775324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E4DCB-4BB8-45B6-A8B7-3EA4C4ACBB9C}">
      <dsp:nvSpPr>
        <dsp:cNvPr id="0" name=""/>
        <dsp:cNvSpPr/>
      </dsp:nvSpPr>
      <dsp:spPr>
        <a:xfrm>
          <a:off x="0" y="1775324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usporediti Marulićevu i Gavranovu Juditu (sličnosti i razlike)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1775324"/>
        <a:ext cx="10058399" cy="591606"/>
      </dsp:txXfrm>
    </dsp:sp>
    <dsp:sp modelId="{1754739D-ECA8-4BD3-B727-9FDD9306CE6A}">
      <dsp:nvSpPr>
        <dsp:cNvPr id="0" name=""/>
        <dsp:cNvSpPr/>
      </dsp:nvSpPr>
      <dsp:spPr>
        <a:xfrm>
          <a:off x="0" y="2366930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EB509-DF94-4FD8-99D6-6898B68C6291}">
      <dsp:nvSpPr>
        <dsp:cNvPr id="0" name=""/>
        <dsp:cNvSpPr/>
      </dsp:nvSpPr>
      <dsp:spPr>
        <a:xfrm>
          <a:off x="0" y="2366930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uočiti moralne i etičke probleme u djelu, uočiti vrline i mane glavnih junaka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2366930"/>
        <a:ext cx="10058399" cy="591606"/>
      </dsp:txXfrm>
    </dsp:sp>
    <dsp:sp modelId="{07D285AB-EC78-41C7-B9B7-A467FDBE12F5}">
      <dsp:nvSpPr>
        <dsp:cNvPr id="0" name=""/>
        <dsp:cNvSpPr/>
      </dsp:nvSpPr>
      <dsp:spPr>
        <a:xfrm>
          <a:off x="0" y="2958536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CF909-88D6-493A-A72A-D4B716ECAD6B}">
      <dsp:nvSpPr>
        <dsp:cNvPr id="0" name=""/>
        <dsp:cNvSpPr/>
      </dsp:nvSpPr>
      <dsp:spPr>
        <a:xfrm>
          <a:off x="0" y="2958536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izraditi plakate, stripove o Juditi, izraditi figurice prema književnim likovima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 -izraditi oružje kojim su se služili vojnici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2958536"/>
        <a:ext cx="10058399" cy="591606"/>
      </dsp:txXfrm>
    </dsp:sp>
    <dsp:sp modelId="{62FD3357-9B88-4AFF-A648-324281F541D2}">
      <dsp:nvSpPr>
        <dsp:cNvPr id="0" name=""/>
        <dsp:cNvSpPr/>
      </dsp:nvSpPr>
      <dsp:spPr>
        <a:xfrm>
          <a:off x="0" y="3550143"/>
          <a:ext cx="100583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AB731-709B-4405-B461-9A0AB9C0B600}">
      <dsp:nvSpPr>
        <dsp:cNvPr id="0" name=""/>
        <dsp:cNvSpPr/>
      </dsp:nvSpPr>
      <dsp:spPr>
        <a:xfrm>
          <a:off x="0" y="3550143"/>
          <a:ext cx="10058399" cy="59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Amasis MT Pro" panose="02040504050005020304" pitchFamily="18" charset="-18"/>
            </a:rPr>
            <a:t>- upriličiti izložbu radova</a:t>
          </a:r>
          <a:endParaRPr lang="en-US" sz="1400" kern="1200" dirty="0">
            <a:latin typeface="Amasis MT Pro" panose="02040504050005020304" pitchFamily="18" charset="-18"/>
          </a:endParaRPr>
        </a:p>
      </dsp:txBody>
      <dsp:txXfrm>
        <a:off x="0" y="3550143"/>
        <a:ext cx="10058399" cy="59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5A85-EDD4-4427-9D78-CB4A52699C39}" type="datetimeFigureOut">
              <a:rPr lang="hr-HR" smtClean="0"/>
              <a:t>21.11.2022.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DE81-D2B6-48F6-BE27-B80C16F924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3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DE81-D2B6-48F6-BE27-B80C16F9244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33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DE81-D2B6-48F6-BE27-B80C16F9244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13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DE81-D2B6-48F6-BE27-B80C16F9244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7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1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4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7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4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ka na kojoj se prikazuje zavjesa&#10;&#10;Opis je automatski generiran">
            <a:extLst>
              <a:ext uri="{FF2B5EF4-FFF2-40B4-BE49-F238E27FC236}">
                <a16:creationId xmlns:a16="http://schemas.microsoft.com/office/drawing/2014/main" id="{69346863-BCBF-6B84-94A4-A186870C4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0" b="1803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BE3823-1AA7-12C3-ACFB-5E7FA9A8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hr-HR" sz="5400">
                <a:solidFill>
                  <a:schemeClr val="tx1"/>
                </a:solidFill>
              </a:rPr>
              <a:t>Juditina koltrina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9D6F69-ED62-9511-A547-48BFC52A7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hr-HR" dirty="0"/>
              <a:t>Tehnička škola Pula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2014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A7196B4-6D10-BACB-C5BC-8EBA0BC0A2B6}"/>
              </a:ext>
            </a:extLst>
          </p:cNvPr>
          <p:cNvSpPr txBox="1"/>
          <p:nvPr/>
        </p:nvSpPr>
        <p:spPr>
          <a:xfrm>
            <a:off x="1716982" y="3016632"/>
            <a:ext cx="8076414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r-HR" sz="18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b) AKTIVNOSTI UČENIKA NA NASTAVI ETIKE</a:t>
            </a:r>
            <a:endParaRPr lang="hr-HR" sz="18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prepoznaje univerzalne teme i predodžbe u književnim tekstovima različitoga vremena i mjesta nastanka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raspravlja o zadanim temama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izrađuje strip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izrađuje plakat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izrađuje figurice  književnih likova na 3D pisaču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izrađuje uporabne predmete (oružje) koji se pojavljuju u književnim tekstovima služeći se 3D pisačem i CNC uređajima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ispunjava anketu</a:t>
            </a:r>
          </a:p>
        </p:txBody>
      </p:sp>
      <p:pic>
        <p:nvPicPr>
          <p:cNvPr id="5" name="Slika 4" descr="Slika na kojoj se prikazuje tekst, namještaj, otirač&#10;&#10;Opis je automatski generiran">
            <a:extLst>
              <a:ext uri="{FF2B5EF4-FFF2-40B4-BE49-F238E27FC236}">
                <a16:creationId xmlns:a16="http://schemas.microsoft.com/office/drawing/2014/main" id="{CEA99F52-FF68-3BC5-C866-3762F5F00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3" y="84936"/>
            <a:ext cx="9041726" cy="26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E65AE4-E14A-83A1-BDDD-BA04C8E7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Otvaranje izložbe</a:t>
            </a:r>
          </a:p>
        </p:txBody>
      </p:sp>
      <p:pic>
        <p:nvPicPr>
          <p:cNvPr id="7" name="Slika 6" descr="Slika na kojoj se prikazuje tekst, zid, osoba, na zatvorenom&#10;&#10;Opis je automatski generiran">
            <a:extLst>
              <a:ext uri="{FF2B5EF4-FFF2-40B4-BE49-F238E27FC236}">
                <a16:creationId xmlns:a16="http://schemas.microsoft.com/office/drawing/2014/main" id="{D8AC1358-5ABC-47B3-40FA-52A52926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2" b="1232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Rezervirano mjesto sadržaja 4" descr="Slika na kojoj se prikazuje tekst, zid, osoba, stajanje&#10;&#10;Opis je automatski generiran">
            <a:extLst>
              <a:ext uri="{FF2B5EF4-FFF2-40B4-BE49-F238E27FC236}">
                <a16:creationId xmlns:a16="http://schemas.microsoft.com/office/drawing/2014/main" id="{A9A8113D-C4E5-4E87-AE43-1F7C91072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r="2" b="44827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171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osoba, ljudi, grupa&#10;&#10;Opis je automatski generiran">
            <a:extLst>
              <a:ext uri="{FF2B5EF4-FFF2-40B4-BE49-F238E27FC236}">
                <a16:creationId xmlns:a16="http://schemas.microsoft.com/office/drawing/2014/main" id="{379A942A-5DD3-BA76-2D69-B4FF63DC1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r="17675" b="-2"/>
          <a:stretch/>
        </p:blipFill>
        <p:spPr>
          <a:xfrm>
            <a:off x="842772" y="841248"/>
            <a:ext cx="5092361" cy="51755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68CC7B7-28FA-DB5F-EB9F-2FCB786C4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r="3" b="17622"/>
          <a:stretch/>
        </p:blipFill>
        <p:spPr>
          <a:xfrm>
            <a:off x="6255173" y="841248"/>
            <a:ext cx="509236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5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na zatvorenom, bijelo&#10;&#10;Opis je automatski generiran">
            <a:extLst>
              <a:ext uri="{FF2B5EF4-FFF2-40B4-BE49-F238E27FC236}">
                <a16:creationId xmlns:a16="http://schemas.microsoft.com/office/drawing/2014/main" id="{0251ED0C-D8DA-89FF-914E-9ABA2BAF9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r="15866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5" name="Slika 4" descr="Slika na kojoj se prikazuje tekst, zid, na zatvorenom, svjetiljka&#10;&#10;Opis je automatski generiran">
            <a:extLst>
              <a:ext uri="{FF2B5EF4-FFF2-40B4-BE49-F238E27FC236}">
                <a16:creationId xmlns:a16="http://schemas.microsoft.com/office/drawing/2014/main" id="{50370486-CA63-75B6-BC9D-F9C10EB9D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8" r="-1" b="1715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AEABA6E0-D5AA-4539-6277-48EA4DD07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26583"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8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EB296A6-A4EE-2567-25B6-A45D2A4BEAA7}"/>
              </a:ext>
            </a:extLst>
          </p:cNvPr>
          <p:cNvSpPr txBox="1"/>
          <p:nvPr/>
        </p:nvSpPr>
        <p:spPr>
          <a:xfrm>
            <a:off x="1236617" y="584193"/>
            <a:ext cx="971876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latin typeface="Baguet Script" panose="00000500000000000000" pitchFamily="2" charset="-18"/>
              </a:rPr>
              <a:t>Vijest o porazu </a:t>
            </a:r>
            <a:r>
              <a:rPr lang="hr-HR" sz="2800" dirty="0" err="1">
                <a:latin typeface="Baguet Script" panose="00000500000000000000" pitchFamily="2" charset="-18"/>
              </a:rPr>
              <a:t>Holofernove</a:t>
            </a:r>
            <a:r>
              <a:rPr lang="hr-HR" sz="2800" dirty="0">
                <a:latin typeface="Baguet Script" panose="00000500000000000000" pitchFamily="2" charset="-18"/>
              </a:rPr>
              <a:t> vojske u </a:t>
            </a:r>
            <a:r>
              <a:rPr lang="hr-HR" sz="2800" dirty="0" err="1">
                <a:latin typeface="Baguet Script" panose="00000500000000000000" pitchFamily="2" charset="-18"/>
              </a:rPr>
              <a:t>Betuliji</a:t>
            </a:r>
            <a:endParaRPr lang="hr-HR" sz="2800" dirty="0">
              <a:latin typeface="Baguet Script" panose="00000500000000000000" pitchFamily="2" charset="-18"/>
            </a:endParaRPr>
          </a:p>
          <a:p>
            <a:endParaRPr lang="hr-HR" sz="2000" dirty="0">
              <a:latin typeface="Baguet Script" panose="00000500000000000000" pitchFamily="2" charset="-18"/>
            </a:endParaRPr>
          </a:p>
          <a:p>
            <a:r>
              <a:rPr lang="hr-HR" sz="2000" dirty="0">
                <a:latin typeface="Baguet Script" panose="00000500000000000000" pitchFamily="2" charset="-18"/>
              </a:rPr>
              <a:t>Nakon više od 40 dana opsade </a:t>
            </a:r>
            <a:r>
              <a:rPr lang="hr-HR" sz="2000" dirty="0" err="1">
                <a:latin typeface="Baguet Script" panose="00000500000000000000" pitchFamily="2" charset="-18"/>
              </a:rPr>
              <a:t>Betulije</a:t>
            </a:r>
            <a:r>
              <a:rPr lang="hr-HR" sz="2000" dirty="0">
                <a:latin typeface="Baguet Script" panose="00000500000000000000" pitchFamily="2" charset="-18"/>
              </a:rPr>
              <a:t>, </a:t>
            </a:r>
            <a:r>
              <a:rPr lang="hr-HR" sz="2000" dirty="0" err="1">
                <a:latin typeface="Baguet Script" panose="00000500000000000000" pitchFamily="2" charset="-18"/>
              </a:rPr>
              <a:t>Holofernova</a:t>
            </a:r>
            <a:r>
              <a:rPr lang="hr-HR" sz="2000" dirty="0">
                <a:latin typeface="Baguet Script" panose="00000500000000000000" pitchFamily="2" charset="-18"/>
              </a:rPr>
              <a:t> je vojska poražena. </a:t>
            </a:r>
            <a:r>
              <a:rPr lang="hr-HR" sz="2000" dirty="0" err="1">
                <a:latin typeface="Baguet Script" panose="00000500000000000000" pitchFamily="2" charset="-18"/>
              </a:rPr>
              <a:t>Betuljanka</a:t>
            </a:r>
            <a:r>
              <a:rPr lang="hr-HR" sz="2000" dirty="0">
                <a:latin typeface="Baguet Script" panose="00000500000000000000" pitchFamily="2" charset="-18"/>
              </a:rPr>
              <a:t> Judita odrubila je glavu velikom vojskovođi </a:t>
            </a:r>
            <a:r>
              <a:rPr lang="hr-HR" sz="2000" dirty="0" err="1">
                <a:latin typeface="Baguet Script" panose="00000500000000000000" pitchFamily="2" charset="-18"/>
              </a:rPr>
              <a:t>Holofernu</a:t>
            </a:r>
            <a:r>
              <a:rPr lang="hr-HR" sz="2000" dirty="0">
                <a:latin typeface="Baguet Script" panose="00000500000000000000" pitchFamily="2" charset="-18"/>
              </a:rPr>
              <a:t>, te je tako spasila grad </a:t>
            </a:r>
            <a:r>
              <a:rPr lang="hr-HR" sz="2000" dirty="0" err="1">
                <a:latin typeface="Baguet Script" panose="00000500000000000000" pitchFamily="2" charset="-18"/>
              </a:rPr>
              <a:t>Betuliju</a:t>
            </a:r>
            <a:r>
              <a:rPr lang="hr-HR" sz="2000" dirty="0">
                <a:latin typeface="Baguet Script" panose="00000500000000000000" pitchFamily="2" charset="-18"/>
              </a:rPr>
              <a:t> od </a:t>
            </a:r>
            <a:r>
              <a:rPr lang="hr-HR" sz="2000" dirty="0" err="1">
                <a:latin typeface="Baguet Script" panose="00000500000000000000" pitchFamily="2" charset="-18"/>
              </a:rPr>
              <a:t>Nabukodonosora</a:t>
            </a:r>
            <a:r>
              <a:rPr lang="hr-HR" sz="2000" dirty="0">
                <a:latin typeface="Baguet Script" panose="00000500000000000000" pitchFamily="2" charset="-18"/>
              </a:rPr>
              <a:t>. </a:t>
            </a:r>
          </a:p>
          <a:p>
            <a:r>
              <a:rPr lang="hr-HR" sz="2000" dirty="0">
                <a:latin typeface="Baguet Script" panose="00000500000000000000" pitchFamily="2" charset="-18"/>
              </a:rPr>
              <a:t>Do velikog preokreta došlo je kada je Judita, pod prisilom gradskog poglavara </a:t>
            </a:r>
            <a:r>
              <a:rPr lang="hr-HR" sz="2000" dirty="0" err="1">
                <a:latin typeface="Baguet Script" panose="00000500000000000000" pitchFamily="2" charset="-18"/>
              </a:rPr>
              <a:t>Ozije</a:t>
            </a:r>
            <a:r>
              <a:rPr lang="hr-HR" sz="2000" dirty="0">
                <a:latin typeface="Baguet Script" panose="00000500000000000000" pitchFamily="2" charset="-18"/>
              </a:rPr>
              <a:t> i velikog svećenika Joakima, bila prisiljena otići u </a:t>
            </a:r>
            <a:r>
              <a:rPr lang="hr-HR" sz="2000" dirty="0" err="1">
                <a:latin typeface="Baguet Script" panose="00000500000000000000" pitchFamily="2" charset="-18"/>
              </a:rPr>
              <a:t>Holofernov</a:t>
            </a:r>
            <a:r>
              <a:rPr lang="hr-HR" sz="2000" dirty="0">
                <a:latin typeface="Baguet Script" panose="00000500000000000000" pitchFamily="2" charset="-18"/>
              </a:rPr>
              <a:t> šator. Nakon nekoliko dana boravka u </a:t>
            </a:r>
            <a:r>
              <a:rPr lang="hr-HR" sz="2000" dirty="0" err="1">
                <a:latin typeface="Baguet Script" panose="00000500000000000000" pitchFamily="2" charset="-18"/>
              </a:rPr>
              <a:t>Holofernovu</a:t>
            </a:r>
            <a:r>
              <a:rPr lang="hr-HR" sz="2000" dirty="0">
                <a:latin typeface="Baguet Script" panose="00000500000000000000" pitchFamily="2" charset="-18"/>
              </a:rPr>
              <a:t> šatoru, </a:t>
            </a:r>
            <a:r>
              <a:rPr lang="hr-HR" sz="2000" dirty="0" err="1">
                <a:latin typeface="Baguet Script" panose="00000500000000000000" pitchFamily="2" charset="-18"/>
              </a:rPr>
              <a:t>Holofern</a:t>
            </a:r>
            <a:r>
              <a:rPr lang="hr-HR" sz="2000" dirty="0">
                <a:latin typeface="Baguet Script" panose="00000500000000000000" pitchFamily="2" charset="-18"/>
              </a:rPr>
              <a:t> se zaljubio u Juditu tako što ga je Judita zavela svojom ljepotom. Tako je Judita dobila priliku da mu odrubi glavu te je to iskoristila. Vojnici su se razbježali kada su vidjeli </a:t>
            </a:r>
            <a:r>
              <a:rPr lang="hr-HR" sz="2000" dirty="0" err="1">
                <a:latin typeface="Baguet Script" panose="00000500000000000000" pitchFamily="2" charset="-18"/>
              </a:rPr>
              <a:t>Holoferna</a:t>
            </a:r>
            <a:r>
              <a:rPr lang="hr-HR" sz="2000" dirty="0">
                <a:latin typeface="Baguet Script" panose="00000500000000000000" pitchFamily="2" charset="-18"/>
              </a:rPr>
              <a:t> bez glave, a Judita se vratila s </a:t>
            </a:r>
            <a:r>
              <a:rPr lang="hr-HR" sz="2000" dirty="0" err="1">
                <a:latin typeface="Baguet Script" panose="00000500000000000000" pitchFamily="2" charset="-18"/>
              </a:rPr>
              <a:t>Holofernovom</a:t>
            </a:r>
            <a:r>
              <a:rPr lang="hr-HR" sz="2000" dirty="0">
                <a:latin typeface="Baguet Script" panose="00000500000000000000" pitchFamily="2" charset="-18"/>
              </a:rPr>
              <a:t> glavom u </a:t>
            </a:r>
            <a:r>
              <a:rPr lang="hr-HR" sz="2000" dirty="0" err="1">
                <a:latin typeface="Baguet Script" panose="00000500000000000000" pitchFamily="2" charset="-18"/>
              </a:rPr>
              <a:t>Betuliju</a:t>
            </a:r>
            <a:r>
              <a:rPr lang="hr-HR" sz="2000" dirty="0">
                <a:latin typeface="Baguet Script" panose="00000500000000000000" pitchFamily="2" charset="-18"/>
              </a:rPr>
              <a:t>.</a:t>
            </a:r>
          </a:p>
          <a:p>
            <a:r>
              <a:rPr lang="hr-HR" sz="2000" dirty="0" err="1">
                <a:latin typeface="Baguet Script" panose="00000500000000000000" pitchFamily="2" charset="-18"/>
              </a:rPr>
              <a:t>Nabukodonosorova</a:t>
            </a:r>
            <a:r>
              <a:rPr lang="hr-HR" sz="2000" dirty="0">
                <a:latin typeface="Baguet Script" panose="00000500000000000000" pitchFamily="2" charset="-18"/>
              </a:rPr>
              <a:t> vojska </a:t>
            </a:r>
            <a:r>
              <a:rPr lang="hr-HR" sz="2000" dirty="0" err="1">
                <a:latin typeface="Baguet Script" panose="00000500000000000000" pitchFamily="2" charset="-18"/>
              </a:rPr>
              <a:t>doživila</a:t>
            </a:r>
            <a:r>
              <a:rPr lang="hr-HR" sz="2000" dirty="0">
                <a:latin typeface="Baguet Script" panose="00000500000000000000" pitchFamily="2" charset="-18"/>
              </a:rPr>
              <a:t> je veliki poraz pred </a:t>
            </a:r>
            <a:r>
              <a:rPr lang="hr-HR" sz="2000" dirty="0" err="1">
                <a:latin typeface="Baguet Script" panose="00000500000000000000" pitchFamily="2" charset="-18"/>
              </a:rPr>
              <a:t>Betulijom</a:t>
            </a:r>
            <a:r>
              <a:rPr lang="hr-HR" sz="2000" dirty="0">
                <a:latin typeface="Baguet Script" panose="00000500000000000000" pitchFamily="2" charset="-18"/>
              </a:rPr>
              <a:t>, a Judita je proglašena sveticom. Juditina sluškinja </a:t>
            </a:r>
            <a:r>
              <a:rPr lang="hr-HR" sz="2000" dirty="0" err="1">
                <a:latin typeface="Baguet Script" panose="00000500000000000000" pitchFamily="2" charset="-18"/>
              </a:rPr>
              <a:t>Šua</a:t>
            </a:r>
            <a:r>
              <a:rPr lang="hr-HR" sz="2000" dirty="0">
                <a:latin typeface="Baguet Script" panose="00000500000000000000" pitchFamily="2" charset="-18"/>
              </a:rPr>
              <a:t> otišla je iz </a:t>
            </a:r>
            <a:r>
              <a:rPr lang="hr-HR" sz="2000" dirty="0" err="1">
                <a:latin typeface="Baguet Script" panose="00000500000000000000" pitchFamily="2" charset="-18"/>
              </a:rPr>
              <a:t>Betulije</a:t>
            </a:r>
            <a:r>
              <a:rPr lang="hr-HR" sz="2000" dirty="0">
                <a:latin typeface="Baguet Script" panose="00000500000000000000" pitchFamily="2" charset="-18"/>
              </a:rPr>
              <a:t>, te se više nikad nije vratila iz neutvrđenih razloga.</a:t>
            </a:r>
          </a:p>
          <a:p>
            <a:r>
              <a:rPr lang="hr-HR" sz="2000" dirty="0" err="1">
                <a:latin typeface="Baguet Script" panose="00000500000000000000" pitchFamily="2" charset="-18"/>
              </a:rPr>
              <a:t>Nešlužbeno</a:t>
            </a:r>
            <a:r>
              <a:rPr lang="hr-HR" sz="2000" dirty="0">
                <a:latin typeface="Baguet Script" panose="00000500000000000000" pitchFamily="2" charset="-18"/>
              </a:rPr>
              <a:t> se saznaje da se Judita zaljubila u </a:t>
            </a:r>
            <a:r>
              <a:rPr lang="hr-HR" sz="2000" dirty="0" err="1">
                <a:latin typeface="Baguet Script" panose="00000500000000000000" pitchFamily="2" charset="-18"/>
              </a:rPr>
              <a:t>Holoferna</a:t>
            </a:r>
            <a:r>
              <a:rPr lang="hr-HR" sz="2000" dirty="0">
                <a:latin typeface="Baguet Script" panose="00000500000000000000" pitchFamily="2" charset="-18"/>
              </a:rPr>
              <a:t>, zato je proglašena sveticom da se istina nikada ne sazna. </a:t>
            </a:r>
          </a:p>
        </p:txBody>
      </p:sp>
    </p:spTree>
    <p:extLst>
      <p:ext uri="{BB962C8B-B14F-4D97-AF65-F5344CB8AC3E}">
        <p14:creationId xmlns:p14="http://schemas.microsoft.com/office/powerpoint/2010/main" val="185515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19DBAECA-633D-7E24-B7EA-E7F561EE02C6}"/>
              </a:ext>
            </a:extLst>
          </p:cNvPr>
          <p:cNvSpPr txBox="1"/>
          <p:nvPr/>
        </p:nvSpPr>
        <p:spPr>
          <a:xfrm>
            <a:off x="618309" y="348343"/>
            <a:ext cx="10929257" cy="547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20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Juditina biografija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Tko je zapravo bila Judita? Poznajemo ju kao heroinu svojega doba,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enu koja je bila jaka kao stijena i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enu koja je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rtvovala sve kako bi spasila svoj narod. No,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Juidta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je tako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 imala i svoju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enstvenu, feministi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ku stranu koja joj je na kraju pomogla u pobjedi protiv mu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kog svijeta. Judita je bila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Merarijeva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i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Mana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eova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 Maruli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evu djelu ona je idealizirana kao svetica, junakinja. Poznajemo ju i kao sveticu jer je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istog nauma; vjeruje u Boga te je jako pobo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na. Kroz postupak ubijanja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ona vjeru i snagu pronalazi u Bogu. Svoj narod prvenstveno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eli spasiti od zla i manjka vjere u Boga. Tako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er, ona je bila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estita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ena; imala je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istu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ast. To joj je donijela njena vjera, ali i njena hrabrost da se dobrovoljno javi za tako te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ak i surov zadatak. Kroz zadatak da ubije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Judita je bila vo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 ljubavlju prema svojemu narodu i Bogu.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Vjerujemo da je ona otkrila svoju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enstvenu stranu uz pomo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Boga. Kada je ona otkrila svoju ljepotu, uspješno ju je okrenula u korist tako što je njome zavela </a:t>
            </a:r>
            <a:r>
              <a:rPr lang="hr-HR" sz="1600" dirty="0" err="1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opila ga pi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em. Na kraju je odrubila njegovu glavu te je kao trofej pokazala svima. Upravo nam to pokazuje njenu snagu, nepokorivost i hrabrost. Tim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inom Judita je postala heroina svojega naroda, svetica. Umrla je kada je imala 105 godina, a narod se nije micao od nje te ju je oplakivao sedam dana.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Obe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 su joj da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njena slava trajati sve dok postoji svijet ili se Jeruzalem ne obri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s karte. Judita je bila jedinstvena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ena. Danas, ali pogotovo tada, bilo je te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 prona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tako jaku, borbenu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enu koja je bila spremna oduprijeti se mu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kome svijetu. Judita nam danas mo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biti uzor da budemo hrabri i neustra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Old English Text MT" panose="03040902040508030806" pitchFamily="66" charset="0"/>
              </a:rPr>
              <a:t>š</a:t>
            </a: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ivi upravo poput nje te da se borimo protiv nepravde i zla.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				</a:t>
            </a:r>
            <a:r>
              <a:rPr lang="hr-HR" sz="1200" dirty="0">
                <a:effectLst/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4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, na otvorenom&#10;&#10;Opis je automatski generiran">
            <a:extLst>
              <a:ext uri="{FF2B5EF4-FFF2-40B4-BE49-F238E27FC236}">
                <a16:creationId xmlns:a16="http://schemas.microsoft.com/office/drawing/2014/main" id="{FABD2AFF-C1C0-6350-5473-AB1EEA3DC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011378"/>
            <a:ext cx="5136388" cy="48538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0398B8F-3CFA-E9C0-A6C2-15580C2E9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017798"/>
            <a:ext cx="5136388" cy="48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ADBC8D95-A7BA-EB5A-16AF-2BCEBCF3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43467"/>
            <a:ext cx="3835399" cy="5113866"/>
          </a:xfrm>
          <a:prstGeom prst="rect">
            <a:avLst/>
          </a:prstGeom>
        </p:spPr>
      </p:pic>
      <p:pic>
        <p:nvPicPr>
          <p:cNvPr id="5" name="Slika 4" descr="Slika na kojoj se prikazuje tekst, znak, prekriveno, gomila&#10;&#10;Opis je automatski generiran">
            <a:extLst>
              <a:ext uri="{FF2B5EF4-FFF2-40B4-BE49-F238E27FC236}">
                <a16:creationId xmlns:a16="http://schemas.microsoft.com/office/drawing/2014/main" id="{2523B331-7109-1E2C-E03A-FD9709779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9" y="643468"/>
            <a:ext cx="3835399" cy="51138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C3489-C3CF-4390-987A-9726B96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5689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5F2F64-F4F5-EE67-B4B2-A58790D2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98967"/>
            <a:ext cx="4829968" cy="6020858"/>
          </a:xfrm>
          <a:prstGeom prst="rect">
            <a:avLst/>
          </a:prstGeom>
        </p:spPr>
      </p:pic>
      <p:pic>
        <p:nvPicPr>
          <p:cNvPr id="5" name="Slika 4" descr="Slika na kojoj se prikazuje tekst, kutija, okvir za sliku&#10;&#10;Opis je automatski generiran">
            <a:extLst>
              <a:ext uri="{FF2B5EF4-FFF2-40B4-BE49-F238E27FC236}">
                <a16:creationId xmlns:a16="http://schemas.microsoft.com/office/drawing/2014/main" id="{83737544-BF31-9561-CC03-F7640B07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7046" y="853546"/>
            <a:ext cx="6020856" cy="4711702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50BC3489-C3CF-4390-987A-9726B96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181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4C765B-098A-EC0D-BC6E-9675BDFD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dirty="0"/>
              <a:t>Evaluacija</a:t>
            </a:r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FCB66437-8A46-BFB3-C4BD-51683927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2108201"/>
            <a:ext cx="6485741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projekta nastavnice su provele evaluaciju putem web-alata </a:t>
            </a:r>
            <a:r>
              <a:rPr lang="hr-HR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Socrative</a:t>
            </a: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Pitanja:</a:t>
            </a:r>
          </a:p>
          <a:p>
            <a:pPr>
              <a:lnSpc>
                <a:spcPct val="100000"/>
              </a:lnSpc>
            </a:pP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Ocjenom od 1 do 5 ocijeni </a:t>
            </a:r>
            <a:r>
              <a:rPr lang="hr-H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zanimljivost sadržaja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kojima smo govorili tijekom projekta.</a:t>
            </a:r>
          </a:p>
          <a:p>
            <a:pPr>
              <a:lnSpc>
                <a:spcPct val="100000"/>
              </a:lnSpc>
            </a:pPr>
            <a:r>
              <a:rPr lang="hr-H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Ocjenom od 1 do 5 ocijeni </a:t>
            </a:r>
            <a:r>
              <a:rPr lang="hr-H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zanimljivost aktivnosti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ste provodili tijekom projekta.</a:t>
            </a:r>
          </a:p>
          <a:p>
            <a:pPr>
              <a:lnSpc>
                <a:spcPct val="100000"/>
              </a:lnSpc>
            </a:pPr>
            <a:r>
              <a:rPr lang="hr-H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Ocjenom od 1 do 5 ocijeni </a:t>
            </a:r>
            <a:r>
              <a:rPr lang="hr-H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 sudjelovanje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projektu.</a:t>
            </a:r>
          </a:p>
          <a:p>
            <a:pPr>
              <a:lnSpc>
                <a:spcPct val="100000"/>
              </a:lnSpc>
            </a:pPr>
            <a:r>
              <a:rPr lang="hr-H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hr-H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Ocjenom od 1 do 5 ocijeni </a:t>
            </a:r>
            <a:r>
              <a:rPr lang="hr-H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voditeljice projekta.</a:t>
            </a:r>
            <a:endParaRPr lang="hr-HR" sz="1900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5D4505F-13CA-EC87-D289-91C8A2B3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40" b="2"/>
          <a:stretch/>
        </p:blipFill>
        <p:spPr>
          <a:xfrm>
            <a:off x="7042826" y="2108200"/>
            <a:ext cx="4112854" cy="360061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Tablica 12">
            <a:extLst>
              <a:ext uri="{FF2B5EF4-FFF2-40B4-BE49-F238E27FC236}">
                <a16:creationId xmlns:a16="http://schemas.microsoft.com/office/drawing/2014/main" id="{6773F517-2E41-9BF8-DC38-422C70623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66962"/>
              </p:ext>
            </p:extLst>
          </p:nvPr>
        </p:nvGraphicFramePr>
        <p:xfrm>
          <a:off x="5392940" y="7045166"/>
          <a:ext cx="2400300" cy="287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154357127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4203669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88949625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51491397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468585829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038257799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189774659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8794425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20110248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27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7EDF17-1248-4BCE-562E-B375FC17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hr-HR" sz="4400">
                <a:solidFill>
                  <a:srgbClr val="FFFFFF"/>
                </a:solidFill>
              </a:rPr>
              <a:t>Zašto Juditina koltrina?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BC0BEE-48D5-62F9-D7E7-5E6691BC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29" y="605896"/>
            <a:ext cx="4929050" cy="56462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hr-H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LIBRO ČETVARTO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8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Postilja je bila na sridu komori,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mehka, čista, bila, s pisani </a:t>
            </a:r>
            <a:r>
              <a:rPr lang="hr-HR" sz="1800" b="1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zastori.</a:t>
            </a:r>
            <a:endParaRPr lang="hr-HR" sz="18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Na njoj se obori Oloferne </a:t>
            </a:r>
            <a:r>
              <a:rPr lang="hr-HR" sz="1800" dirty="0" err="1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unid</a:t>
            </a: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zaspa većma gori nego morski medvid.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 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Ki (j)e nebes više i ki svaka more,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jur odlučil biše puku da pomore.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Judita </a:t>
            </a:r>
            <a:r>
              <a:rPr lang="hr-HR" sz="1800" b="1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zastore</a:t>
            </a: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postilji razmače,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sartce joj kopore, bliže se primače.</a:t>
            </a:r>
          </a:p>
          <a:p>
            <a:pPr>
              <a:lnSpc>
                <a:spcPct val="100000"/>
              </a:lnSpc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36577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86F384AA-AAB5-0BAD-F6F7-CDB0DE0E70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3179156"/>
              </p:ext>
            </p:extLst>
          </p:nvPr>
        </p:nvGraphicFramePr>
        <p:xfrm>
          <a:off x="546754" y="2108200"/>
          <a:ext cx="9511645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699296A6-1499-B849-BB9C-05F9C310F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620898"/>
              </p:ext>
            </p:extLst>
          </p:nvPr>
        </p:nvGraphicFramePr>
        <p:xfrm>
          <a:off x="1300899" y="546756"/>
          <a:ext cx="8859101" cy="559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07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D60AF26-A398-A037-9892-A7A65B88B4AE}"/>
              </a:ext>
            </a:extLst>
          </p:cNvPr>
          <p:cNvSpPr txBox="1"/>
          <p:nvPr/>
        </p:nvSpPr>
        <p:spPr>
          <a:xfrm>
            <a:off x="1097280" y="758952"/>
            <a:ext cx="10058400" cy="2793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Hvala</a:t>
            </a:r>
            <a:r>
              <a:rPr lang="en-US" sz="9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9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pozornosti</a:t>
            </a:r>
            <a:r>
              <a:rPr lang="en-US" sz="9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EF6F112-4295-1735-DC01-904DF133BBC8}"/>
              </a:ext>
            </a:extLst>
          </p:cNvPr>
          <p:cNvSpPr txBox="1"/>
          <p:nvPr/>
        </p:nvSpPr>
        <p:spPr>
          <a:xfrm>
            <a:off x="5259977" y="2908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105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934C4A0C-2F21-B7EA-C1D4-6CB04183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4" y="905933"/>
            <a:ext cx="895951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D977D775-6402-3C01-B717-F92BC5F5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Amasis MT Pro" panose="02040504050005020304" pitchFamily="18" charset="-18"/>
              </a:rPr>
              <a:t>Projekt: Juditina </a:t>
            </a:r>
            <a:r>
              <a:rPr lang="hr-HR" dirty="0" err="1">
                <a:latin typeface="Amasis MT Pro" panose="02040504050005020304" pitchFamily="18" charset="-18"/>
              </a:rPr>
              <a:t>koltrina</a:t>
            </a:r>
            <a:endParaRPr lang="hr-HR" dirty="0">
              <a:latin typeface="Amasis MT Pro" panose="02040504050005020304" pitchFamily="18" charset="-1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EA4D05E0-47FB-12F0-A3A3-5448E2429842}"/>
              </a:ext>
            </a:extLst>
          </p:cNvPr>
          <p:cNvSpPr txBox="1">
            <a:spLocks/>
          </p:cNvSpPr>
          <p:nvPr/>
        </p:nvSpPr>
        <p:spPr>
          <a:xfrm>
            <a:off x="687328" y="2441543"/>
            <a:ext cx="10878303" cy="32428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800">
              <a:solidFill>
                <a:srgbClr val="5F6368"/>
              </a:solidFill>
              <a:latin typeface="Amasis MT Pro" panose="02040504050005020304" pitchFamily="18" charset="-18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800">
              <a:solidFill>
                <a:srgbClr val="5F6368"/>
              </a:solidFill>
              <a:latin typeface="Amasis MT Pro" panose="02040504050005020304" pitchFamily="18" charset="-18"/>
            </a:endParaRPr>
          </a:p>
          <a:p>
            <a:pPr>
              <a:spcAft>
                <a:spcPts val="600"/>
              </a:spcAft>
            </a:pPr>
            <a:endParaRPr lang="hr-HR" sz="4000">
              <a:latin typeface="Amasis MT Pro" panose="02040504050005020304" pitchFamily="18" charset="-18"/>
            </a:endParaRPr>
          </a:p>
        </p:txBody>
      </p:sp>
      <p:graphicFrame>
        <p:nvGraphicFramePr>
          <p:cNvPr id="10" name="Rezervirano mjesto sadržaja 4">
            <a:extLst>
              <a:ext uri="{FF2B5EF4-FFF2-40B4-BE49-F238E27FC236}">
                <a16:creationId xmlns:a16="http://schemas.microsoft.com/office/drawing/2014/main" id="{1E6A1087-5900-906F-3E45-641911B4C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35744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497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71F52C-DCC8-6464-7E60-6EC62A8E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dirty="0"/>
              <a:t>Ciljevi projekta</a:t>
            </a:r>
          </a:p>
        </p:txBody>
      </p:sp>
      <p:cxnSp>
        <p:nvCxnSpPr>
          <p:cNvPr id="34" name="Straight Connector 28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0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3078CAA-CBAA-F0BE-C49E-862ACA5B4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011730"/>
              </p:ext>
            </p:extLst>
          </p:nvPr>
        </p:nvGraphicFramePr>
        <p:xfrm>
          <a:off x="1096963" y="2098514"/>
          <a:ext cx="10058400" cy="41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91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28813-3B97-C7C0-1592-6CA96D46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751"/>
            <a:ext cx="10058400" cy="1327586"/>
          </a:xfrm>
        </p:spPr>
        <p:txBody>
          <a:bodyPr/>
          <a:lstStyle/>
          <a:p>
            <a:r>
              <a:rPr lang="hr-HR" dirty="0"/>
              <a:t>Ishodi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322E04-8BB5-B164-8E7F-4D4D80218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963367"/>
            <a:ext cx="4639736" cy="365289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875322-E3BF-DD06-7EC9-CA59A4B44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374" y="2328656"/>
            <a:ext cx="5823625" cy="392131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latin typeface="Amasis MT Pro" panose="02040504050005020304" pitchFamily="18" charset="-18"/>
              </a:rPr>
              <a:t>A.2.2. Učenik sluša u skladu s određenom svrhom izlagačke tekstove različitih funkcionalnih stilova i oblika.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latin typeface="Amasis MT Pro" panose="02040504050005020304" pitchFamily="18" charset="-18"/>
              </a:rPr>
              <a:t>B.2.1. Učenik izražava svoj literarni doživljaj i obrazlaže stavove o književnom tekstu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latin typeface="Amasis MT Pro" panose="02040504050005020304" pitchFamily="18" charset="-18"/>
              </a:rPr>
              <a:t>B.2.2.Učenik uspoređuje književne tekstove prema temi ili žanru.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latin typeface="Amasis MT Pro" panose="02040504050005020304" pitchFamily="18" charset="-18"/>
              </a:rPr>
              <a:t>B.2.3.Učenik uspoređuje književne tekstove s obzirom na književnopovijesni, društveni i kulturni kontekst.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latin typeface="Amasis MT Pro" panose="02040504050005020304" pitchFamily="18" charset="-18"/>
              </a:rPr>
              <a:t>B.2.4.Učenik se stvaralački izražava prema vlastitome interesu potaknut tekstom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C.2.2. Učenik opisuje tekstove iz hrvatske kulturne baštine i kulturnoga kruga i njihov utjecaj na vlastiti kulturni identitet. </a:t>
            </a:r>
            <a:endParaRPr lang="hr-H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r-HR" sz="2700" dirty="0">
              <a:latin typeface="Amasis MT Pro" panose="02040504050005020304" pitchFamily="18" charset="-18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r-HR" sz="2700" dirty="0">
              <a:latin typeface="Amasis MT Pro" panose="02040504050005020304" pitchFamily="18" charset="-18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700" dirty="0">
                <a:solidFill>
                  <a:srgbClr val="FF0000"/>
                </a:solidFill>
                <a:latin typeface="Amasis MT Pro" panose="02040504050005020304" pitchFamily="18" charset="-18"/>
              </a:rPr>
              <a:t>MEĐUPREDMETNE TEME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700" dirty="0">
                <a:latin typeface="Amasis MT Pro" panose="02040504050005020304" pitchFamily="18" charset="-18"/>
              </a:rPr>
              <a:t>kritičko mišljenje - učenik samostalno kritički promišlja i vrednuje ideje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700" dirty="0">
                <a:latin typeface="Amasis MT Pro" panose="02040504050005020304" pitchFamily="18" charset="-18"/>
              </a:rPr>
              <a:t> učenik predočava, stvara i dijeli ideje i sadržaje o složenoj temi  pomoću IKT-a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700" dirty="0">
                <a:latin typeface="Amasis MT Pro" panose="02040504050005020304" pitchFamily="18" charset="-18"/>
              </a:rPr>
              <a:t> razvija sliku o sebi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700" dirty="0">
                <a:latin typeface="Amasis MT Pro" panose="02040504050005020304" pitchFamily="18" charset="-18"/>
              </a:rPr>
              <a:t> suradnički uči i radi u timu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700" dirty="0">
                <a:latin typeface="Amasis MT Pro" panose="02040504050005020304" pitchFamily="18" charset="-18"/>
              </a:rPr>
              <a:t> preuzima odgovornost za svoje ponašanje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99D43FE-99EC-B522-E2E4-219982FCE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1963367"/>
            <a:ext cx="4639736" cy="365289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ETIKA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B95C31-97C2-A696-5DDC-25336B584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3" y="2328656"/>
            <a:ext cx="5173293" cy="392131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9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A.1.1. učenik određuje moralna i etička pitanja u djelu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9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A.1.3. učenik prosuđuje moralne probleme iz djela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2900" dirty="0">
              <a:latin typeface="Amasis MT Pro" panose="02040504050005020304" pitchFamily="18" charset="-18"/>
            </a:endParaRPr>
          </a:p>
          <a:p>
            <a:r>
              <a:rPr lang="hr-HR" sz="2900" dirty="0">
                <a:solidFill>
                  <a:srgbClr val="FF0000"/>
                </a:solidFill>
                <a:latin typeface="Amasis MT Pro" panose="02040504050005020304" pitchFamily="18" charset="-18"/>
              </a:rPr>
              <a:t>MEĐUPREDMETNE TEME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kritičko mišljenje - učenik samostalno kritički promišlja i vrednuje ideje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učenik predočava, stvara i dijeli ideje i sadržaje o složenoj temi  pomoću IKT-a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razvija sliku o sebi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uviđa posljedice svojih i tuđih stavova/ postupaka / izbora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suradnički uči i radi u timu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preuzima odgovornost za svoje ponašanje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900" dirty="0">
                <a:latin typeface="Amasis MT Pro" panose="02040504050005020304" pitchFamily="18" charset="-18"/>
              </a:rPr>
              <a:t> razvija tolerantan odnos prema drugima </a:t>
            </a:r>
          </a:p>
          <a:p>
            <a:endParaRPr lang="hr-HR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693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428E7-99FE-03C0-69BF-0A3EB011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Faze projekta i vrednovanje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D4229C-0947-8715-3FDC-4D53DBEF4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latin typeface="Amasis MT Pro" panose="02040504050005020304" pitchFamily="18" charset="-18"/>
              </a:rPr>
              <a:t>Faze: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E8F8771-D9C4-7AFE-FB7A-207A4ABB70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Planiranje i priprema projekta (dogovor o načinu realizacije projekta, istraživačkim i stvaralačkim zadatcima učenika, određivanje rokova za njihovu provedbu)</a:t>
            </a:r>
            <a:endParaRPr lang="hr-HR" sz="18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Raspodjela zadataka unutar predmeta Hrvatski jezik i Etika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8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Aktivnosti učenika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95C6750-AE4D-9B9C-A594-DFA97FEA8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>
                <a:latin typeface="Amasis MT Pro" panose="02040504050005020304" pitchFamily="18" charset="-18"/>
              </a:rPr>
              <a:t>Vrednovanje: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29DB42-E07E-3471-B249-DB1769F1C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5107305" cy="291082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800" dirty="0">
                <a:latin typeface="Amasis MT Pro" panose="02040504050005020304" pitchFamily="18" charset="-18"/>
              </a:rPr>
              <a:t>Vrednovanje za učenje: kontinuirana povratna informacija učenicima tijekom realizacije projekta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latin typeface="Amasis MT Pro" panose="02040504050005020304" pitchFamily="18" charset="-18"/>
              </a:rPr>
              <a:t>Vrednovanje kao učenje : </a:t>
            </a:r>
            <a:r>
              <a:rPr lang="hr-HR" sz="1800" dirty="0" err="1">
                <a:latin typeface="Amasis MT Pro" panose="02040504050005020304" pitchFamily="18" charset="-18"/>
              </a:rPr>
              <a:t>samovrednovanje</a:t>
            </a:r>
            <a:r>
              <a:rPr lang="hr-HR" sz="1800" dirty="0">
                <a:latin typeface="Amasis MT Pro" panose="02040504050005020304" pitchFamily="18" charset="-18"/>
              </a:rPr>
              <a:t> učenika – evaluacija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latin typeface="Amasis MT Pro" panose="02040504050005020304" pitchFamily="18" charset="-18"/>
              </a:rPr>
              <a:t>Vrednovanje naučenoga: provjera ishoda B.2.2., B.2.3. na kraju teme </a:t>
            </a:r>
            <a:r>
              <a:rPr lang="hr-HR" sz="1800" i="1" dirty="0">
                <a:latin typeface="Amasis MT Pro" panose="02040504050005020304" pitchFamily="18" charset="-18"/>
              </a:rPr>
              <a:t>Biti ili ne biti čovjek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69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D4B06CAE-827E-20B4-6D51-0196B04CE87F}"/>
              </a:ext>
            </a:extLst>
          </p:cNvPr>
          <p:cNvSpPr txBox="1"/>
          <p:nvPr/>
        </p:nvSpPr>
        <p:spPr>
          <a:xfrm>
            <a:off x="414779" y="383690"/>
            <a:ext cx="11623250" cy="560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AKTIVNOSTI UČENIKA NA NASTAVI HRVATSKOG JEZIKA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upoznaje lik i djelo Marka Marulića (izlaganje učenika)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usmjereno čita Marulićevu Juditu ( na nastavi )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iznosi svoj literarni doživljaj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uspoređuje svoj literarni doživljaj s literarnim doživljajem drugih učenika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iznosi i obrazlaže svoje stavove o Marulićevoj Juditi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prepoznaje književnopovijesno razdoblje u kojem je nastao književni tekst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prepoznaje obilježja stilske formacije i dominantne književne poetike u epu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raspravlja o univerzalnim temama i predodžbama u Marulićevoj Juditi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čita  Gavranov roman Judita ( domaća lektira)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iznosi svoj literarni doživljaj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uspoređuje svoj literarni doživljaj s literarnim doživljajem drugih učenika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iznosi i obrazlaže svoje stavove o Gavranovoj Juditi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uspoređuje Marulićevu i Gavranovu Juditu (uočava sličnosti i razlike na tematskoj, idejnoj, stilskoj razini)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objašnjava i procjenjuje ponašanje likova u epu i romanu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zaključuje o sličnostima i razlikama između književnih poetika i književnopovijesnih razdoblja na uspoređivanim tekstovima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600" dirty="0"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stvaralački se izražava potaknut tekstovima, oblikuje radove ( likovne, literarne  i dr.) služeći se različitim tehnikama, oblicima izražavanja i medijima: piše biografiju/autobiografiju/vijest/pismo/, </a:t>
            </a: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izrađuje strip, crta renesansnu i suvremenu Juditu, izrađuje poštansku marku, crta tlocrt </a:t>
            </a:r>
            <a:r>
              <a:rPr lang="hr-HR" sz="160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Betulije</a:t>
            </a: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 i dr.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sudjeluje u pripremi  i postavljanju izložbe</a:t>
            </a:r>
            <a:endParaRPr lang="hr-HR" sz="1600" dirty="0">
              <a:effectLst/>
              <a:latin typeface="Amasis MT Pro" panose="02040504050005020304" pitchFamily="18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2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0977F6C1-900D-2ABF-B0B1-3D9A717BBA6C}"/>
              </a:ext>
            </a:extLst>
          </p:cNvPr>
          <p:cNvSpPr txBox="1"/>
          <p:nvPr/>
        </p:nvSpPr>
        <p:spPr>
          <a:xfrm>
            <a:off x="122548" y="204912"/>
            <a:ext cx="11906053" cy="604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Zadatci za učenike: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Ilustriraj naslovnicu Marulićeve/ Gavranove Judite.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Nacrtaj tlocrt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Betulije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Nacrtaj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Holofernov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šator.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svakoga pjevanja odaberi jedan motiv po svome izboru i ilustriraj ga.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Preoblikuj Marulićevu ili Gavranovu Juditu u strip.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Nacrtaj Juditu: kao pobožnu i skrušenu udovicu , prekrasnu renesansnu ženu koja  svojom ljepotom osvaja Holoferna, modernu ženu 21. stoljeća.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intervju s Juditom/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Holofernom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/sporednim likom po svome izboru  iz perspektive današnjeg novinara.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životopis Judite/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autobiografiju  Marulićeve/ Gavranove Judite.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epitaf Juditi.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tekst ( cca 200 riječi) u kojem ćeš usporediti Marulićevu i Gavranovu Juditu.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tekst ( cca 200 riječi) u kojem ćeš usporediti lik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Marulićevoj i Gavranovoj Juditi.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svoju Juditu. ( U obliku kratke priče možeš napisati svoju verziju Judite.)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Služeći se digitalnom tehnologijom napravi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videonajavu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djelo Judita ( Marulićeva ili Gavranova).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vijest/izvješće o porazu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Holofernove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vojske u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Betuliji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Osmisli poštansku marku povodom 500- te obljetnice Marulićeve Judite.  U svome radu možeš koristiti i digitalne alate.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Dramatiziraj fabulu  5. pjevanja. Juditu i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prikaži kao moderne likove koji žive u 21. stoljeću.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10 motivirajućih poruka koje bi poslao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Betuljanima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zadrže moral i hrabrost tijekom opsade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Holofernove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vojske.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 plakat kojim ćeš motivirati učenike da pročitaju Marulićevu/ Gavranovu Juditu.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Osmisli zadatak  (literarni/likovni/tehnički) u kojem ćeš na originalan i kreativan način prikazati svoj doživljaj Marulićeve/ Gavranove Judite.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BA36DA"/>
      </a:accent1>
      <a:accent2>
        <a:srgbClr val="7034CC"/>
      </a:accent2>
      <a:accent3>
        <a:srgbClr val="363ADA"/>
      </a:accent3>
      <a:accent4>
        <a:srgbClr val="246DC8"/>
      </a:accent4>
      <a:accent5>
        <a:srgbClr val="34BBD2"/>
      </a:accent5>
      <a:accent6>
        <a:srgbClr val="23C397"/>
      </a:accent6>
      <a:hlink>
        <a:srgbClr val="3E94BA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1698</Words>
  <Application>Microsoft Office PowerPoint</Application>
  <PresentationFormat>Široki zaslon</PresentationFormat>
  <Paragraphs>156</Paragraphs>
  <Slides>21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Amasis MT Pro</vt:lpstr>
      <vt:lpstr>Arial</vt:lpstr>
      <vt:lpstr>Baguet Script</vt:lpstr>
      <vt:lpstr>Calibri</vt:lpstr>
      <vt:lpstr>Georgia Pro Cond Light</vt:lpstr>
      <vt:lpstr>Old English Text MT</vt:lpstr>
      <vt:lpstr>Speak Pro</vt:lpstr>
      <vt:lpstr>Wingdings</vt:lpstr>
      <vt:lpstr>RetrospectVTI</vt:lpstr>
      <vt:lpstr>Juditina koltrina</vt:lpstr>
      <vt:lpstr>Zašto Juditina koltrina?</vt:lpstr>
      <vt:lpstr>PowerPoint prezentacija</vt:lpstr>
      <vt:lpstr>Projekt: Juditina koltrina</vt:lpstr>
      <vt:lpstr>Ciljevi projekta</vt:lpstr>
      <vt:lpstr>Ishodi</vt:lpstr>
      <vt:lpstr>Faze projekta i vrednovanje</vt:lpstr>
      <vt:lpstr>PowerPoint prezentacija</vt:lpstr>
      <vt:lpstr>PowerPoint prezentacija</vt:lpstr>
      <vt:lpstr>PowerPoint prezentacija</vt:lpstr>
      <vt:lpstr>Otvaranje izložbe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Evaluacija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Juditina koltrina</dc:title>
  <dc:creator>Gordana Mofardin</dc:creator>
  <cp:lastModifiedBy>kristina.lenic@gmail.com</cp:lastModifiedBy>
  <cp:revision>28</cp:revision>
  <dcterms:created xsi:type="dcterms:W3CDTF">2022-11-06T08:30:00Z</dcterms:created>
  <dcterms:modified xsi:type="dcterms:W3CDTF">2022-11-21T11:44:28Z</dcterms:modified>
</cp:coreProperties>
</file>