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239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668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372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877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05495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4353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2482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24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458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2145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859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F68CFA-4CF5-443F-AE93-C11E890CE14C}" type="datetimeFigureOut">
              <a:rPr lang="hr-HR" smtClean="0"/>
              <a:t>9.1.2023.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9163869-94A2-4DC8-83E1-CE0D2FBB414C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781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hr.n1info.com/lifestyle/surogat-majcinstvo-je-li-legalno-i-kako-izgleda-procedur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624BD9-62FB-467A-ACDC-4836ADC5F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4C973920-672E-443D-8D2E-2D1E3853A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141730" y="0"/>
            <a:ext cx="7789615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1DDB7B8-8937-49E3-BD0D-7B4D4C377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927" y="1231894"/>
            <a:ext cx="5490143" cy="4339177"/>
          </a:xfrm>
        </p:spPr>
        <p:txBody>
          <a:bodyPr>
            <a:normAutofit/>
          </a:bodyPr>
          <a:lstStyle/>
          <a:p>
            <a:pPr algn="l"/>
            <a:r>
              <a:rPr lang="hr-HR" sz="7500">
                <a:solidFill>
                  <a:srgbClr val="2A1A00"/>
                </a:solidFill>
              </a:rPr>
              <a:t>ETIČKE RASPRAVE O POČETKU ŽIVOTA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49529BE-C576-416A-BC4A-B6BDBAB63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927" y="5660572"/>
            <a:ext cx="6020627" cy="785904"/>
          </a:xfrm>
        </p:spPr>
        <p:txBody>
          <a:bodyPr anchor="ctr">
            <a:normAutofit/>
          </a:bodyPr>
          <a:lstStyle/>
          <a:p>
            <a:pPr algn="l"/>
            <a:endParaRPr lang="hr-HR">
              <a:solidFill>
                <a:srgbClr val="F3F3F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63DD75-42D3-453C-A84D-D18B4215C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2A1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C0F3A35-B5A7-45DF-97E8-BA2CC6788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944" y="1998890"/>
            <a:ext cx="3995592" cy="286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58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6D2068-D3CE-4D0F-B1BD-5DF058281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4246"/>
          </a:xfrm>
        </p:spPr>
        <p:txBody>
          <a:bodyPr>
            <a:normAutofit/>
          </a:bodyPr>
          <a:lstStyle/>
          <a:p>
            <a:r>
              <a:rPr lang="hr-HR" sz="4000" dirty="0"/>
              <a:t>Medicinski potpomognuta oplodnja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24561B-F00B-42DD-A498-6558B6FCC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57460"/>
            <a:ext cx="10178322" cy="5250729"/>
          </a:xfrm>
        </p:spPr>
        <p:txBody>
          <a:bodyPr>
            <a:normAutofit/>
          </a:bodyPr>
          <a:lstStyle/>
          <a:p>
            <a:r>
              <a:rPr lang="hr-HR" dirty="0"/>
              <a:t>Medicinski potpomognuta oplodnja (MPO) je zajednički naziv za širok spektar različitih postupaka koji omogućuju spajanje ženske i muške spolne stanice radi postizanja trudnoće bez spolnog odnosa.</a:t>
            </a:r>
          </a:p>
          <a:p>
            <a:r>
              <a:rPr lang="hr-HR" dirty="0"/>
              <a:t>Provodi se nakon neuspješnog liječenja smanjene plodnosti ili neplodnosti.</a:t>
            </a:r>
          </a:p>
          <a:p>
            <a:r>
              <a:rPr lang="hr-HR" dirty="0"/>
              <a:t>Ovaj problem otvara mnoga moralna i etička pitanja.</a:t>
            </a:r>
          </a:p>
          <a:p>
            <a:r>
              <a:rPr lang="hr-HR" dirty="0"/>
              <a:t>Razlozi potpunom protivljenju primjene MPO-a najčešće se pronalaze na osobnoj razini, te u religijskim, kulturološkim ili svjetonazorskim pogledima pojedinca.</a:t>
            </a:r>
          </a:p>
          <a:p>
            <a:r>
              <a:rPr lang="hr-HR" dirty="0"/>
              <a:t>Svaki pojedinac u demokratskom društvu ima pravo na svoje mišljenje i slobodu odlučivanja jer u protivnom dolazi do diskriminacije.</a:t>
            </a:r>
          </a:p>
          <a:p>
            <a:r>
              <a:rPr lang="hr-HR" dirty="0">
                <a:highlight>
                  <a:srgbClr val="FFFF00"/>
                </a:highlight>
              </a:rPr>
              <a:t>ZADATAK: </a:t>
            </a:r>
            <a:r>
              <a:rPr lang="hr-HR" dirty="0"/>
              <a:t>Zagovornici tradicionalnog određenja obitelji protive se MPO-u uz pomoć doniranih muških spolnih stanica jer smatraju da svako dijete ima pravo na oca i majku. Dakle, smatraju da žene dobrog reproduktivnog zdravlja koje se odlučuju na samohrano majčinstvo kao i oni u istospolnim obiteljskim zajednicama ne trebaju imati potomstvo. Što ti misliš o ovoj problematici? Obrazloži.</a:t>
            </a:r>
          </a:p>
        </p:txBody>
      </p:sp>
    </p:spTree>
    <p:extLst>
      <p:ext uri="{BB962C8B-B14F-4D97-AF65-F5344CB8AC3E}">
        <p14:creationId xmlns:p14="http://schemas.microsoft.com/office/powerpoint/2010/main" val="39053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8C5F7E-4621-425A-9344-750CBB54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128" y="285182"/>
            <a:ext cx="6656910" cy="852955"/>
          </a:xfrm>
        </p:spPr>
        <p:txBody>
          <a:bodyPr>
            <a:normAutofit/>
          </a:bodyPr>
          <a:lstStyle/>
          <a:p>
            <a:r>
              <a:rPr lang="hr-HR" sz="4400" dirty="0"/>
              <a:t>Surogat majčinstvo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9DD80E9-B129-46EE-A532-A5B091EAA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426" y="1215957"/>
            <a:ext cx="6340600" cy="52529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r-HR" sz="1800" dirty="0">
                <a:solidFill>
                  <a:schemeClr val="tx1"/>
                </a:solidFill>
              </a:rPr>
              <a:t>Na sljedećoj poveznici pročitajte tekst o surogat majčinstvu.</a:t>
            </a:r>
          </a:p>
          <a:p>
            <a:pPr>
              <a:lnSpc>
                <a:spcPct val="100000"/>
              </a:lnSpc>
            </a:pPr>
            <a:endParaRPr lang="hr-H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hr-HR" sz="1800" dirty="0">
                <a:solidFill>
                  <a:schemeClr val="tx1"/>
                </a:solidFill>
                <a:hlinkClick r:id="rId2"/>
              </a:rPr>
              <a:t>https://hr.n1info.com/lifestyle/surogat-majcinstvo-je-li-legalno-i-kako-izgleda-procedura/</a:t>
            </a:r>
            <a:endParaRPr lang="hr-H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hr-H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hr-HR" sz="1800" dirty="0">
                <a:solidFill>
                  <a:schemeClr val="tx1"/>
                </a:solidFill>
                <a:highlight>
                  <a:srgbClr val="FFFF00"/>
                </a:highlight>
              </a:rPr>
              <a:t>ZADATAK: 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hr-HR" sz="1800" dirty="0">
                <a:solidFill>
                  <a:schemeClr val="tx1"/>
                </a:solidFill>
              </a:rPr>
              <a:t>Predstavlja li surogat majčinstvo jedan od oblika komercijalizacije ljudskog tijela? Misliš li da je to istinski čin dobrote ili prikrivena trgovina ljudima?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hr-HR" sz="1800" dirty="0">
                <a:solidFill>
                  <a:schemeClr val="tx1"/>
                </a:solidFill>
              </a:rPr>
              <a:t>Je li surogat majčinstvo moralno problematično ako je učinjeno iz čina dobrote žene koja žrtvuje svoje tijelo kao zamjenska majka kako bi omogućila paru koji boluje od neplodnosti da postanu roditelji?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hr-HR" sz="1800" dirty="0">
                <a:solidFill>
                  <a:schemeClr val="tx1"/>
                </a:solidFill>
              </a:rPr>
              <a:t>Istraži pravni status zamjenskog majčinstva u Hrvatskoj. Slažeš li se s takvim propisima ili smatraš da ih treba mijenjati?</a:t>
            </a:r>
          </a:p>
        </p:txBody>
      </p:sp>
      <p:pic>
        <p:nvPicPr>
          <p:cNvPr id="1026" name="Picture 2" descr="Evo zašto surogat-majčinstvo u Hrvatskoj i dalje treba ostati zabranjeno -  CroL">
            <a:extLst>
              <a:ext uri="{FF2B5EF4-FFF2-40B4-BE49-F238E27FC236}">
                <a16:creationId xmlns:a16="http://schemas.microsoft.com/office/drawing/2014/main" id="{C2E9761B-4E10-4852-9733-F7D6ADB93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88740" y="1668526"/>
            <a:ext cx="4455848" cy="3520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727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63A2E1-7BB4-4B89-8C1C-F6478EDC0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33673"/>
          </a:xfrm>
        </p:spPr>
        <p:txBody>
          <a:bodyPr>
            <a:normAutofit/>
          </a:bodyPr>
          <a:lstStyle/>
          <a:p>
            <a:r>
              <a:rPr lang="hr-HR" sz="4000" dirty="0"/>
              <a:t>Posvojenje i udomljavanje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540F3F-DC01-4764-BB1D-05DFC69CD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16059"/>
            <a:ext cx="10178322" cy="4663534"/>
          </a:xfrm>
        </p:spPr>
        <p:txBody>
          <a:bodyPr/>
          <a:lstStyle/>
          <a:p>
            <a:r>
              <a:rPr lang="hr-HR" b="1" dirty="0">
                <a:solidFill>
                  <a:srgbClr val="FF0000"/>
                </a:solidFill>
              </a:rPr>
              <a:t>Posvojenje</a:t>
            </a:r>
            <a:r>
              <a:rPr lang="hr-HR" dirty="0"/>
              <a:t> je trajni oblik skrbi za dijete, pri čemu posvojitelji preuzimaju sva roditeljska prava i obveze te se stvara trajni odnos roditelja i djeteta, odnosno nastaje neraskidiv odnos srodstva i sva prava i dužnosti koje iz toga proizlaze.</a:t>
            </a:r>
          </a:p>
          <a:p>
            <a:r>
              <a:rPr lang="hr-HR" b="1" dirty="0">
                <a:solidFill>
                  <a:srgbClr val="FF0000"/>
                </a:solidFill>
              </a:rPr>
              <a:t>Udomljavanje</a:t>
            </a:r>
            <a:r>
              <a:rPr lang="hr-HR" dirty="0"/>
              <a:t> je privremeni oblik skrbi o djetetu izvan vlastite obitelji kojim mu se osigurava odrastanje u obiteljskom okruženju uz pružanje brige, dok se ne stvore uvjeti za povratak djeteta u biološku obitelj ili se ne donese odluka o drugom obliku skrbi. Roditeljska prava i obveze udomitelja ograničene su s obzirom na prava i obveze bioloških roditelja. Od udomitelja se očekuje suradnja s centrom za socijalnu skrb, ali i s biološkim roditeljima. </a:t>
            </a:r>
          </a:p>
          <a:p>
            <a:r>
              <a:rPr lang="hr-HR" dirty="0">
                <a:highlight>
                  <a:srgbClr val="FFFF00"/>
                </a:highlight>
              </a:rPr>
              <a:t>ZADATAK: </a:t>
            </a:r>
          </a:p>
          <a:p>
            <a:r>
              <a:rPr lang="hr-HR" dirty="0"/>
              <a:t>1. Ulaže li Hrvatska dovoljne napore u zaštitu prava djece bez roditeljske skrbi? Istraži.</a:t>
            </a:r>
          </a:p>
          <a:p>
            <a:r>
              <a:rPr lang="hr-HR" dirty="0"/>
              <a:t>2. Čini li seksualna orijentacija čovjeka dobrim roditeljem? Trebaju li istospolni parovi moći posvajati djecu. Obrazloži svoje mišljenje.</a:t>
            </a:r>
          </a:p>
        </p:txBody>
      </p:sp>
    </p:spTree>
    <p:extLst>
      <p:ext uri="{BB962C8B-B14F-4D97-AF65-F5344CB8AC3E}">
        <p14:creationId xmlns:p14="http://schemas.microsoft.com/office/powerpoint/2010/main" val="32116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ADE03C-FF6E-48E2-941B-A73115670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hr-HR" dirty="0"/>
              <a:t>Prekid trudnoće </a:t>
            </a: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CBA85B1C-8413-4C7D-98D0-7956747EA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2C4CA6-3971-4D89-B1A4-E135F0F3B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682" y="1381328"/>
            <a:ext cx="6371616" cy="51945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r-HR" dirty="0"/>
              <a:t>Pobačaj je uvijek bio kontroverzna tema oko koje su se vodile žestoke rasprave. Pobačaj može biti spontani, nastao zbog nekih prirodnih uzroka ili slučajne traume, ili inducirani.</a:t>
            </a:r>
          </a:p>
          <a:p>
            <a:pPr>
              <a:lnSpc>
                <a:spcPct val="100000"/>
              </a:lnSpc>
            </a:pPr>
            <a:r>
              <a:rPr lang="hr-HR" dirty="0"/>
              <a:t>U povijesti pobačaja, inducirani pobačaj bio je izvor velikih etičkih rasprava i aktivizma. Je li pobačaj u stvari “legalno” ubojstvo ili izlaz u nuždi? U današnje vrijeme te su rasprave posebno intenzivne.</a:t>
            </a:r>
          </a:p>
          <a:p>
            <a:pPr>
              <a:lnSpc>
                <a:spcPct val="100000"/>
              </a:lnSpc>
            </a:pPr>
            <a:endParaRPr lang="hr-HR" dirty="0"/>
          </a:p>
          <a:p>
            <a:pPr>
              <a:lnSpc>
                <a:spcPct val="100000"/>
              </a:lnSpc>
            </a:pPr>
            <a:r>
              <a:rPr lang="hr-HR" dirty="0">
                <a:highlight>
                  <a:srgbClr val="FFFF00"/>
                </a:highlight>
              </a:rPr>
              <a:t>ZADATAK:</a:t>
            </a:r>
          </a:p>
          <a:p>
            <a:pPr>
              <a:lnSpc>
                <a:spcPct val="100000"/>
              </a:lnSpc>
            </a:pPr>
            <a:r>
              <a:rPr lang="hr-HR" dirty="0"/>
              <a:t>Istraži na internetu članke o ovoj temi.</a:t>
            </a:r>
          </a:p>
          <a:p>
            <a:pPr>
              <a:lnSpc>
                <a:spcPct val="100000"/>
              </a:lnSpc>
            </a:pPr>
            <a:r>
              <a:rPr lang="hr-HR" dirty="0"/>
              <a:t>Napiši esej (minimalno 200 riječi) na sljedeću temu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/>
              <a:t> </a:t>
            </a:r>
            <a:r>
              <a:rPr lang="hr-HR" dirty="0">
                <a:highlight>
                  <a:srgbClr val="00FF00"/>
                </a:highlight>
              </a:rPr>
              <a:t>Pobačaj – za ili protiv</a:t>
            </a:r>
          </a:p>
          <a:p>
            <a:pPr>
              <a:lnSpc>
                <a:spcPct val="100000"/>
              </a:lnSpc>
            </a:pPr>
            <a:endParaRPr lang="hr-HR" sz="1600" dirty="0"/>
          </a:p>
          <a:p>
            <a:pPr marL="0" indent="0">
              <a:lnSpc>
                <a:spcPct val="100000"/>
              </a:lnSpc>
              <a:buNone/>
            </a:pPr>
            <a:endParaRPr lang="hr-HR" sz="1600" b="0" i="0" dirty="0">
              <a:effectLst/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hr-HR" sz="1600" b="0" i="0" dirty="0">
              <a:effectLst/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hr-HR" sz="1600" dirty="0"/>
          </a:p>
          <a:p>
            <a:pPr>
              <a:lnSpc>
                <a:spcPct val="100000"/>
              </a:lnSpc>
            </a:pPr>
            <a:endParaRPr lang="hr-HR" sz="1600" dirty="0"/>
          </a:p>
          <a:p>
            <a:pPr>
              <a:lnSpc>
                <a:spcPct val="100000"/>
              </a:lnSpc>
            </a:pPr>
            <a:endParaRPr lang="hr-HR" sz="1600" dirty="0"/>
          </a:p>
          <a:p>
            <a:pPr>
              <a:lnSpc>
                <a:spcPct val="100000"/>
              </a:lnSpc>
            </a:pPr>
            <a:endParaRPr lang="hr-HR" sz="16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3D5BAB4F-080F-4D60-89A7-4F94359438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62" r="32742"/>
          <a:stretch/>
        </p:blipFill>
        <p:spPr>
          <a:xfrm>
            <a:off x="7598400" y="2197353"/>
            <a:ext cx="3860171" cy="3855489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649C214-D583-4DF7-88CA-1EE5EA0DD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7741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649315-CD49-46CF-B087-1A6EC98C7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hr-HR"/>
              <a:t>Kako napisati esej?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CBA85B1C-8413-4C7D-98D0-7956747EA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A06B6F-C67F-4DC0-8E31-113708E56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63430"/>
            <a:ext cx="8923454" cy="48121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1800" dirty="0"/>
              <a:t>Esej je kraća prozna vrsta u kojoj se obrađuje različita tematika, bilo iz života ili iz znanosti, na način koji uključuje razmišljanje i zaključivanje, ali također ima i sposobnost umjetničkog oblikovanja.</a:t>
            </a:r>
          </a:p>
          <a:p>
            <a:pPr>
              <a:lnSpc>
                <a:spcPct val="100000"/>
              </a:lnSpc>
            </a:pPr>
            <a:r>
              <a:rPr lang="hr-HR" sz="1800" dirty="0"/>
              <a:t>S</a:t>
            </a:r>
            <a:r>
              <a:rPr lang="hr-HR" sz="1800" b="0" i="0" dirty="0">
                <a:effectLst/>
              </a:rPr>
              <a:t>vaki esej mora imati osnovnu strukturu od 3 cjeline – uvod, razradu i zaključak.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i="0" dirty="0">
                <a:effectLst/>
              </a:rPr>
              <a:t>Uvodni odlomak </a:t>
            </a:r>
            <a:r>
              <a:rPr lang="hr-HR" b="0" i="0" dirty="0">
                <a:effectLst/>
              </a:rPr>
              <a:t>– postavlja temu eseja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i="0" dirty="0">
                <a:effectLst/>
              </a:rPr>
              <a:t>Razradbeni odlomci </a:t>
            </a:r>
            <a:r>
              <a:rPr lang="hr-HR" b="0" i="0" dirty="0">
                <a:effectLst/>
              </a:rPr>
              <a:t>– glavni dio eseja, </a:t>
            </a:r>
            <a:r>
              <a:rPr lang="hr-HR" dirty="0"/>
              <a:t>o</a:t>
            </a:r>
            <a:r>
              <a:rPr lang="hr-HR" b="0" i="0" dirty="0">
                <a:effectLst/>
              </a:rPr>
              <a:t>bjasnite etička pitanja i dvojbe o pobačaju, obrazložite svoje tvrdnje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dirty="0"/>
              <a:t>Zaključak</a:t>
            </a:r>
            <a:r>
              <a:rPr lang="hr-HR" dirty="0"/>
              <a:t> - zaokružuje smisao eseja</a:t>
            </a:r>
            <a:endParaRPr lang="hr-HR" b="0" i="0" dirty="0">
              <a:effectLst/>
            </a:endParaRPr>
          </a:p>
          <a:p>
            <a:pPr>
              <a:lnSpc>
                <a:spcPct val="100000"/>
              </a:lnSpc>
            </a:pPr>
            <a:r>
              <a:rPr lang="hr-HR" sz="1800" b="0" i="0" dirty="0">
                <a:effectLst/>
              </a:rPr>
              <a:t>Sva tri dijela moraju upućivati na temu eseja i biti dobro među sobom povezana.</a:t>
            </a:r>
          </a:p>
          <a:p>
            <a:pPr>
              <a:lnSpc>
                <a:spcPct val="100000"/>
              </a:lnSpc>
            </a:pPr>
            <a:r>
              <a:rPr lang="hr-HR" sz="1800" b="0" i="0" dirty="0">
                <a:effectLst/>
              </a:rPr>
              <a:t>Pozorno pročitajte članke o zadanoj temi </a:t>
            </a:r>
            <a:r>
              <a:rPr lang="hr-HR" sz="1800" dirty="0"/>
              <a:t>i napravite natuknice,  a zatim ih svrstajte u skupine. </a:t>
            </a:r>
            <a:r>
              <a:rPr lang="hr-HR" sz="1800" b="0" i="0" dirty="0">
                <a:effectLst/>
              </a:rPr>
              <a:t>Svaku od natuknica shvatite kao «malu temu» i objasnite ih.</a:t>
            </a:r>
            <a:endParaRPr lang="hr-HR" sz="1800" dirty="0"/>
          </a:p>
          <a:p>
            <a:pPr>
              <a:lnSpc>
                <a:spcPct val="100000"/>
              </a:lnSpc>
            </a:pPr>
            <a:r>
              <a:rPr lang="hr-HR" sz="1800" b="0" i="0" dirty="0">
                <a:effectLst/>
              </a:rPr>
              <a:t>Pazite da vaš esej bude pravopisno i gramatički točan.</a:t>
            </a:r>
          </a:p>
          <a:p>
            <a:pPr>
              <a:lnSpc>
                <a:spcPct val="100000"/>
              </a:lnSpc>
            </a:pPr>
            <a:endParaRPr lang="hr-HR" sz="11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4975ADA-E794-44BD-B68C-6FB67F68AF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91" r="16026" b="3"/>
          <a:stretch/>
        </p:blipFill>
        <p:spPr>
          <a:xfrm>
            <a:off x="9934433" y="142596"/>
            <a:ext cx="1974103" cy="1971709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649C214-D583-4DF7-88CA-1EE5EA0DD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1676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1DD179B-080E-4F81-9E82-21845799D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43467"/>
            <a:ext cx="7391400" cy="5564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8A127FCB-51D7-430E-A7F3-7395C2C17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024895"/>
              </p:ext>
            </p:extLst>
          </p:nvPr>
        </p:nvGraphicFramePr>
        <p:xfrm>
          <a:off x="4711749" y="1637747"/>
          <a:ext cx="6718252" cy="357635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11067">
                  <a:extLst>
                    <a:ext uri="{9D8B030D-6E8A-4147-A177-3AD203B41FA5}">
                      <a16:colId xmlns:a16="http://schemas.microsoft.com/office/drawing/2014/main" val="4106430469"/>
                    </a:ext>
                  </a:extLst>
                </a:gridCol>
                <a:gridCol w="2926081">
                  <a:extLst>
                    <a:ext uri="{9D8B030D-6E8A-4147-A177-3AD203B41FA5}">
                      <a16:colId xmlns:a16="http://schemas.microsoft.com/office/drawing/2014/main" val="1060546835"/>
                    </a:ext>
                  </a:extLst>
                </a:gridCol>
                <a:gridCol w="1581104">
                  <a:extLst>
                    <a:ext uri="{9D8B030D-6E8A-4147-A177-3AD203B41FA5}">
                      <a16:colId xmlns:a16="http://schemas.microsoft.com/office/drawing/2014/main" val="4187500812"/>
                    </a:ext>
                  </a:extLst>
                </a:gridCol>
              </a:tblGrid>
              <a:tr h="63068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SASTAVNICE VREDNOVANJA</a:t>
                      </a:r>
                      <a:endParaRPr lang="hr-HR" sz="15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OPISIVAČI</a:t>
                      </a:r>
                      <a:endParaRPr lang="hr-HR" sz="15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BODOVI</a:t>
                      </a:r>
                      <a:endParaRPr lang="hr-HR" sz="15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792008"/>
                  </a:ext>
                </a:extLst>
              </a:tr>
              <a:tr h="294567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 Poznavanje i razumijevanje polaznog teksta</a:t>
                      </a: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 Sadržajno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oblikovanje eseja</a:t>
                      </a: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hr-HR" sz="11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 Upotreba Hrvatskog standardnog jezika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A1 Prepoznati i razumjeti obilježja polaznog tekstaA2 Navesti  ključne sadržajne podatke  i strukturu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A3 Analizirati, obrazložiti i potkrijepiti tvrdnje i stavove (osobne i spoznajne)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B1 Sadržajno povezati kao zaokruženu cjelinu, smisleno i logično (uvod, razradu i zaključak)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B2 Oblikovati poruku na kraju eseja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B3 Pisati prikladnim stilom i rječnikom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C1 Pravopisno točno napisati esej</a:t>
                      </a:r>
                      <a:endParaRPr lang="hr-HR" sz="11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boda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 bod</a:t>
                      </a:r>
                      <a: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br>
                        <a:rPr lang="pl-PL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UKUPNO BODOVA: 14</a:t>
                      </a:r>
                      <a:endParaRPr lang="pl-PL" sz="11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162" marR="112622" marT="75081" marB="750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641708"/>
                  </a:ext>
                </a:extLst>
              </a:tr>
            </a:tbl>
          </a:graphicData>
        </a:graphic>
      </p:graphicFrame>
      <p:pic>
        <p:nvPicPr>
          <p:cNvPr id="19" name="Slika 18">
            <a:extLst>
              <a:ext uri="{FF2B5EF4-FFF2-40B4-BE49-F238E27FC236}">
                <a16:creationId xmlns:a16="http://schemas.microsoft.com/office/drawing/2014/main" id="{A40DE08A-FCF3-4FEC-A945-BC4798C5A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854" y="2415799"/>
            <a:ext cx="2017951" cy="2798307"/>
          </a:xfrm>
          <a:prstGeom prst="rect">
            <a:avLst/>
          </a:prstGeom>
        </p:spPr>
      </p:pic>
      <p:sp>
        <p:nvSpPr>
          <p:cNvPr id="26" name="TekstniOkvir 25">
            <a:extLst>
              <a:ext uri="{FF2B5EF4-FFF2-40B4-BE49-F238E27FC236}">
                <a16:creationId xmlns:a16="http://schemas.microsoft.com/office/drawing/2014/main" id="{E0529F58-CCEE-40BC-8D2F-677DF170B0DA}"/>
              </a:ext>
            </a:extLst>
          </p:cNvPr>
          <p:cNvSpPr txBox="1"/>
          <p:nvPr/>
        </p:nvSpPr>
        <p:spPr>
          <a:xfrm>
            <a:off x="1161854" y="643466"/>
            <a:ext cx="26654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3200" b="1" dirty="0"/>
              <a:t>Vrednovanje eseja</a:t>
            </a:r>
          </a:p>
        </p:txBody>
      </p:sp>
    </p:spTree>
    <p:extLst>
      <p:ext uri="{BB962C8B-B14F-4D97-AF65-F5344CB8AC3E}">
        <p14:creationId xmlns:p14="http://schemas.microsoft.com/office/powerpoint/2010/main" val="1290644438"/>
      </p:ext>
    </p:extLst>
  </p:cSld>
  <p:clrMapOvr>
    <a:masterClrMapping/>
  </p:clrMapOvr>
</p:sld>
</file>

<file path=ppt/theme/theme1.xml><?xml version="1.0" encoding="utf-8"?>
<a:theme xmlns:a="http://schemas.openxmlformats.org/drawingml/2006/main" name="Značka">
  <a:themeElements>
    <a:clrScheme name="Znač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Znač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Znač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788</Words>
  <Application>Microsoft Office PowerPoint</Application>
  <PresentationFormat>Široki zaslon</PresentationFormat>
  <Paragraphs>65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Impact</vt:lpstr>
      <vt:lpstr>Times New Roman</vt:lpstr>
      <vt:lpstr>Značka</vt:lpstr>
      <vt:lpstr>ETIČKE RASPRAVE O POČETKU ŽIVOTA</vt:lpstr>
      <vt:lpstr>Medicinski potpomognuta oplodnja</vt:lpstr>
      <vt:lpstr>Surogat majčinstvo</vt:lpstr>
      <vt:lpstr>Posvojenje i udomljavanje</vt:lpstr>
      <vt:lpstr>Prekid trudnoće </vt:lpstr>
      <vt:lpstr>Kako napisati esej?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ETIČKE RASPRAVE O POČETKU ŽIVOTA</dc:title>
  <dc:creator>Gordana Mofardin</dc:creator>
  <cp:lastModifiedBy>Gordana Mofardin</cp:lastModifiedBy>
  <cp:revision>3</cp:revision>
  <dcterms:created xsi:type="dcterms:W3CDTF">2021-01-31T16:31:50Z</dcterms:created>
  <dcterms:modified xsi:type="dcterms:W3CDTF">2023-01-09T07:18:18Z</dcterms:modified>
</cp:coreProperties>
</file>