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68" r:id="rId2"/>
    <p:sldId id="259" r:id="rId3"/>
    <p:sldId id="258" r:id="rId4"/>
    <p:sldId id="260" r:id="rId5"/>
    <p:sldId id="263" r:id="rId6"/>
    <p:sldId id="264" r:id="rId7"/>
    <p:sldId id="266" r:id="rId8"/>
    <p:sldId id="267" r:id="rId9"/>
    <p:sldId id="261" r:id="rId10"/>
    <p:sldId id="269" r:id="rId11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2B715F-200A-4224-B84F-DD294A65A50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0AF89B70-5575-406C-8AE1-46A4E3C60B4B}">
      <dgm:prSet/>
      <dgm:spPr/>
      <dgm:t>
        <a:bodyPr/>
        <a:lstStyle/>
        <a:p>
          <a:r>
            <a:rPr lang="hr-HR" b="1" dirty="0">
              <a:solidFill>
                <a:schemeClr val="tx2"/>
              </a:solidFill>
            </a:rPr>
            <a:t>IZRAVNA DEMOKRACIJA (NEPOSREDNA) </a:t>
          </a:r>
          <a:r>
            <a:rPr lang="hr-HR" dirty="0"/>
            <a:t>- SVI GRAĐANI S PRAVOM GLASA MOGU SUDJELOVATI U RADU SKUPŠTINE TE TAKO UTJECATI NA ODLUKE KOJE ĆE BITI OBVEZUJUĆE ZA SVE GRAĐANE. GLAS SVAKOG GRAĐANINA IMAO JE JEDNAKU VRIJEDNOST. (STARA GRČKA)</a:t>
          </a:r>
        </a:p>
      </dgm:t>
    </dgm:pt>
    <dgm:pt modelId="{8E59A781-6303-431B-8378-7769834E9323}" type="parTrans" cxnId="{D56D3C8D-E21F-45D7-832A-27752F78B5EB}">
      <dgm:prSet/>
      <dgm:spPr/>
      <dgm:t>
        <a:bodyPr/>
        <a:lstStyle/>
        <a:p>
          <a:endParaRPr lang="en-US"/>
        </a:p>
      </dgm:t>
    </dgm:pt>
    <dgm:pt modelId="{78B4D77D-1255-4A59-8B3E-7B7225B47854}" type="sibTrans" cxnId="{D56D3C8D-E21F-45D7-832A-27752F78B5EB}">
      <dgm:prSet/>
      <dgm:spPr/>
      <dgm:t>
        <a:bodyPr/>
        <a:lstStyle/>
        <a:p>
          <a:endParaRPr lang="en-US"/>
        </a:p>
      </dgm:t>
    </dgm:pt>
    <dgm:pt modelId="{E0494AE8-1F8A-441E-8396-72A4030F43C7}">
      <dgm:prSet/>
      <dgm:spPr/>
      <dgm:t>
        <a:bodyPr/>
        <a:lstStyle/>
        <a:p>
          <a:r>
            <a:rPr lang="hr-HR" b="1" i="0" baseline="0" dirty="0">
              <a:solidFill>
                <a:schemeClr val="tx2"/>
              </a:solidFill>
            </a:rPr>
            <a:t>PREDSTAVNIČKA DEMOKRACIJA</a:t>
          </a:r>
          <a:r>
            <a:rPr lang="hr-HR" b="0" i="0" baseline="0" dirty="0"/>
            <a:t> – GRAĐANI BIRAJU SVOJE PREDSTAVNIKE NA KOJE PRENOSE PRAVO UPRAVLJANJA. IZABRANI PREDSTAVNICI ODLUĆUJU O VAŽNIM PITANJIMA, A NJIHOVE SU ODLUKE OBVEZUJUĆE SU ZA CIJELU ZAJEDNICU. </a:t>
          </a:r>
          <a:r>
            <a:rPr lang="hr-HR" dirty="0"/>
            <a:t>IZABRANI PREDSTAVNICI TREBALI BI PREDSTAVLJATI GRAĐANE.</a:t>
          </a:r>
          <a:endParaRPr lang="en-US" dirty="0"/>
        </a:p>
      </dgm:t>
    </dgm:pt>
    <dgm:pt modelId="{3C6A9CAB-A211-483F-9465-F3ABD215E290}" type="parTrans" cxnId="{02817B31-DFA6-4838-B3D6-453EBF4E5E19}">
      <dgm:prSet/>
      <dgm:spPr/>
      <dgm:t>
        <a:bodyPr/>
        <a:lstStyle/>
        <a:p>
          <a:endParaRPr lang="en-US"/>
        </a:p>
      </dgm:t>
    </dgm:pt>
    <dgm:pt modelId="{E7FF50D3-84B9-4BE8-88E6-4A1B94CE884F}" type="sibTrans" cxnId="{02817B31-DFA6-4838-B3D6-453EBF4E5E19}">
      <dgm:prSet/>
      <dgm:spPr/>
      <dgm:t>
        <a:bodyPr/>
        <a:lstStyle/>
        <a:p>
          <a:endParaRPr lang="en-US"/>
        </a:p>
      </dgm:t>
    </dgm:pt>
    <dgm:pt modelId="{FB3E5D8E-BAC6-4C10-9E87-987ABD8117A3}" type="pres">
      <dgm:prSet presAssocID="{A62B715F-200A-4224-B84F-DD294A65A503}" presName="linear" presStyleCnt="0">
        <dgm:presLayoutVars>
          <dgm:animLvl val="lvl"/>
          <dgm:resizeHandles val="exact"/>
        </dgm:presLayoutVars>
      </dgm:prSet>
      <dgm:spPr/>
    </dgm:pt>
    <dgm:pt modelId="{B2C8BD1C-12F7-429E-AA23-234602C30074}" type="pres">
      <dgm:prSet presAssocID="{0AF89B70-5575-406C-8AE1-46A4E3C60B4B}" presName="parentText" presStyleLbl="node1" presStyleIdx="0" presStyleCnt="2" custScaleY="73713" custLinFactNeighborX="0">
        <dgm:presLayoutVars>
          <dgm:chMax val="0"/>
          <dgm:bulletEnabled val="1"/>
        </dgm:presLayoutVars>
      </dgm:prSet>
      <dgm:spPr/>
    </dgm:pt>
    <dgm:pt modelId="{F0151926-C834-4AF2-BE81-33F70EBFF375}" type="pres">
      <dgm:prSet presAssocID="{78B4D77D-1255-4A59-8B3E-7B7225B47854}" presName="spacer" presStyleCnt="0"/>
      <dgm:spPr/>
    </dgm:pt>
    <dgm:pt modelId="{3DC303E9-CB45-4CD7-8B4C-B1EC89632C26}" type="pres">
      <dgm:prSet presAssocID="{E0494AE8-1F8A-441E-8396-72A4030F43C7}" presName="parentText" presStyleLbl="node1" presStyleIdx="1" presStyleCnt="2" custScaleY="83755" custLinFactNeighborX="159" custLinFactNeighborY="-15005">
        <dgm:presLayoutVars>
          <dgm:chMax val="0"/>
          <dgm:bulletEnabled val="1"/>
        </dgm:presLayoutVars>
      </dgm:prSet>
      <dgm:spPr/>
    </dgm:pt>
  </dgm:ptLst>
  <dgm:cxnLst>
    <dgm:cxn modelId="{02817B31-DFA6-4838-B3D6-453EBF4E5E19}" srcId="{A62B715F-200A-4224-B84F-DD294A65A503}" destId="{E0494AE8-1F8A-441E-8396-72A4030F43C7}" srcOrd="1" destOrd="0" parTransId="{3C6A9CAB-A211-483F-9465-F3ABD215E290}" sibTransId="{E7FF50D3-84B9-4BE8-88E6-4A1B94CE884F}"/>
    <dgm:cxn modelId="{F8708140-07F1-437D-9D54-670703F6796B}" type="presOf" srcId="{A62B715F-200A-4224-B84F-DD294A65A503}" destId="{FB3E5D8E-BAC6-4C10-9E87-987ABD8117A3}" srcOrd="0" destOrd="0" presId="urn:microsoft.com/office/officeart/2005/8/layout/vList2"/>
    <dgm:cxn modelId="{D56D3C8D-E21F-45D7-832A-27752F78B5EB}" srcId="{A62B715F-200A-4224-B84F-DD294A65A503}" destId="{0AF89B70-5575-406C-8AE1-46A4E3C60B4B}" srcOrd="0" destOrd="0" parTransId="{8E59A781-6303-431B-8378-7769834E9323}" sibTransId="{78B4D77D-1255-4A59-8B3E-7B7225B47854}"/>
    <dgm:cxn modelId="{CB0868A7-D976-45F6-A671-B24C115D21D0}" type="presOf" srcId="{E0494AE8-1F8A-441E-8396-72A4030F43C7}" destId="{3DC303E9-CB45-4CD7-8B4C-B1EC89632C26}" srcOrd="0" destOrd="0" presId="urn:microsoft.com/office/officeart/2005/8/layout/vList2"/>
    <dgm:cxn modelId="{694090B1-F611-438D-AEA3-C6561BEB8958}" type="presOf" srcId="{0AF89B70-5575-406C-8AE1-46A4E3C60B4B}" destId="{B2C8BD1C-12F7-429E-AA23-234602C30074}" srcOrd="0" destOrd="0" presId="urn:microsoft.com/office/officeart/2005/8/layout/vList2"/>
    <dgm:cxn modelId="{BE3F16B6-F428-49DD-8963-11DE156A4002}" type="presParOf" srcId="{FB3E5D8E-BAC6-4C10-9E87-987ABD8117A3}" destId="{B2C8BD1C-12F7-429E-AA23-234602C30074}" srcOrd="0" destOrd="0" presId="urn:microsoft.com/office/officeart/2005/8/layout/vList2"/>
    <dgm:cxn modelId="{B302281B-EA9A-4195-ACA3-43F22A1EB3C3}" type="presParOf" srcId="{FB3E5D8E-BAC6-4C10-9E87-987ABD8117A3}" destId="{F0151926-C834-4AF2-BE81-33F70EBFF375}" srcOrd="1" destOrd="0" presId="urn:microsoft.com/office/officeart/2005/8/layout/vList2"/>
    <dgm:cxn modelId="{8EDC3983-671B-4C7E-9A30-2E94274BA646}" type="presParOf" srcId="{FB3E5D8E-BAC6-4C10-9E87-987ABD8117A3}" destId="{3DC303E9-CB45-4CD7-8B4C-B1EC89632C2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AF735A6-3450-445F-BB0F-40F765750F7E}" type="doc">
      <dgm:prSet loTypeId="urn:microsoft.com/office/officeart/2005/8/layout/vList2" loCatId="list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456E17A-C6A9-47F6-80B7-482802710482}">
      <dgm:prSet custT="1"/>
      <dgm:spPr/>
      <dgm:t>
        <a:bodyPr/>
        <a:lstStyle/>
        <a:p>
          <a:r>
            <a:rPr lang="hr-HR" sz="2000" dirty="0">
              <a:solidFill>
                <a:schemeClr val="tx1"/>
              </a:solidFill>
              <a:latin typeface="+mn-lt"/>
            </a:rPr>
            <a:t>Nevladine u</a:t>
          </a:r>
          <a:r>
            <a:rPr lang="hr-HR" sz="2000" b="0" i="0" dirty="0">
              <a:solidFill>
                <a:schemeClr val="tx1"/>
              </a:solidFill>
              <a:latin typeface="+mn-lt"/>
            </a:rPr>
            <a:t>druge – organizacija koju stvaraju građani radi rješavanja problema u zajednici ili radi bilo kojega drugog posebnog interesa.  </a:t>
          </a:r>
          <a:endParaRPr lang="en-US" sz="2000" dirty="0">
            <a:solidFill>
              <a:schemeClr val="tx1"/>
            </a:solidFill>
            <a:latin typeface="+mn-lt"/>
          </a:endParaRPr>
        </a:p>
      </dgm:t>
    </dgm:pt>
    <dgm:pt modelId="{EFCF011C-AB5B-46D8-BEC8-1B190B59E5BD}" type="parTrans" cxnId="{CD5DCDB5-9176-49BE-A589-3E15708A3041}">
      <dgm:prSet/>
      <dgm:spPr/>
      <dgm:t>
        <a:bodyPr/>
        <a:lstStyle/>
        <a:p>
          <a:endParaRPr lang="en-US"/>
        </a:p>
      </dgm:t>
    </dgm:pt>
    <dgm:pt modelId="{F5CE6ED6-907B-461E-B98B-44860E50712B}" type="sibTrans" cxnId="{CD5DCDB5-9176-49BE-A589-3E15708A3041}">
      <dgm:prSet/>
      <dgm:spPr/>
      <dgm:t>
        <a:bodyPr/>
        <a:lstStyle/>
        <a:p>
          <a:endParaRPr lang="en-US"/>
        </a:p>
      </dgm:t>
    </dgm:pt>
    <dgm:pt modelId="{CE0B7DDA-659D-40BD-A665-20DBBF766A5B}">
      <dgm:prSet custT="1"/>
      <dgm:spPr/>
      <dgm:t>
        <a:bodyPr/>
        <a:lstStyle/>
        <a:p>
          <a:r>
            <a:rPr lang="hr-HR" sz="2000" dirty="0">
              <a:solidFill>
                <a:schemeClr val="tx1"/>
              </a:solidFill>
            </a:rPr>
            <a:t>Građanske inicijative – neformalno udruživanje građana koji žele riješiti neki problem. One prestaju s radom najčešće nakon rješavanja problema.</a:t>
          </a:r>
          <a:endParaRPr lang="en-US" sz="2000" dirty="0">
            <a:solidFill>
              <a:schemeClr val="tx1"/>
            </a:solidFill>
          </a:endParaRPr>
        </a:p>
      </dgm:t>
    </dgm:pt>
    <dgm:pt modelId="{320C0F7D-74FD-4D19-ACC7-B7C0E120D4C5}" type="parTrans" cxnId="{F82B8ACB-550C-4246-A0AF-A93DF12806B6}">
      <dgm:prSet/>
      <dgm:spPr/>
      <dgm:t>
        <a:bodyPr/>
        <a:lstStyle/>
        <a:p>
          <a:endParaRPr lang="en-US"/>
        </a:p>
      </dgm:t>
    </dgm:pt>
    <dgm:pt modelId="{0AED6F1E-DE61-4C89-9538-16B2CD3DAAA6}" type="sibTrans" cxnId="{F82B8ACB-550C-4246-A0AF-A93DF12806B6}">
      <dgm:prSet/>
      <dgm:spPr/>
      <dgm:t>
        <a:bodyPr/>
        <a:lstStyle/>
        <a:p>
          <a:endParaRPr lang="en-US"/>
        </a:p>
      </dgm:t>
    </dgm:pt>
    <dgm:pt modelId="{38DF8AD6-8CEF-4353-8B8C-9D9AF644E591}">
      <dgm:prSet custT="1"/>
      <dgm:spPr/>
      <dgm:t>
        <a:bodyPr/>
        <a:lstStyle/>
        <a:p>
          <a:r>
            <a:rPr lang="hr-HR" sz="2000" b="0" i="0" dirty="0">
              <a:solidFill>
                <a:schemeClr val="tx1"/>
              </a:solidFill>
            </a:rPr>
            <a:t>Zaklade – organizacije bez vlasnika čija su sredstva namijenjena ispunjavanju javne svrhe, mogu biti privatne i javne, imovina koja služi ostvarivanju neke općekorisne ili dobrotvorne svrhe.</a:t>
          </a:r>
          <a:endParaRPr lang="en-US" sz="2000" b="0" dirty="0">
            <a:solidFill>
              <a:schemeClr val="tx1"/>
            </a:solidFill>
          </a:endParaRPr>
        </a:p>
      </dgm:t>
    </dgm:pt>
    <dgm:pt modelId="{26B59578-5BAE-401A-BF4B-6480DB575CCF}" type="parTrans" cxnId="{EF3DF3CC-1287-4AA8-8E78-18E9A4AE073F}">
      <dgm:prSet/>
      <dgm:spPr/>
      <dgm:t>
        <a:bodyPr/>
        <a:lstStyle/>
        <a:p>
          <a:endParaRPr lang="en-US"/>
        </a:p>
      </dgm:t>
    </dgm:pt>
    <dgm:pt modelId="{45EB0A4C-08F7-4596-B465-121EEC580A59}" type="sibTrans" cxnId="{EF3DF3CC-1287-4AA8-8E78-18E9A4AE073F}">
      <dgm:prSet/>
      <dgm:spPr/>
      <dgm:t>
        <a:bodyPr/>
        <a:lstStyle/>
        <a:p>
          <a:endParaRPr lang="en-US"/>
        </a:p>
      </dgm:t>
    </dgm:pt>
    <dgm:pt modelId="{019613BE-5FAB-4288-965E-F963CB1D3515}">
      <dgm:prSet/>
      <dgm:spPr/>
      <dgm:t>
        <a:bodyPr/>
        <a:lstStyle/>
        <a:p>
          <a:r>
            <a:rPr lang="hr-HR" b="0" i="0" dirty="0">
              <a:solidFill>
                <a:schemeClr val="tx1"/>
              </a:solidFill>
            </a:rPr>
            <a:t>Vjerske zajednice - zajednica fizičkih osoba koje ostvaruju slobodu vjeroispovijedi obavljanjem vjerskih obreda i drugim očitovanjem svoje vjere</a:t>
          </a:r>
          <a:r>
            <a:rPr lang="hr-HR" b="0" i="0" dirty="0"/>
            <a:t>  </a:t>
          </a:r>
          <a:endParaRPr lang="en-US" dirty="0"/>
        </a:p>
      </dgm:t>
    </dgm:pt>
    <dgm:pt modelId="{A50E8818-9DCE-4FF7-8336-82E45891AB42}" type="parTrans" cxnId="{793C64B1-BAF1-4604-AA6B-3B3CD4284405}">
      <dgm:prSet/>
      <dgm:spPr/>
      <dgm:t>
        <a:bodyPr/>
        <a:lstStyle/>
        <a:p>
          <a:endParaRPr lang="en-US"/>
        </a:p>
      </dgm:t>
    </dgm:pt>
    <dgm:pt modelId="{D6527028-18FA-4183-A6E8-8FD40C2EB5FC}" type="sibTrans" cxnId="{793C64B1-BAF1-4604-AA6B-3B3CD4284405}">
      <dgm:prSet/>
      <dgm:spPr/>
      <dgm:t>
        <a:bodyPr/>
        <a:lstStyle/>
        <a:p>
          <a:endParaRPr lang="en-US"/>
        </a:p>
      </dgm:t>
    </dgm:pt>
    <dgm:pt modelId="{CE717017-8BEC-4FD2-9E4B-CC14EA2F24BD}">
      <dgm:prSet/>
      <dgm:spPr/>
      <dgm:t>
        <a:bodyPr/>
        <a:lstStyle/>
        <a:p>
          <a:r>
            <a:rPr lang="hr-HR" b="0" i="0" dirty="0">
              <a:solidFill>
                <a:schemeClr val="tx1"/>
              </a:solidFill>
            </a:rPr>
            <a:t>Sindikati - organizacija koju stvaraju zaposlenici s ciljem poboljšanja radnih uvjeta, povećanja ili održanja plaća.</a:t>
          </a:r>
          <a:endParaRPr lang="en-US" dirty="0">
            <a:solidFill>
              <a:schemeClr val="tx1"/>
            </a:solidFill>
          </a:endParaRPr>
        </a:p>
      </dgm:t>
    </dgm:pt>
    <dgm:pt modelId="{DA8E1A09-F73B-4D00-9C1F-DFF2E14C17AF}" type="parTrans" cxnId="{7BFAE7CE-F2D3-4C44-974B-F20DD7B74448}">
      <dgm:prSet/>
      <dgm:spPr/>
      <dgm:t>
        <a:bodyPr/>
        <a:lstStyle/>
        <a:p>
          <a:endParaRPr lang="en-US"/>
        </a:p>
      </dgm:t>
    </dgm:pt>
    <dgm:pt modelId="{B168952F-FF2E-4BB1-81BD-3DA32A9AC9B2}" type="sibTrans" cxnId="{7BFAE7CE-F2D3-4C44-974B-F20DD7B74448}">
      <dgm:prSet/>
      <dgm:spPr/>
      <dgm:t>
        <a:bodyPr/>
        <a:lstStyle/>
        <a:p>
          <a:endParaRPr lang="en-US"/>
        </a:p>
      </dgm:t>
    </dgm:pt>
    <dgm:pt modelId="{DF782094-761B-4766-8C14-AFFADBCAA22F}">
      <dgm:prSet/>
      <dgm:spPr/>
      <dgm:t>
        <a:bodyPr/>
        <a:lstStyle/>
        <a:p>
          <a:r>
            <a:rPr lang="hr-HR" b="0" i="0" dirty="0">
              <a:solidFill>
                <a:schemeClr val="tx1"/>
              </a:solidFill>
            </a:rPr>
            <a:t>Političke stranke - dobrovoljna udruženja građana koja nastaju radi sudjelovanja u natjecanju za političku vlast te radi obavljanja javnih poslova.</a:t>
          </a:r>
          <a:endParaRPr lang="en-US" dirty="0">
            <a:solidFill>
              <a:schemeClr val="tx1"/>
            </a:solidFill>
          </a:endParaRPr>
        </a:p>
      </dgm:t>
    </dgm:pt>
    <dgm:pt modelId="{6A14E3C8-8BDA-4FEC-8D42-F3CDA3199A01}" type="parTrans" cxnId="{6EBD1637-ED4D-4CCB-B894-1A8F96EB72FE}">
      <dgm:prSet/>
      <dgm:spPr/>
      <dgm:t>
        <a:bodyPr/>
        <a:lstStyle/>
        <a:p>
          <a:endParaRPr lang="en-US"/>
        </a:p>
      </dgm:t>
    </dgm:pt>
    <dgm:pt modelId="{A66D8C75-4481-49D9-B41E-174F2C0EAE50}" type="sibTrans" cxnId="{6EBD1637-ED4D-4CCB-B894-1A8F96EB72FE}">
      <dgm:prSet/>
      <dgm:spPr/>
      <dgm:t>
        <a:bodyPr/>
        <a:lstStyle/>
        <a:p>
          <a:endParaRPr lang="en-US"/>
        </a:p>
      </dgm:t>
    </dgm:pt>
    <dgm:pt modelId="{B8C40D0A-B7DF-4E8F-AA93-72C2EE25F4AE}" type="pres">
      <dgm:prSet presAssocID="{1AF735A6-3450-445F-BB0F-40F765750F7E}" presName="linear" presStyleCnt="0">
        <dgm:presLayoutVars>
          <dgm:animLvl val="lvl"/>
          <dgm:resizeHandles val="exact"/>
        </dgm:presLayoutVars>
      </dgm:prSet>
      <dgm:spPr/>
    </dgm:pt>
    <dgm:pt modelId="{AB239C25-AACA-4F5F-8A3C-46FBCA1859BC}" type="pres">
      <dgm:prSet presAssocID="{B456E17A-C6A9-47F6-80B7-482802710482}" presName="parentText" presStyleLbl="node1" presStyleIdx="0" presStyleCnt="6" custLinFactNeighborY="8803">
        <dgm:presLayoutVars>
          <dgm:chMax val="0"/>
          <dgm:bulletEnabled val="1"/>
        </dgm:presLayoutVars>
      </dgm:prSet>
      <dgm:spPr/>
    </dgm:pt>
    <dgm:pt modelId="{AA2B1029-12DA-4B10-944F-243F34F5745B}" type="pres">
      <dgm:prSet presAssocID="{F5CE6ED6-907B-461E-B98B-44860E50712B}" presName="spacer" presStyleCnt="0"/>
      <dgm:spPr/>
    </dgm:pt>
    <dgm:pt modelId="{D8E16B99-D74D-45A2-88C3-9BD906060C9B}" type="pres">
      <dgm:prSet presAssocID="{CE0B7DDA-659D-40BD-A665-20DBBF766A5B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96501597-D801-45CB-A653-5C8CDEB55C42}" type="pres">
      <dgm:prSet presAssocID="{0AED6F1E-DE61-4C89-9538-16B2CD3DAAA6}" presName="spacer" presStyleCnt="0"/>
      <dgm:spPr/>
    </dgm:pt>
    <dgm:pt modelId="{CF89D253-AD92-43AC-956E-D97DF5B0B17A}" type="pres">
      <dgm:prSet presAssocID="{38DF8AD6-8CEF-4353-8B8C-9D9AF644E591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E0D2B857-4C27-46BE-ADE2-AE74BC602196}" type="pres">
      <dgm:prSet presAssocID="{45EB0A4C-08F7-4596-B465-121EEC580A59}" presName="spacer" presStyleCnt="0"/>
      <dgm:spPr/>
    </dgm:pt>
    <dgm:pt modelId="{84CD48CC-A6EE-4EE5-9B97-720BB19E98E3}" type="pres">
      <dgm:prSet presAssocID="{019613BE-5FAB-4288-965E-F963CB1D3515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E244281D-C75A-4846-ABD7-D6231FB44581}" type="pres">
      <dgm:prSet presAssocID="{D6527028-18FA-4183-A6E8-8FD40C2EB5FC}" presName="spacer" presStyleCnt="0"/>
      <dgm:spPr/>
    </dgm:pt>
    <dgm:pt modelId="{0ECA867D-3AAA-4FCE-8817-4ACE93119477}" type="pres">
      <dgm:prSet presAssocID="{CE717017-8BEC-4FD2-9E4B-CC14EA2F24BD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6B1207FB-3AC7-4717-8EC7-58DE9863D60E}" type="pres">
      <dgm:prSet presAssocID="{B168952F-FF2E-4BB1-81BD-3DA32A9AC9B2}" presName="spacer" presStyleCnt="0"/>
      <dgm:spPr/>
    </dgm:pt>
    <dgm:pt modelId="{766A8C5E-A598-4699-AEEA-43CAF722A4E4}" type="pres">
      <dgm:prSet presAssocID="{DF782094-761B-4766-8C14-AFFADBCAA22F}" presName="parentText" presStyleLbl="node1" presStyleIdx="5" presStyleCnt="6">
        <dgm:presLayoutVars>
          <dgm:chMax val="0"/>
          <dgm:bulletEnabled val="1"/>
        </dgm:presLayoutVars>
      </dgm:prSet>
      <dgm:spPr/>
    </dgm:pt>
  </dgm:ptLst>
  <dgm:cxnLst>
    <dgm:cxn modelId="{A43E1A0A-5244-40DA-B541-2A5B8F977876}" type="presOf" srcId="{B456E17A-C6A9-47F6-80B7-482802710482}" destId="{AB239C25-AACA-4F5F-8A3C-46FBCA1859BC}" srcOrd="0" destOrd="0" presId="urn:microsoft.com/office/officeart/2005/8/layout/vList2"/>
    <dgm:cxn modelId="{39CA0E0B-222A-45E0-B383-022BCEC23B90}" type="presOf" srcId="{38DF8AD6-8CEF-4353-8B8C-9D9AF644E591}" destId="{CF89D253-AD92-43AC-956E-D97DF5B0B17A}" srcOrd="0" destOrd="0" presId="urn:microsoft.com/office/officeart/2005/8/layout/vList2"/>
    <dgm:cxn modelId="{80F5952D-AD88-49D9-8046-222853622648}" type="presOf" srcId="{DF782094-761B-4766-8C14-AFFADBCAA22F}" destId="{766A8C5E-A598-4699-AEEA-43CAF722A4E4}" srcOrd="0" destOrd="0" presId="urn:microsoft.com/office/officeart/2005/8/layout/vList2"/>
    <dgm:cxn modelId="{6EBD1637-ED4D-4CCB-B894-1A8F96EB72FE}" srcId="{1AF735A6-3450-445F-BB0F-40F765750F7E}" destId="{DF782094-761B-4766-8C14-AFFADBCAA22F}" srcOrd="5" destOrd="0" parTransId="{6A14E3C8-8BDA-4FEC-8D42-F3CDA3199A01}" sibTransId="{A66D8C75-4481-49D9-B41E-174F2C0EAE50}"/>
    <dgm:cxn modelId="{FAB8326C-5D97-4CAD-819D-B346D748BC32}" type="presOf" srcId="{CE717017-8BEC-4FD2-9E4B-CC14EA2F24BD}" destId="{0ECA867D-3AAA-4FCE-8817-4ACE93119477}" srcOrd="0" destOrd="0" presId="urn:microsoft.com/office/officeart/2005/8/layout/vList2"/>
    <dgm:cxn modelId="{14182F4D-50D3-4812-BD0E-01E215943F6E}" type="presOf" srcId="{CE0B7DDA-659D-40BD-A665-20DBBF766A5B}" destId="{D8E16B99-D74D-45A2-88C3-9BD906060C9B}" srcOrd="0" destOrd="0" presId="urn:microsoft.com/office/officeart/2005/8/layout/vList2"/>
    <dgm:cxn modelId="{793C64B1-BAF1-4604-AA6B-3B3CD4284405}" srcId="{1AF735A6-3450-445F-BB0F-40F765750F7E}" destId="{019613BE-5FAB-4288-965E-F963CB1D3515}" srcOrd="3" destOrd="0" parTransId="{A50E8818-9DCE-4FF7-8336-82E45891AB42}" sibTransId="{D6527028-18FA-4183-A6E8-8FD40C2EB5FC}"/>
    <dgm:cxn modelId="{CD5DCDB5-9176-49BE-A589-3E15708A3041}" srcId="{1AF735A6-3450-445F-BB0F-40F765750F7E}" destId="{B456E17A-C6A9-47F6-80B7-482802710482}" srcOrd="0" destOrd="0" parTransId="{EFCF011C-AB5B-46D8-BEC8-1B190B59E5BD}" sibTransId="{F5CE6ED6-907B-461E-B98B-44860E50712B}"/>
    <dgm:cxn modelId="{F82B8ACB-550C-4246-A0AF-A93DF12806B6}" srcId="{1AF735A6-3450-445F-BB0F-40F765750F7E}" destId="{CE0B7DDA-659D-40BD-A665-20DBBF766A5B}" srcOrd="1" destOrd="0" parTransId="{320C0F7D-74FD-4D19-ACC7-B7C0E120D4C5}" sibTransId="{0AED6F1E-DE61-4C89-9538-16B2CD3DAAA6}"/>
    <dgm:cxn modelId="{EF3DF3CC-1287-4AA8-8E78-18E9A4AE073F}" srcId="{1AF735A6-3450-445F-BB0F-40F765750F7E}" destId="{38DF8AD6-8CEF-4353-8B8C-9D9AF644E591}" srcOrd="2" destOrd="0" parTransId="{26B59578-5BAE-401A-BF4B-6480DB575CCF}" sibTransId="{45EB0A4C-08F7-4596-B465-121EEC580A59}"/>
    <dgm:cxn modelId="{7BFAE7CE-F2D3-4C44-974B-F20DD7B74448}" srcId="{1AF735A6-3450-445F-BB0F-40F765750F7E}" destId="{CE717017-8BEC-4FD2-9E4B-CC14EA2F24BD}" srcOrd="4" destOrd="0" parTransId="{DA8E1A09-F73B-4D00-9C1F-DFF2E14C17AF}" sibTransId="{B168952F-FF2E-4BB1-81BD-3DA32A9AC9B2}"/>
    <dgm:cxn modelId="{37AC2DD4-0C97-450B-8BB1-14BA926FFB2F}" type="presOf" srcId="{019613BE-5FAB-4288-965E-F963CB1D3515}" destId="{84CD48CC-A6EE-4EE5-9B97-720BB19E98E3}" srcOrd="0" destOrd="0" presId="urn:microsoft.com/office/officeart/2005/8/layout/vList2"/>
    <dgm:cxn modelId="{D8BAFED4-C2D8-4F5F-B904-743C0A7FC47B}" type="presOf" srcId="{1AF735A6-3450-445F-BB0F-40F765750F7E}" destId="{B8C40D0A-B7DF-4E8F-AA93-72C2EE25F4AE}" srcOrd="0" destOrd="0" presId="urn:microsoft.com/office/officeart/2005/8/layout/vList2"/>
    <dgm:cxn modelId="{B0724C38-8F68-4F5F-8FC8-FD997D3D43C0}" type="presParOf" srcId="{B8C40D0A-B7DF-4E8F-AA93-72C2EE25F4AE}" destId="{AB239C25-AACA-4F5F-8A3C-46FBCA1859BC}" srcOrd="0" destOrd="0" presId="urn:microsoft.com/office/officeart/2005/8/layout/vList2"/>
    <dgm:cxn modelId="{AD111870-2FC0-4164-9138-880411943AA2}" type="presParOf" srcId="{B8C40D0A-B7DF-4E8F-AA93-72C2EE25F4AE}" destId="{AA2B1029-12DA-4B10-944F-243F34F5745B}" srcOrd="1" destOrd="0" presId="urn:microsoft.com/office/officeart/2005/8/layout/vList2"/>
    <dgm:cxn modelId="{3F0EEFBE-DE91-4EAE-9A72-3038FFAC7858}" type="presParOf" srcId="{B8C40D0A-B7DF-4E8F-AA93-72C2EE25F4AE}" destId="{D8E16B99-D74D-45A2-88C3-9BD906060C9B}" srcOrd="2" destOrd="0" presId="urn:microsoft.com/office/officeart/2005/8/layout/vList2"/>
    <dgm:cxn modelId="{99027E00-E04E-462C-B3A2-CE70AC38B698}" type="presParOf" srcId="{B8C40D0A-B7DF-4E8F-AA93-72C2EE25F4AE}" destId="{96501597-D801-45CB-A653-5C8CDEB55C42}" srcOrd="3" destOrd="0" presId="urn:microsoft.com/office/officeart/2005/8/layout/vList2"/>
    <dgm:cxn modelId="{4FE7D342-0B30-4018-8817-CC7BD0D84D27}" type="presParOf" srcId="{B8C40D0A-B7DF-4E8F-AA93-72C2EE25F4AE}" destId="{CF89D253-AD92-43AC-956E-D97DF5B0B17A}" srcOrd="4" destOrd="0" presId="urn:microsoft.com/office/officeart/2005/8/layout/vList2"/>
    <dgm:cxn modelId="{D2882387-C1AE-456A-A15A-24EC62651E8A}" type="presParOf" srcId="{B8C40D0A-B7DF-4E8F-AA93-72C2EE25F4AE}" destId="{E0D2B857-4C27-46BE-ADE2-AE74BC602196}" srcOrd="5" destOrd="0" presId="urn:microsoft.com/office/officeart/2005/8/layout/vList2"/>
    <dgm:cxn modelId="{662E9DE8-97A7-4F9A-9E29-030CA268A0A9}" type="presParOf" srcId="{B8C40D0A-B7DF-4E8F-AA93-72C2EE25F4AE}" destId="{84CD48CC-A6EE-4EE5-9B97-720BB19E98E3}" srcOrd="6" destOrd="0" presId="urn:microsoft.com/office/officeart/2005/8/layout/vList2"/>
    <dgm:cxn modelId="{BAAF4AE8-59D5-4521-96DC-8D53AB18ABC9}" type="presParOf" srcId="{B8C40D0A-B7DF-4E8F-AA93-72C2EE25F4AE}" destId="{E244281D-C75A-4846-ABD7-D6231FB44581}" srcOrd="7" destOrd="0" presId="urn:microsoft.com/office/officeart/2005/8/layout/vList2"/>
    <dgm:cxn modelId="{E5E8C12D-19B4-462D-A998-0DCE72AB9F01}" type="presParOf" srcId="{B8C40D0A-B7DF-4E8F-AA93-72C2EE25F4AE}" destId="{0ECA867D-3AAA-4FCE-8817-4ACE93119477}" srcOrd="8" destOrd="0" presId="urn:microsoft.com/office/officeart/2005/8/layout/vList2"/>
    <dgm:cxn modelId="{F30FEE6C-D3CA-4B7A-9522-DBB6EAE64A1B}" type="presParOf" srcId="{B8C40D0A-B7DF-4E8F-AA93-72C2EE25F4AE}" destId="{6B1207FB-3AC7-4717-8EC7-58DE9863D60E}" srcOrd="9" destOrd="0" presId="urn:microsoft.com/office/officeart/2005/8/layout/vList2"/>
    <dgm:cxn modelId="{0C45CA00-F5C9-401C-95B3-3AADECC6E929}" type="presParOf" srcId="{B8C40D0A-B7DF-4E8F-AA93-72C2EE25F4AE}" destId="{766A8C5E-A598-4699-AEEA-43CAF722A4E4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C8BD1C-12F7-429E-AA23-234602C30074}">
      <dsp:nvSpPr>
        <dsp:cNvPr id="0" name=""/>
        <dsp:cNvSpPr/>
      </dsp:nvSpPr>
      <dsp:spPr>
        <a:xfrm>
          <a:off x="0" y="349525"/>
          <a:ext cx="6245265" cy="2654596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kern="1200" dirty="0">
              <a:solidFill>
                <a:schemeClr val="tx2"/>
              </a:solidFill>
            </a:rPr>
            <a:t>IZRAVNA DEMOKRACIJA (NEPOSREDNA) </a:t>
          </a:r>
          <a:r>
            <a:rPr lang="hr-HR" sz="2300" kern="1200" dirty="0"/>
            <a:t>- SVI GRAĐANI S PRAVOM GLASA MOGU SUDJELOVATI U RADU SKUPŠTINE TE TAKO UTJECATI NA ODLUKE KOJE ĆE BITI OBVEZUJUĆE ZA SVE GRAĐANE. GLAS SVAKOG GRAĐANINA IMAO JE JEDNAKU VRIJEDNOST. (STARA GRČKA)</a:t>
          </a:r>
        </a:p>
      </dsp:txBody>
      <dsp:txXfrm>
        <a:off x="129587" y="479112"/>
        <a:ext cx="5986091" cy="2395422"/>
      </dsp:txXfrm>
    </dsp:sp>
    <dsp:sp modelId="{3DC303E9-CB45-4CD7-8B4C-B1EC89632C26}">
      <dsp:nvSpPr>
        <dsp:cNvPr id="0" name=""/>
        <dsp:cNvSpPr/>
      </dsp:nvSpPr>
      <dsp:spPr>
        <a:xfrm>
          <a:off x="0" y="3070214"/>
          <a:ext cx="6245265" cy="301623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300" b="1" i="0" kern="1200" baseline="0" dirty="0">
              <a:solidFill>
                <a:schemeClr val="tx2"/>
              </a:solidFill>
            </a:rPr>
            <a:t>PREDSTAVNIČKA DEMOKRACIJA</a:t>
          </a:r>
          <a:r>
            <a:rPr lang="hr-HR" sz="2300" b="0" i="0" kern="1200" baseline="0" dirty="0"/>
            <a:t> – GRAĐANI BIRAJU SVOJE PREDSTAVNIKE NA KOJE PRENOSE PRAVO UPRAVLJANJA. IZABRANI PREDSTAVNICI ODLUĆUJU O VAŽNIM PITANJIMA, A NJIHOVE SU ODLUKE OBVEZUJUĆE SU ZA CIJELU ZAJEDNICU. </a:t>
          </a:r>
          <a:r>
            <a:rPr lang="hr-HR" sz="2300" kern="1200" dirty="0"/>
            <a:t>IZABRANI PREDSTAVNICI TREBALI BI PREDSTAVLJATI GRAĐANE.</a:t>
          </a:r>
          <a:endParaRPr lang="en-US" sz="2300" kern="1200" dirty="0"/>
        </a:p>
      </dsp:txBody>
      <dsp:txXfrm>
        <a:off x="147240" y="3217454"/>
        <a:ext cx="5950785" cy="27217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B239C25-AACA-4F5F-8A3C-46FBCA1859BC}">
      <dsp:nvSpPr>
        <dsp:cNvPr id="0" name=""/>
        <dsp:cNvSpPr/>
      </dsp:nvSpPr>
      <dsp:spPr>
        <a:xfrm>
          <a:off x="0" y="113775"/>
          <a:ext cx="10369354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solidFill>
                <a:schemeClr val="tx1"/>
              </a:solidFill>
              <a:latin typeface="+mn-lt"/>
            </a:rPr>
            <a:t>Nevladine u</a:t>
          </a:r>
          <a:r>
            <a:rPr lang="hr-HR" sz="2000" b="0" i="0" kern="1200" dirty="0">
              <a:solidFill>
                <a:schemeClr val="tx1"/>
              </a:solidFill>
              <a:latin typeface="+mn-lt"/>
            </a:rPr>
            <a:t>druge – organizacija koju stvaraju građani radi rješavanja problema u zajednici ili radi bilo kojega drugog posebnog interesa.  </a:t>
          </a:r>
          <a:endParaRPr lang="en-US" sz="2000" kern="1200" dirty="0">
            <a:solidFill>
              <a:schemeClr val="tx1"/>
            </a:solidFill>
            <a:latin typeface="+mn-lt"/>
          </a:endParaRPr>
        </a:p>
      </dsp:txBody>
      <dsp:txXfrm>
        <a:off x="38838" y="152613"/>
        <a:ext cx="10291678" cy="717924"/>
      </dsp:txXfrm>
    </dsp:sp>
    <dsp:sp modelId="{D8E16B99-D74D-45A2-88C3-9BD906060C9B}">
      <dsp:nvSpPr>
        <dsp:cNvPr id="0" name=""/>
        <dsp:cNvSpPr/>
      </dsp:nvSpPr>
      <dsp:spPr>
        <a:xfrm>
          <a:off x="0" y="961904"/>
          <a:ext cx="10369354" cy="7956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kern="1200" dirty="0">
              <a:solidFill>
                <a:schemeClr val="tx1"/>
              </a:solidFill>
            </a:rPr>
            <a:t>Građanske inicijative – neformalno udruživanje građana koji žele riješiti neki problem. One prestaju s radom najčešće nakon rješavanja problema.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38838" y="1000742"/>
        <a:ext cx="10291678" cy="717924"/>
      </dsp:txXfrm>
    </dsp:sp>
    <dsp:sp modelId="{CF89D253-AD92-43AC-956E-D97DF5B0B17A}">
      <dsp:nvSpPr>
        <dsp:cNvPr id="0" name=""/>
        <dsp:cNvSpPr/>
      </dsp:nvSpPr>
      <dsp:spPr>
        <a:xfrm>
          <a:off x="0" y="1815104"/>
          <a:ext cx="10369354" cy="7956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>
              <a:solidFill>
                <a:schemeClr val="tx1"/>
              </a:solidFill>
            </a:rPr>
            <a:t>Zaklade – organizacije bez vlasnika čija su sredstva namijenjena ispunjavanju javne svrhe, mogu biti privatne i javne, imovina koja služi ostvarivanju neke općekorisne ili dobrotvorne svrhe.</a:t>
          </a:r>
          <a:endParaRPr lang="en-US" sz="2000" b="0" kern="1200" dirty="0">
            <a:solidFill>
              <a:schemeClr val="tx1"/>
            </a:solidFill>
          </a:endParaRPr>
        </a:p>
      </dsp:txBody>
      <dsp:txXfrm>
        <a:off x="38838" y="1853942"/>
        <a:ext cx="10291678" cy="717924"/>
      </dsp:txXfrm>
    </dsp:sp>
    <dsp:sp modelId="{84CD48CC-A6EE-4EE5-9B97-720BB19E98E3}">
      <dsp:nvSpPr>
        <dsp:cNvPr id="0" name=""/>
        <dsp:cNvSpPr/>
      </dsp:nvSpPr>
      <dsp:spPr>
        <a:xfrm>
          <a:off x="0" y="2668304"/>
          <a:ext cx="10369354" cy="7956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>
              <a:solidFill>
                <a:schemeClr val="tx1"/>
              </a:solidFill>
            </a:rPr>
            <a:t>Vjerske zajednice - zajednica fizičkih osoba koje ostvaruju slobodu vjeroispovijedi obavljanjem vjerskih obreda i drugim očitovanjem svoje vjere</a:t>
          </a:r>
          <a:r>
            <a:rPr lang="hr-HR" sz="2000" b="0" i="0" kern="1200" dirty="0"/>
            <a:t>  </a:t>
          </a:r>
          <a:endParaRPr lang="en-US" sz="2000" kern="1200" dirty="0"/>
        </a:p>
      </dsp:txBody>
      <dsp:txXfrm>
        <a:off x="38838" y="2707142"/>
        <a:ext cx="10291678" cy="717924"/>
      </dsp:txXfrm>
    </dsp:sp>
    <dsp:sp modelId="{0ECA867D-3AAA-4FCE-8817-4ACE93119477}">
      <dsp:nvSpPr>
        <dsp:cNvPr id="0" name=""/>
        <dsp:cNvSpPr/>
      </dsp:nvSpPr>
      <dsp:spPr>
        <a:xfrm>
          <a:off x="0" y="3521504"/>
          <a:ext cx="10369354" cy="79560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>
              <a:solidFill>
                <a:schemeClr val="tx1"/>
              </a:solidFill>
            </a:rPr>
            <a:t>Sindikati - organizacija koju stvaraju zaposlenici s ciljem poboljšanja radnih uvjeta, povećanja ili održanja plaća.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38838" y="3560342"/>
        <a:ext cx="10291678" cy="717924"/>
      </dsp:txXfrm>
    </dsp:sp>
    <dsp:sp modelId="{766A8C5E-A598-4699-AEEA-43CAF722A4E4}">
      <dsp:nvSpPr>
        <dsp:cNvPr id="0" name=""/>
        <dsp:cNvSpPr/>
      </dsp:nvSpPr>
      <dsp:spPr>
        <a:xfrm>
          <a:off x="0" y="4374704"/>
          <a:ext cx="10369354" cy="7956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2000" b="0" i="0" kern="1200" dirty="0">
              <a:solidFill>
                <a:schemeClr val="tx1"/>
              </a:solidFill>
            </a:rPr>
            <a:t>Političke stranke - dobrovoljna udruženja građana koja nastaju radi sudjelovanja u natjecanju za političku vlast te radi obavljanja javnih poslova.</a:t>
          </a:r>
          <a:endParaRPr lang="en-US" sz="2000" kern="1200" dirty="0">
            <a:solidFill>
              <a:schemeClr val="tx1"/>
            </a:solidFill>
          </a:endParaRPr>
        </a:p>
      </dsp:txBody>
      <dsp:txXfrm>
        <a:off x="38838" y="4413542"/>
        <a:ext cx="10291678" cy="7179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82D2F9-2905-482B-B67E-DDF983EE1269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0C600D-E232-409D-8D0A-46120A783378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976797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C600D-E232-409D-8D0A-46120A783378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144445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C600D-E232-409D-8D0A-46120A783378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05748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slike slajd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zervirano mjesto bilježak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0C600D-E232-409D-8D0A-46120A783378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19945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B134C6C1-A0A2-4731-A9B1-529142D13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25D9B6E3-9AE1-45E4-9BA4-F729E11C6C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86D41B1-39E8-4711-B4F9-70D20E8F0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313898C-1139-4C09-9141-64F1A2514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A346773-2FBE-42C6-8AEA-73801845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4656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A28E11D-6BC4-440B-B783-ADA112813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F615D10-7E55-4CB0-9E2D-9555F907E4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01E42E91-06D0-4720-B090-125A4EE4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B6757EEC-1313-425B-8D2B-37C38C43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74D83FB-F5CE-4C7A-B017-981D55021A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94743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70EE7787-19E2-410F-8ED2-46B7F246BA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AD46713E-9BE5-45B8-B809-3B33F1957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600C373-3561-40D8-BF86-53C36EFDD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6940E16F-A3E4-446D-AB05-3F9862D4F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856319B-32AB-4DA6-B859-6C770C09A2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4695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D92ED14-1529-4D9F-A998-FF9679D39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386427D-65FF-4D21-9302-FC64C26D60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175F655-7ABA-4104-BAD9-DF90F5290E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7A201E0-1A61-4F74-BF91-62115A6131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5927A856-1413-489F-B869-E508F483A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9095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E0EABE3-14B6-4759-B958-CFE1FB28A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7421BE9-A969-4D87-B803-A85012B3F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D4AE29F-0B29-464A-9075-40ECE63DEB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EFC3D46-76F1-494D-9FD7-350EF6F435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3006799-78B0-4DDE-AB25-2F43A0C92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82794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D92F270-0A3C-4A0F-B305-F2C4AB5879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E15ADC9-94FC-489E-A120-15132DB08E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D4C23B67-AEFD-444E-8E73-102DBEED3B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135078D7-51DE-4A21-BAAB-51202F1599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4668E32-A9E0-41A0-8C7A-D38F70C05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AD53FA6-EAD6-4B59-BF77-27FCC73937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358526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06254D8-24D6-44C4-B64A-87B3ECCA8B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0A88671-A66A-4492-AA03-03F2C3FF26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4F23006F-757D-4D7F-9F5C-91FA9992E4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DA8F36DC-80CC-420A-BA97-645354B683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1C8F392C-83AD-4BED-A2DB-4913F123D8B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6D04C2F7-0197-4C73-BA79-2ED76D7AB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5121F475-3D83-47FE-AEE4-9B1A2DA90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0FC947FF-2615-4DCF-B2D5-2C0802B57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676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5404993-F4CD-4115-9666-92E1E90D8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5C206767-C153-4AB5-8C28-B412EF872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1D15874C-3BCC-4409-A7A4-F937CE4E6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745AA32C-6BF3-4E2C-BE95-E74FA6F0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4470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E6437065-A11B-4291-B64B-64440CB19A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4D33693-791A-4E2F-9C03-06B6244E4D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1A5DF539-A626-407C-A908-94A8B53CC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517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52EBC55-F981-41A0-BC67-B45E6C8E8E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70D5ED4-A549-4F7C-8E94-C126005774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41CF0979-A31D-4481-9F22-4831CAF3CB1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C4A5E60-6FB6-41F4-9DE4-32C4C366E4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6C22E92A-7F87-41DD-A08C-EA008915F7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94F53D37-CC70-4F7B-B2D9-1A08B1649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5902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DC8280-3179-46E7-BB9F-6FF69C15EB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9FEFA0F2-CD21-4F07-B02F-3A9FD739F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25DD2103-D89E-42CF-8CDA-1673B04CA15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94D371DE-AE43-4DAD-8FBF-FCEA4E4B19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561437F9-40C6-4473-82B4-19BADDDFA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DF71241B-87E2-48C1-8732-CD2D78BA27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46271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817A57EA-946C-46AE-8456-951BB9A7B4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5ECEB5E7-3DA8-4FBD-8DA9-6AF57F7B51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206A0FF-FF62-4B8B-ACCB-DB8E65AAE08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157825-1D61-42A8-89CE-7C5306D5514E}" type="datetimeFigureOut">
              <a:rPr lang="hr-HR" smtClean="0"/>
              <a:t>6.1.2026.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16145B08-EA1F-4C5B-AE48-A6BAA50844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EA2AE9C4-0F4E-46A7-B2CA-38FD831D75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744E1-93B1-4833-9325-0D8435C36257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140602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16">
            <a:extLst>
              <a:ext uri="{FF2B5EF4-FFF2-40B4-BE49-F238E27FC236}">
                <a16:creationId xmlns:a16="http://schemas.microsoft.com/office/drawing/2014/main" id="{620FDFD2-19AF-4124-A49A-BAC0929B13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Naslov 3">
            <a:extLst>
              <a:ext uri="{FF2B5EF4-FFF2-40B4-BE49-F238E27FC236}">
                <a16:creationId xmlns:a16="http://schemas.microsoft.com/office/drawing/2014/main" id="{72986EE8-7D8C-4BD7-9221-1AEE0FD4F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44678" y="1400886"/>
            <a:ext cx="4391024" cy="799891"/>
          </a:xfrm>
        </p:spPr>
        <p:txBody>
          <a:bodyPr anchor="t">
            <a:normAutofit/>
          </a:bodyPr>
          <a:lstStyle/>
          <a:p>
            <a:r>
              <a:rPr lang="hr-HR" sz="4000" dirty="0">
                <a:solidFill>
                  <a:schemeClr val="bg1"/>
                </a:solidFill>
              </a:rPr>
              <a:t>Riješi premetaljku!</a:t>
            </a:r>
          </a:p>
        </p:txBody>
      </p:sp>
      <p:pic>
        <p:nvPicPr>
          <p:cNvPr id="3" name="Picture 2" descr="American Democracy Is Less Broken Than You Think | The MIT Press Reader">
            <a:extLst>
              <a:ext uri="{FF2B5EF4-FFF2-40B4-BE49-F238E27FC236}">
                <a16:creationId xmlns:a16="http://schemas.microsoft.com/office/drawing/2014/main" id="{23E529B1-AA18-40F4-A466-66E897D0C3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70" r="-2" b="4368"/>
          <a:stretch/>
        </p:blipFill>
        <p:spPr bwMode="auto">
          <a:xfrm>
            <a:off x="20" y="1"/>
            <a:ext cx="6088360" cy="3333749"/>
          </a:xfrm>
          <a:custGeom>
            <a:avLst/>
            <a:gdLst/>
            <a:ahLst/>
            <a:cxnLst/>
            <a:rect l="l" t="t" r="r" b="b"/>
            <a:pathLst>
              <a:path w="6088380" h="3333749">
                <a:moveTo>
                  <a:pt x="0" y="0"/>
                </a:moveTo>
                <a:lnTo>
                  <a:pt x="6088380" y="0"/>
                </a:lnTo>
                <a:lnTo>
                  <a:pt x="6088380" y="2202180"/>
                </a:lnTo>
                <a:lnTo>
                  <a:pt x="5913795" y="3333749"/>
                </a:lnTo>
                <a:lnTo>
                  <a:pt x="0" y="333374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Know the Difference between Democracy and Dictatorship! - Leverage Edu">
            <a:extLst>
              <a:ext uri="{FF2B5EF4-FFF2-40B4-BE49-F238E27FC236}">
                <a16:creationId xmlns:a16="http://schemas.microsoft.com/office/drawing/2014/main" id="{DDD7900B-9B60-40F1-8FF1-8D114CC822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90" r="1" b="1"/>
          <a:stretch/>
        </p:blipFill>
        <p:spPr bwMode="auto">
          <a:xfrm>
            <a:off x="20" y="3524252"/>
            <a:ext cx="6088360" cy="3333748"/>
          </a:xfrm>
          <a:custGeom>
            <a:avLst/>
            <a:gdLst/>
            <a:ahLst/>
            <a:cxnLst/>
            <a:rect l="l" t="t" r="r" b="b"/>
            <a:pathLst>
              <a:path w="6088380" h="3333748">
                <a:moveTo>
                  <a:pt x="0" y="0"/>
                </a:moveTo>
                <a:lnTo>
                  <a:pt x="5884403" y="0"/>
                </a:lnTo>
                <a:lnTo>
                  <a:pt x="5882640" y="11428"/>
                </a:lnTo>
                <a:lnTo>
                  <a:pt x="5562600" y="1931668"/>
                </a:lnTo>
                <a:lnTo>
                  <a:pt x="6088380" y="3333748"/>
                </a:lnTo>
                <a:lnTo>
                  <a:pt x="0" y="3333748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3" name="Group 18">
            <a:extLst>
              <a:ext uri="{FF2B5EF4-FFF2-40B4-BE49-F238E27FC236}">
                <a16:creationId xmlns:a16="http://schemas.microsoft.com/office/drawing/2014/main" id="{7F6F6FC6-9A5F-4E14-8105-15D94914A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395370" y="544"/>
            <a:ext cx="874716" cy="6857455"/>
            <a:chOff x="5395370" y="544"/>
            <a:chExt cx="874716" cy="6857455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DCFA6DA-C89C-4BD9-A659-4E35D789BF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914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381000" dist="152400" algn="l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868AC5BD-C02C-4D96-813D-3C9ABB388E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2404000" y="2991914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5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4" name="Content Placeholder 13">
            <a:extLst>
              <a:ext uri="{FF2B5EF4-FFF2-40B4-BE49-F238E27FC236}">
                <a16:creationId xmlns:a16="http://schemas.microsoft.com/office/drawing/2014/main" id="{033A8B76-A0B0-4EDB-9974-D20255B3E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0086" y="3146400"/>
            <a:ext cx="5626842" cy="116295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7200" dirty="0">
                <a:solidFill>
                  <a:schemeClr val="bg1">
                    <a:alpha val="80000"/>
                  </a:schemeClr>
                </a:solidFill>
              </a:rPr>
              <a:t>MCEOAKDAIJR</a:t>
            </a:r>
            <a:endParaRPr lang="en-US" sz="7200" dirty="0">
              <a:solidFill>
                <a:schemeClr val="bg1">
                  <a:alpha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4945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65A6249-F30F-4452-8BED-091ABD315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78" y="146465"/>
            <a:ext cx="2451652" cy="817632"/>
          </a:xfrm>
        </p:spPr>
        <p:txBody>
          <a:bodyPr/>
          <a:lstStyle/>
          <a:p>
            <a:r>
              <a:rPr lang="hr-HR" dirty="0"/>
              <a:t>I za kraj…</a:t>
            </a:r>
          </a:p>
        </p:txBody>
      </p:sp>
      <p:pic>
        <p:nvPicPr>
          <p:cNvPr id="5" name="Rezervirano mjesto sadržaja 4" descr="Slika na kojoj se prikazuje tekst&#10;&#10;Opis je automatski generiran">
            <a:extLst>
              <a:ext uri="{FF2B5EF4-FFF2-40B4-BE49-F238E27FC236}">
                <a16:creationId xmlns:a16="http://schemas.microsoft.com/office/drawing/2014/main" id="{1A427A55-C6CD-4E6A-9BAD-810B18D550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58209" y="1134746"/>
            <a:ext cx="4442791" cy="5488344"/>
          </a:xfrm>
        </p:spPr>
      </p:pic>
    </p:spTree>
    <p:extLst>
      <p:ext uri="{BB962C8B-B14F-4D97-AF65-F5344CB8AC3E}">
        <p14:creationId xmlns:p14="http://schemas.microsoft.com/office/powerpoint/2010/main" val="37875965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728053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TekstniOkvir 4">
            <a:extLst>
              <a:ext uri="{FF2B5EF4-FFF2-40B4-BE49-F238E27FC236}">
                <a16:creationId xmlns:a16="http://schemas.microsoft.com/office/drawing/2014/main" id="{EBED6601-A36C-4029-9A04-7DA204BF9D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52833025"/>
              </p:ext>
            </p:extLst>
          </p:nvPr>
        </p:nvGraphicFramePr>
        <p:xfrm>
          <a:off x="5192864" y="337930"/>
          <a:ext cx="6245265" cy="64476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074" name="Picture 2" descr="Taking part in democracy">
            <a:extLst>
              <a:ext uri="{FF2B5EF4-FFF2-40B4-BE49-F238E27FC236}">
                <a16:creationId xmlns:a16="http://schemas.microsoft.com/office/drawing/2014/main" id="{37A00C4D-268F-47F9-9B14-757ADC2D75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222" y="1762886"/>
            <a:ext cx="4161426" cy="41429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89A80C19-7924-49C5-A91F-C4C30F298FAC}"/>
              </a:ext>
            </a:extLst>
          </p:cNvPr>
          <p:cNvSpPr txBox="1"/>
          <p:nvPr/>
        </p:nvSpPr>
        <p:spPr>
          <a:xfrm>
            <a:off x="179111" y="746156"/>
            <a:ext cx="416141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sz="2400" dirty="0"/>
              <a:t>Demokracija = vladavina naroda</a:t>
            </a:r>
          </a:p>
        </p:txBody>
      </p:sp>
    </p:spTree>
    <p:extLst>
      <p:ext uri="{BB962C8B-B14F-4D97-AF65-F5344CB8AC3E}">
        <p14:creationId xmlns:p14="http://schemas.microsoft.com/office/powerpoint/2010/main" val="32780179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MEĐUNARODNI DAN DEMOKRACIJE | ROMI.HR">
            <a:extLst>
              <a:ext uri="{FF2B5EF4-FFF2-40B4-BE49-F238E27FC236}">
                <a16:creationId xmlns:a16="http://schemas.microsoft.com/office/drawing/2014/main" id="{FE793AFD-3E38-412A-B82A-72C6F159331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98" r="1147" b="-1"/>
          <a:stretch/>
        </p:blipFill>
        <p:spPr bwMode="auto"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EEC0BCD9-CA93-4FD5-8E06-3364283E7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20264" y="2206385"/>
            <a:ext cx="5237229" cy="2610713"/>
          </a:xfrm>
        </p:spPr>
        <p:txBody>
          <a:bodyPr>
            <a:normAutofit/>
          </a:bodyPr>
          <a:lstStyle/>
          <a:p>
            <a:r>
              <a:rPr lang="hr-HR" sz="2400" dirty="0"/>
              <a:t>Suvremena demokracija oblik vladavine ili društveno političko uređenje koje svoju legitimnost temelji na slobodnim izborima, političkom pluralizmu, zakonima i pravilima bez obzira na spol, dob, klasa, imovinski status, etnička pripadnost…</a:t>
            </a:r>
          </a:p>
        </p:txBody>
      </p:sp>
    </p:spTree>
    <p:extLst>
      <p:ext uri="{BB962C8B-B14F-4D97-AF65-F5344CB8AC3E}">
        <p14:creationId xmlns:p14="http://schemas.microsoft.com/office/powerpoint/2010/main" val="18273827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36FFD8C-CB19-4D4F-A83C-2E70AE839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7072" y="365125"/>
            <a:ext cx="10976728" cy="1325563"/>
          </a:xfrm>
        </p:spPr>
        <p:txBody>
          <a:bodyPr>
            <a:normAutofit/>
          </a:bodyPr>
          <a:lstStyle/>
          <a:p>
            <a:r>
              <a:rPr lang="hr-HR" sz="3200" b="1" dirty="0"/>
              <a:t>Temeljna vrijednost današnje demokracije je vladavina prava.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BC713E6E-54B9-421B-A19F-6368DBF80D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r>
              <a:rPr lang="hr-HR" sz="2800" dirty="0"/>
              <a:t>vlast je ograničena zakonima </a:t>
            </a:r>
          </a:p>
          <a:p>
            <a:pPr lvl="1"/>
            <a:r>
              <a:rPr lang="hr-HR" sz="2800" dirty="0"/>
              <a:t>građanska prava su zajamčena ustavom i ne mogu biti oduzeta</a:t>
            </a:r>
          </a:p>
          <a:p>
            <a:pPr lvl="1"/>
            <a:r>
              <a:rPr lang="hr-HR" sz="2800" dirty="0"/>
              <a:t>jednakost svih građana</a:t>
            </a:r>
          </a:p>
          <a:p>
            <a:pPr lvl="1"/>
            <a:r>
              <a:rPr lang="hr-HR" sz="2800" dirty="0"/>
              <a:t>ostvarivanje ljudskih prava (pravo na život, slobodu, sigurnost, pravo na mišljenje i izražavanje…)</a:t>
            </a:r>
          </a:p>
          <a:p>
            <a:pPr marL="457200" lvl="1" indent="0">
              <a:buNone/>
            </a:pPr>
            <a:endParaRPr lang="hr-HR" sz="2800" dirty="0"/>
          </a:p>
          <a:p>
            <a:pPr marL="457200" lvl="1" indent="0">
              <a:buNone/>
            </a:pPr>
            <a:r>
              <a:rPr lang="hr-HR" sz="2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Zadatak:</a:t>
            </a:r>
            <a:r>
              <a:rPr lang="hr-HR" sz="2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Poznajete li neke zemlje u kojima se grubo krše ljudska prava i kojoj nema demokracije? Obrazloži.</a:t>
            </a:r>
            <a:endParaRPr lang="hr-HR" sz="2800" dirty="0"/>
          </a:p>
          <a:p>
            <a:pPr marL="457200" lvl="1" indent="0">
              <a:buNone/>
            </a:pPr>
            <a:endParaRPr lang="hr-HR" dirty="0"/>
          </a:p>
          <a:p>
            <a:pPr marL="457200" lvl="1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45062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4E65CDE2-194C-4A17-9E3C-017E8A8970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E52E5601-52F9-4E67-B01A-115F8A998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9214" y="223837"/>
            <a:ext cx="10410524" cy="914400"/>
          </a:xfrm>
        </p:spPr>
        <p:txBody>
          <a:bodyPr>
            <a:normAutofit/>
          </a:bodyPr>
          <a:lstStyle/>
          <a:p>
            <a:r>
              <a:rPr lang="hr-HR" b="1" dirty="0">
                <a:solidFill>
                  <a:srgbClr val="FFFFFF"/>
                </a:solidFill>
              </a:rPr>
              <a:t>A kako je kod nas u Hrvatskoj?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2AE495E-2AAF-4BC1-87A5-331009D828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7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9B9BCF-8D6A-408F-B181-6EB36F527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3275" y="1138236"/>
            <a:ext cx="10934187" cy="531120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2000" b="1" dirty="0">
                <a:solidFill>
                  <a:srgbClr val="FFFFFF"/>
                </a:solidFill>
              </a:rPr>
              <a:t>OSNOVNA DEMOKRATSKA NAČELA (iz Ustava RH)</a:t>
            </a:r>
            <a:endParaRPr lang="hr-HR" sz="2000" dirty="0">
              <a:solidFill>
                <a:srgbClr val="FFFFFF"/>
              </a:solidFill>
            </a:endParaRPr>
          </a:p>
          <a:p>
            <a:r>
              <a:rPr lang="hr-HR" sz="2000" dirty="0">
                <a:solidFill>
                  <a:srgbClr val="FFFFFF"/>
                </a:solidFill>
              </a:rPr>
              <a:t>Načelo vladavine naroda</a:t>
            </a:r>
          </a:p>
          <a:p>
            <a:r>
              <a:rPr lang="hr-HR" sz="2000" dirty="0">
                <a:solidFill>
                  <a:srgbClr val="FFFFFF"/>
                </a:solidFill>
              </a:rPr>
              <a:t>Načelo ravnopravnosti, jednakosti pred zakonom i demokratskog višestranačkog sustava</a:t>
            </a:r>
          </a:p>
          <a:p>
            <a:endParaRPr lang="hr-HR" sz="2000" dirty="0">
              <a:solidFill>
                <a:srgbClr val="FFFFFF"/>
              </a:solidFill>
            </a:endParaRPr>
          </a:p>
          <a:p>
            <a:r>
              <a:rPr lang="hr-HR" sz="2000" dirty="0">
                <a:solidFill>
                  <a:srgbClr val="FFFFFF"/>
                </a:solidFill>
              </a:rPr>
              <a:t>U Hrvatskoj kao tranzicijskoj zemlji društvo je još uvijek obilježeno svojevrsnom autoritarnošću</a:t>
            </a:r>
          </a:p>
          <a:p>
            <a:r>
              <a:rPr lang="hr-HR" sz="2000" dirty="0">
                <a:solidFill>
                  <a:srgbClr val="FFFFFF"/>
                </a:solidFill>
              </a:rPr>
              <a:t>Politička je vlast prisvojila funkciju ‘političkog suca’, čime su interesi građana ostali po strani</a:t>
            </a:r>
          </a:p>
          <a:p>
            <a:endParaRPr lang="hr-HR" sz="2000" b="1" dirty="0">
              <a:solidFill>
                <a:srgbClr val="FFFFFF"/>
              </a:solidFill>
            </a:endParaRPr>
          </a:p>
          <a:p>
            <a:r>
              <a:rPr lang="hr-HR" sz="2000" b="1" dirty="0">
                <a:solidFill>
                  <a:srgbClr val="FFFFFF"/>
                </a:solidFill>
              </a:rPr>
              <a:t>Kriza vlasti</a:t>
            </a:r>
          </a:p>
          <a:p>
            <a:pPr lvl="0"/>
            <a:r>
              <a:rPr lang="hr-HR" sz="2000" dirty="0">
                <a:solidFill>
                  <a:srgbClr val="FFFFFF"/>
                </a:solidFill>
              </a:rPr>
              <a:t>kada vladajući za svoje odluke nemaju pristanak građana </a:t>
            </a:r>
          </a:p>
          <a:p>
            <a:pPr lvl="0"/>
            <a:r>
              <a:rPr lang="hr-HR" sz="2000" dirty="0">
                <a:solidFill>
                  <a:srgbClr val="FFFFFF"/>
                </a:solidFill>
              </a:rPr>
              <a:t>kada građani vjeruju kako građanskom participacijom ne mogu utjecati na kreiranje javnih politika</a:t>
            </a:r>
          </a:p>
          <a:p>
            <a:r>
              <a:rPr lang="hr-HR" sz="2000" dirty="0">
                <a:solidFill>
                  <a:srgbClr val="FFFFFF"/>
                </a:solidFill>
              </a:rPr>
              <a:t>Nezadovoljstvo građanki i građana odlukama koje donose oni koji imaju veću moć, može smanjuje njihovo povjerenje u demokraciju.</a:t>
            </a:r>
          </a:p>
          <a:p>
            <a:r>
              <a:rPr lang="hr-HR" sz="2000" dirty="0">
                <a:solidFill>
                  <a:srgbClr val="FFFFFF"/>
                </a:solidFill>
              </a:rPr>
              <a:t>Istraživanja pokazuju da je u Hrvatskoj povjerenje dosta nisko, a političarima se najmanje vjeruje.</a:t>
            </a:r>
          </a:p>
          <a:p>
            <a:pPr marL="0" indent="0">
              <a:buNone/>
            </a:pPr>
            <a:r>
              <a:rPr lang="hr-HR" sz="2000" dirty="0">
                <a:solidFill>
                  <a:srgbClr val="FFFFFF"/>
                </a:solidFill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653937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3" name="Rectangle 72">
            <a:extLst>
              <a:ext uri="{FF2B5EF4-FFF2-40B4-BE49-F238E27FC236}">
                <a16:creationId xmlns:a16="http://schemas.microsoft.com/office/drawing/2014/main" id="{201CC55D-ED54-4C5C-95E6-10947BD110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DC23B885-9973-4CC7-96C9-D62492328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513854"/>
            <a:ext cx="4560584" cy="1336780"/>
          </a:xfrm>
        </p:spPr>
        <p:txBody>
          <a:bodyPr anchor="ctr">
            <a:normAutofit fontScale="90000"/>
          </a:bodyPr>
          <a:lstStyle/>
          <a:p>
            <a:r>
              <a:rPr lang="hr-HR" sz="2500" b="1" dirty="0"/>
              <a:t>	</a:t>
            </a:r>
            <a:br>
              <a:rPr lang="hr-HR" sz="2500" b="1" dirty="0"/>
            </a:br>
            <a:r>
              <a:rPr lang="hr-HR" sz="5300" b="1" dirty="0"/>
              <a:t>Civilno društvo</a:t>
            </a:r>
            <a:br>
              <a:rPr lang="hr-HR" sz="5300" b="1" dirty="0"/>
            </a:br>
            <a:br>
              <a:rPr lang="hr-HR" sz="2500" b="1" dirty="0"/>
            </a:br>
            <a:endParaRPr lang="hr-HR" sz="2500" b="1" dirty="0"/>
          </a:p>
        </p:txBody>
      </p:sp>
      <p:grpSp>
        <p:nvGrpSpPr>
          <p:cNvPr id="75" name="Group 74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76" name="Rectangle 75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79" name="Rectangle 78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090569"/>
            <a:ext cx="429768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B32F61A6-34DD-4277-B3E1-690AE29FB9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0719" y="2330505"/>
            <a:ext cx="4559425" cy="3979585"/>
          </a:xfrm>
        </p:spPr>
        <p:txBody>
          <a:bodyPr anchor="ctr">
            <a:normAutofit/>
          </a:bodyPr>
          <a:lstStyle/>
          <a:p>
            <a: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podrazumijeva sve građanske inicijative, udruge i institucije koje djeluju na društvo, a odvojene su od službenika i državnih institucija</a:t>
            </a:r>
            <a:b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civilno društvo čine građani koji se slobodno i aktivno uključuju u sve sfere društvenog života</a:t>
            </a:r>
            <a:b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hr-HR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je područje slobodnog izražavanja interesa  pojedinaca  (ekonomskih, političkih, kulturnih, svjetonazorskih i religijskih)</a:t>
            </a:r>
            <a:endParaRPr lang="hr-HR" sz="2000" dirty="0"/>
          </a:p>
        </p:txBody>
      </p:sp>
      <p:sp>
        <p:nvSpPr>
          <p:cNvPr id="81" name="Rectangle 80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810" y="513853"/>
            <a:ext cx="6009366" cy="583457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146" name="Picture 2" descr="A Strong and Resilient Civil Society – Civitates">
            <a:extLst>
              <a:ext uri="{FF2B5EF4-FFF2-40B4-BE49-F238E27FC236}">
                <a16:creationId xmlns:a16="http://schemas.microsoft.com/office/drawing/2014/main" id="{2F8C8980-9D5A-4F1C-AE73-268AA1A4C3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70" r="13155"/>
          <a:stretch/>
        </p:blipFill>
        <p:spPr bwMode="auto">
          <a:xfrm>
            <a:off x="5977788" y="799352"/>
            <a:ext cx="5425410" cy="5259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6785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2">
            <a:extLst>
              <a:ext uri="{FF2B5EF4-FFF2-40B4-BE49-F238E27FC236}">
                <a16:creationId xmlns:a16="http://schemas.microsoft.com/office/drawing/2014/main" id="{0C73D5E6-A22D-433A-9965-718C6AAF6FE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67974345"/>
              </p:ext>
            </p:extLst>
          </p:nvPr>
        </p:nvGraphicFramePr>
        <p:xfrm>
          <a:off x="600645" y="789495"/>
          <a:ext cx="10369354" cy="52790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Naslov 5">
            <a:extLst>
              <a:ext uri="{FF2B5EF4-FFF2-40B4-BE49-F238E27FC236}">
                <a16:creationId xmlns:a16="http://schemas.microsoft.com/office/drawing/2014/main" id="{4D00E0C6-D4F6-4195-8F9E-494B5F0B5D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121" y="195442"/>
            <a:ext cx="10065026" cy="460385"/>
          </a:xfrm>
        </p:spPr>
        <p:txBody>
          <a:bodyPr>
            <a:normAutofit fontScale="90000"/>
          </a:bodyPr>
          <a:lstStyle/>
          <a:p>
            <a:r>
              <a:rPr lang="hr-HR" b="1" dirty="0"/>
              <a:t>Oblici civilnog društva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7CD61309-A1FB-40C2-9EC3-018751ADD73D}"/>
              </a:ext>
            </a:extLst>
          </p:cNvPr>
          <p:cNvSpPr txBox="1"/>
          <p:nvPr/>
        </p:nvSpPr>
        <p:spPr>
          <a:xfrm>
            <a:off x="822488" y="6202172"/>
            <a:ext cx="9848653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hr-HR" dirty="0"/>
              <a:t>Pronađi na internetu primjer nevladine udruge, građanske inicijative i zaklade i opiši njihovo djelovanje.</a:t>
            </a:r>
          </a:p>
        </p:txBody>
      </p:sp>
    </p:spTree>
    <p:extLst>
      <p:ext uri="{BB962C8B-B14F-4D97-AF65-F5344CB8AC3E}">
        <p14:creationId xmlns:p14="http://schemas.microsoft.com/office/powerpoint/2010/main" val="21979531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4" name="Rectangle 76">
            <a:extLst>
              <a:ext uri="{FF2B5EF4-FFF2-40B4-BE49-F238E27FC236}">
                <a16:creationId xmlns:a16="http://schemas.microsoft.com/office/drawing/2014/main" id="{6ECA6DCB-B7E1-40A9-9524-540C6DA40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08124E5C-4206-4459-9823-D80847B375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560" y="856180"/>
            <a:ext cx="5279408" cy="112806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Zelena Istra</a:t>
            </a:r>
          </a:p>
        </p:txBody>
      </p:sp>
      <p:grpSp>
        <p:nvGrpSpPr>
          <p:cNvPr id="1035" name="Group 78">
            <a:extLst>
              <a:ext uri="{FF2B5EF4-FFF2-40B4-BE49-F238E27FC236}">
                <a16:creationId xmlns:a16="http://schemas.microsoft.com/office/drawing/2014/main" id="{1DE889C7-FAD6-4397-98E2-05D5034844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083484"/>
            <a:ext cx="355196" cy="673460"/>
            <a:chOff x="0" y="823811"/>
            <a:chExt cx="355196" cy="673460"/>
          </a:xfrm>
        </p:grpSpPr>
        <p:sp>
          <p:nvSpPr>
            <p:cNvPr id="1036" name="Rectangle 79">
              <a:extLst>
                <a:ext uri="{FF2B5EF4-FFF2-40B4-BE49-F238E27FC236}">
                  <a16:creationId xmlns:a16="http://schemas.microsoft.com/office/drawing/2014/main" id="{F399A70F-F8CD-4992-9EF5-6CF15472E7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823811"/>
              <a:ext cx="87363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7" name="Rectangle 80">
              <a:extLst>
                <a:ext uri="{FF2B5EF4-FFF2-40B4-BE49-F238E27FC236}">
                  <a16:creationId xmlns:a16="http://schemas.microsoft.com/office/drawing/2014/main" id="{48F4FEDC-6D80-458C-A665-075D9B9500F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59341" y="823811"/>
              <a:ext cx="195855" cy="67346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3" name="Rectangle 82">
            <a:extLst>
              <a:ext uri="{FF2B5EF4-FFF2-40B4-BE49-F238E27FC236}">
                <a16:creationId xmlns:a16="http://schemas.microsoft.com/office/drawing/2014/main" id="{3873B707-463F-40B0-8227-E8CC6C67EB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65085" y="2123821"/>
            <a:ext cx="4975066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3359FCCC-EF17-46DE-BA7F-E1F153A14B23}"/>
              </a:ext>
            </a:extLst>
          </p:cNvPr>
          <p:cNvSpPr txBox="1"/>
          <p:nvPr/>
        </p:nvSpPr>
        <p:spPr>
          <a:xfrm>
            <a:off x="278296" y="2330505"/>
            <a:ext cx="6192078" cy="397958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Zelena</a:t>
            </a:r>
            <a:r>
              <a:rPr lang="en-US" sz="2400" dirty="0"/>
              <a:t> </a:t>
            </a:r>
            <a:r>
              <a:rPr lang="en-US" sz="2400" dirty="0" err="1"/>
              <a:t>Istra</a:t>
            </a:r>
            <a:r>
              <a:rPr lang="en-US" sz="2400" dirty="0"/>
              <a:t> je </a:t>
            </a:r>
            <a:r>
              <a:rPr lang="en-US" sz="2400" dirty="0" err="1"/>
              <a:t>neprofitna</a:t>
            </a:r>
            <a:r>
              <a:rPr lang="en-US" sz="2400" dirty="0"/>
              <a:t> </a:t>
            </a:r>
            <a:r>
              <a:rPr lang="en-US" sz="2400" dirty="0" err="1"/>
              <a:t>udruga</a:t>
            </a:r>
            <a:r>
              <a:rPr lang="en-US" sz="2400" dirty="0"/>
              <a:t> </a:t>
            </a:r>
            <a:r>
              <a:rPr lang="en-US" sz="2400" dirty="0" err="1"/>
              <a:t>građana</a:t>
            </a:r>
            <a:r>
              <a:rPr lang="en-US" sz="2400" dirty="0"/>
              <a:t> </a:t>
            </a:r>
            <a:r>
              <a:rPr lang="en-US" sz="2400" dirty="0" err="1"/>
              <a:t>koja</a:t>
            </a:r>
            <a:r>
              <a:rPr lang="en-US" sz="2400" dirty="0"/>
              <a:t> se </a:t>
            </a:r>
            <a:r>
              <a:rPr lang="en-US" sz="2400" dirty="0" err="1"/>
              <a:t>zalaže</a:t>
            </a:r>
            <a:r>
              <a:rPr lang="en-US" sz="2400" dirty="0"/>
              <a:t> za </a:t>
            </a:r>
            <a:r>
              <a:rPr lang="en-US" sz="2400" dirty="0" err="1"/>
              <a:t>zaštitu</a:t>
            </a:r>
            <a:r>
              <a:rPr lang="en-US" sz="2400" dirty="0"/>
              <a:t> </a:t>
            </a:r>
            <a:r>
              <a:rPr lang="en-US" sz="2400" dirty="0" err="1"/>
              <a:t>okoliša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prirodnih</a:t>
            </a:r>
            <a:r>
              <a:rPr lang="en-US" sz="2400" dirty="0"/>
              <a:t> </a:t>
            </a:r>
            <a:r>
              <a:rPr lang="en-US" sz="2400" dirty="0" err="1"/>
              <a:t>bogatstava</a:t>
            </a:r>
            <a:r>
              <a:rPr lang="en-US" sz="2400" dirty="0"/>
              <a:t>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društvenu</a:t>
            </a:r>
            <a:r>
              <a:rPr lang="en-US" sz="2400" dirty="0"/>
              <a:t> </a:t>
            </a:r>
            <a:r>
              <a:rPr lang="en-US" sz="2400" dirty="0" err="1"/>
              <a:t>pravdu</a:t>
            </a:r>
            <a:r>
              <a:rPr lang="en-US" sz="2400" dirty="0"/>
              <a:t>. </a:t>
            </a:r>
            <a:endParaRPr lang="hr-HR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Među</a:t>
            </a:r>
            <a:r>
              <a:rPr lang="en-US" sz="2400" dirty="0"/>
              <a:t> </a:t>
            </a:r>
            <a:r>
              <a:rPr lang="en-US" sz="2400" dirty="0" err="1"/>
              <a:t>ključnim</a:t>
            </a:r>
            <a:r>
              <a:rPr lang="en-US" sz="2400" dirty="0"/>
              <a:t> </a:t>
            </a:r>
            <a:r>
              <a:rPr lang="en-US" sz="2400" dirty="0" err="1"/>
              <a:t>ciljevima</a:t>
            </a:r>
            <a:r>
              <a:rPr lang="en-US" sz="2400" dirty="0"/>
              <a:t> </a:t>
            </a:r>
            <a:r>
              <a:rPr lang="en-US" sz="2400" dirty="0" err="1"/>
              <a:t>Zelene</a:t>
            </a:r>
            <a:r>
              <a:rPr lang="en-US" sz="2400" dirty="0"/>
              <a:t> </a:t>
            </a:r>
            <a:r>
              <a:rPr lang="en-US" sz="2400" dirty="0" err="1"/>
              <a:t>Istre</a:t>
            </a:r>
            <a:r>
              <a:rPr lang="en-US" sz="2400" dirty="0"/>
              <a:t> </a:t>
            </a:r>
            <a:r>
              <a:rPr lang="en-US" sz="2400" dirty="0" err="1"/>
              <a:t>su</a:t>
            </a:r>
            <a:r>
              <a:rPr lang="en-US" sz="2400" dirty="0"/>
              <a:t> </a:t>
            </a:r>
            <a:r>
              <a:rPr lang="en-US" sz="2400" dirty="0" err="1"/>
              <a:t>održivi</a:t>
            </a:r>
            <a:r>
              <a:rPr lang="en-US" sz="2400" dirty="0"/>
              <a:t> </a:t>
            </a:r>
            <a:r>
              <a:rPr lang="en-US" sz="2400" dirty="0" err="1"/>
              <a:t>razvoj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okolišna</a:t>
            </a:r>
            <a:r>
              <a:rPr lang="en-US" sz="2400" dirty="0"/>
              <a:t> </a:t>
            </a:r>
            <a:r>
              <a:rPr lang="en-US" sz="2400" dirty="0" err="1"/>
              <a:t>demokracija</a:t>
            </a:r>
            <a:r>
              <a:rPr lang="en-US" sz="24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J</a:t>
            </a:r>
            <a:r>
              <a:rPr lang="en-US" sz="2400" dirty="0" err="1"/>
              <a:t>edna</a:t>
            </a:r>
            <a:r>
              <a:rPr lang="en-US" sz="2400" dirty="0"/>
              <a:t> od </a:t>
            </a:r>
            <a:r>
              <a:rPr lang="en-US" sz="2400" dirty="0" err="1"/>
              <a:t>vodećih</a:t>
            </a:r>
            <a:r>
              <a:rPr lang="en-US" sz="2400" dirty="0"/>
              <a:t> </a:t>
            </a:r>
            <a:r>
              <a:rPr lang="en-US" sz="2400" dirty="0" err="1"/>
              <a:t>organizacija</a:t>
            </a:r>
            <a:r>
              <a:rPr lang="en-US" sz="2400" dirty="0"/>
              <a:t> za </a:t>
            </a:r>
            <a:r>
              <a:rPr lang="en-US" sz="2400" dirty="0" err="1"/>
              <a:t>zaštitu</a:t>
            </a:r>
            <a:r>
              <a:rPr lang="en-US" sz="2400" dirty="0"/>
              <a:t> </a:t>
            </a:r>
            <a:r>
              <a:rPr lang="en-US" sz="2400" dirty="0" err="1"/>
              <a:t>okoliša</a:t>
            </a:r>
            <a:r>
              <a:rPr lang="en-US" sz="2400" dirty="0"/>
              <a:t> u </a:t>
            </a:r>
            <a:r>
              <a:rPr lang="en-US" sz="2400" dirty="0" err="1"/>
              <a:t>Hrvatskoj</a:t>
            </a:r>
            <a:r>
              <a:rPr lang="en-US" sz="2400" dirty="0"/>
              <a:t> </a:t>
            </a:r>
            <a:endParaRPr lang="hr-HR" sz="2400" dirty="0"/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hr-HR" sz="2400" dirty="0"/>
              <a:t>Z</a:t>
            </a:r>
            <a:r>
              <a:rPr lang="en-US" sz="2400" dirty="0" err="1"/>
              <a:t>agovara</a:t>
            </a:r>
            <a:r>
              <a:rPr lang="en-US" sz="2400" dirty="0"/>
              <a:t> </a:t>
            </a:r>
            <a:r>
              <a:rPr lang="en-US" sz="2400" dirty="0" err="1"/>
              <a:t>participativne</a:t>
            </a:r>
            <a:r>
              <a:rPr lang="en-US" sz="2400" dirty="0"/>
              <a:t> </a:t>
            </a:r>
            <a:r>
              <a:rPr lang="en-US" sz="2400" dirty="0" err="1"/>
              <a:t>oblike</a:t>
            </a:r>
            <a:r>
              <a:rPr lang="en-US" sz="2400" dirty="0"/>
              <a:t> </a:t>
            </a:r>
            <a:r>
              <a:rPr lang="en-US" sz="2400" dirty="0" err="1"/>
              <a:t>upravljanja</a:t>
            </a:r>
            <a:r>
              <a:rPr lang="en-US" sz="2400" dirty="0"/>
              <a:t> </a:t>
            </a:r>
            <a:r>
              <a:rPr lang="en-US" sz="2400" dirty="0" err="1"/>
              <a:t>javnim</a:t>
            </a:r>
            <a:r>
              <a:rPr lang="en-US" sz="2400" dirty="0"/>
              <a:t> </a:t>
            </a:r>
            <a:r>
              <a:rPr lang="en-US" sz="2400" dirty="0" err="1"/>
              <a:t>dobrima</a:t>
            </a:r>
            <a:r>
              <a:rPr lang="en-US" sz="2400" dirty="0"/>
              <a:t> </a:t>
            </a:r>
            <a:r>
              <a:rPr lang="en-US" sz="2400" dirty="0" err="1"/>
              <a:t>i</a:t>
            </a:r>
            <a:r>
              <a:rPr lang="en-US" sz="2400" dirty="0"/>
              <a:t> </a:t>
            </a:r>
            <a:r>
              <a:rPr lang="en-US" sz="2400" dirty="0" err="1"/>
              <a:t>uslugama</a:t>
            </a:r>
            <a:r>
              <a:rPr lang="en-US" sz="2400" dirty="0"/>
              <a:t>, </a:t>
            </a:r>
            <a:r>
              <a:rPr lang="en-US" sz="2400" dirty="0" err="1"/>
              <a:t>nasuprot</a:t>
            </a:r>
            <a:r>
              <a:rPr lang="en-US" sz="2400" dirty="0"/>
              <a:t> </a:t>
            </a:r>
            <a:r>
              <a:rPr lang="en-US" sz="2400" dirty="0" err="1"/>
              <a:t>njihove</a:t>
            </a:r>
            <a:r>
              <a:rPr lang="en-US" sz="2400" dirty="0"/>
              <a:t> </a:t>
            </a:r>
            <a:r>
              <a:rPr lang="en-US" sz="2400" dirty="0" err="1"/>
              <a:t>privatizacije</a:t>
            </a:r>
            <a:r>
              <a:rPr lang="en-US" sz="2400" dirty="0"/>
              <a:t>,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potiče</a:t>
            </a:r>
            <a:r>
              <a:rPr lang="en-US" sz="2400" dirty="0"/>
              <a:t> </a:t>
            </a:r>
            <a:r>
              <a:rPr lang="en-US" sz="2400" dirty="0" err="1"/>
              <a:t>sudjelovanje</a:t>
            </a:r>
            <a:r>
              <a:rPr lang="en-US" sz="2400" dirty="0"/>
              <a:t> </a:t>
            </a:r>
            <a:r>
              <a:rPr lang="en-US" sz="2400" dirty="0" err="1"/>
              <a:t>javnosti</a:t>
            </a:r>
            <a:r>
              <a:rPr lang="en-US" sz="2400" dirty="0"/>
              <a:t> u </a:t>
            </a:r>
            <a:r>
              <a:rPr lang="en-US" sz="2400" dirty="0" err="1"/>
              <a:t>procesima</a:t>
            </a:r>
            <a:r>
              <a:rPr lang="en-US" sz="2400" dirty="0"/>
              <a:t> </a:t>
            </a:r>
            <a:r>
              <a:rPr lang="en-US" sz="2400" dirty="0" err="1"/>
              <a:t>donošenja</a:t>
            </a:r>
            <a:r>
              <a:rPr lang="en-US" sz="2400" dirty="0"/>
              <a:t> </a:t>
            </a:r>
            <a:r>
              <a:rPr lang="en-US" sz="2400" dirty="0" err="1"/>
              <a:t>odluka</a:t>
            </a:r>
            <a:r>
              <a:rPr lang="en-US" sz="2400" dirty="0"/>
              <a:t>.</a:t>
            </a:r>
          </a:p>
        </p:txBody>
      </p:sp>
      <p:sp>
        <p:nvSpPr>
          <p:cNvPr id="85" name="Rectangle 84">
            <a:extLst>
              <a:ext uri="{FF2B5EF4-FFF2-40B4-BE49-F238E27FC236}">
                <a16:creationId xmlns:a16="http://schemas.microsoft.com/office/drawing/2014/main" id="{C13237C8-E62C-4F0D-A318-BD6FB6C2D1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0697670" y="0"/>
            <a:ext cx="149433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19C9EAEA-39D0-4B0E-A0EB-51E7B26740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7447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>
            <a:extLst>
              <a:ext uri="{FF2B5EF4-FFF2-40B4-BE49-F238E27FC236}">
                <a16:creationId xmlns:a16="http://schemas.microsoft.com/office/drawing/2014/main" id="{D04340C9-99BC-47AA-8FD9-3D40D0494B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90" r="4" b="4"/>
          <a:stretch/>
        </p:blipFill>
        <p:spPr bwMode="auto">
          <a:xfrm>
            <a:off x="7083423" y="581892"/>
            <a:ext cx="4397433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9" name="Rectangle 88">
            <a:extLst>
              <a:ext uri="{FF2B5EF4-FFF2-40B4-BE49-F238E27FC236}">
                <a16:creationId xmlns:a16="http://schemas.microsoft.com/office/drawing/2014/main" id="{8CB5D2D7-DF65-4E86-BFBA-FFB9B5ACEB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849687" y="3505479"/>
            <a:ext cx="4845488" cy="292358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7E5C2205-1556-4EED-9D20-A0662F1CF0B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39" r="1" b="20759"/>
          <a:stretch/>
        </p:blipFill>
        <p:spPr bwMode="auto">
          <a:xfrm>
            <a:off x="7083423" y="3707894"/>
            <a:ext cx="4395569" cy="251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0679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100" name="Rectangle 72">
            <a:extLst>
              <a:ext uri="{FF2B5EF4-FFF2-40B4-BE49-F238E27FC236}">
                <a16:creationId xmlns:a16="http://schemas.microsoft.com/office/drawing/2014/main" id="{6C2997EE-0889-44C3-AC0D-18F26AC9AA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B9682C4E-063F-44FA-A6CA-94901E9630A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" r="1" b="1"/>
          <a:stretch/>
        </p:blipFill>
        <p:spPr bwMode="auto">
          <a:xfrm>
            <a:off x="5622233" y="10"/>
            <a:ext cx="6569769" cy="3750724"/>
          </a:xfrm>
          <a:custGeom>
            <a:avLst/>
            <a:gdLst/>
            <a:ahLst/>
            <a:cxnLst/>
            <a:rect l="l" t="t" r="r" b="b"/>
            <a:pathLst>
              <a:path w="6569769" h="3750734">
                <a:moveTo>
                  <a:pt x="1738471" y="0"/>
                </a:moveTo>
                <a:lnTo>
                  <a:pt x="6569769" y="0"/>
                </a:lnTo>
                <a:lnTo>
                  <a:pt x="6569769" y="3750734"/>
                </a:lnTo>
                <a:lnTo>
                  <a:pt x="0" y="3750734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ki-lift u uvali Valovine">
            <a:extLst>
              <a:ext uri="{FF2B5EF4-FFF2-40B4-BE49-F238E27FC236}">
                <a16:creationId xmlns:a16="http://schemas.microsoft.com/office/drawing/2014/main" id="{039080C4-9034-4DEB-8AEA-A1D6DAE747C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317" b="24763"/>
          <a:stretch/>
        </p:blipFill>
        <p:spPr bwMode="auto">
          <a:xfrm>
            <a:off x="4182011" y="3887894"/>
            <a:ext cx="8009991" cy="2970106"/>
          </a:xfrm>
          <a:custGeom>
            <a:avLst/>
            <a:gdLst/>
            <a:ahLst/>
            <a:cxnLst/>
            <a:rect l="l" t="t" r="r" b="b"/>
            <a:pathLst>
              <a:path w="8009991" h="2970106">
                <a:moveTo>
                  <a:pt x="1376648" y="0"/>
                </a:moveTo>
                <a:lnTo>
                  <a:pt x="8009991" y="0"/>
                </a:lnTo>
                <a:lnTo>
                  <a:pt x="8009991" y="2970106"/>
                </a:lnTo>
                <a:lnTo>
                  <a:pt x="0" y="2970106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>
            <a:extLst>
              <a:ext uri="{FF2B5EF4-FFF2-40B4-BE49-F238E27FC236}">
                <a16:creationId xmlns:a16="http://schemas.microsoft.com/office/drawing/2014/main" id="{579F603E-17B2-4DA9-BEC9-F35FF087747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022" r="14948" b="-1"/>
          <a:stretch/>
        </p:blipFill>
        <p:spPr bwMode="auto">
          <a:xfrm>
            <a:off x="20" y="10"/>
            <a:ext cx="7503091" cy="6857990"/>
          </a:xfrm>
          <a:custGeom>
            <a:avLst/>
            <a:gdLst/>
            <a:ahLst/>
            <a:cxnLst/>
            <a:rect l="l" t="t" r="r" b="b"/>
            <a:pathLst>
              <a:path w="7503111" h="6858000">
                <a:moveTo>
                  <a:pt x="0" y="0"/>
                </a:moveTo>
                <a:lnTo>
                  <a:pt x="677334" y="0"/>
                </a:lnTo>
                <a:lnTo>
                  <a:pt x="1168036" y="0"/>
                </a:lnTo>
                <a:lnTo>
                  <a:pt x="1205499" y="0"/>
                </a:lnTo>
                <a:lnTo>
                  <a:pt x="1647632" y="0"/>
                </a:lnTo>
                <a:lnTo>
                  <a:pt x="7215401" y="0"/>
                </a:lnTo>
                <a:lnTo>
                  <a:pt x="4041567" y="6852993"/>
                </a:lnTo>
                <a:lnTo>
                  <a:pt x="7503111" y="6852993"/>
                </a:lnTo>
                <a:lnTo>
                  <a:pt x="7503111" y="6852994"/>
                </a:lnTo>
                <a:lnTo>
                  <a:pt x="1647632" y="6852994"/>
                </a:lnTo>
                <a:lnTo>
                  <a:pt x="1647632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25023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583</Words>
  <Application>Microsoft Office PowerPoint</Application>
  <PresentationFormat>Široki zaslon</PresentationFormat>
  <Paragraphs>48</Paragraphs>
  <Slides>10</Slides>
  <Notes>3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Tema sustava Office</vt:lpstr>
      <vt:lpstr>Riješi premetaljku!</vt:lpstr>
      <vt:lpstr>PowerPoint prezentacija</vt:lpstr>
      <vt:lpstr>PowerPoint prezentacija</vt:lpstr>
      <vt:lpstr>Temeljna vrijednost današnje demokracije je vladavina prava.</vt:lpstr>
      <vt:lpstr>A kako je kod nas u Hrvatskoj?</vt:lpstr>
      <vt:lpstr>  Civilno društvo  </vt:lpstr>
      <vt:lpstr>Oblici civilnog društva</vt:lpstr>
      <vt:lpstr>Zelena Istra</vt:lpstr>
      <vt:lpstr>PowerPoint prezentacija</vt:lpstr>
      <vt:lpstr>I za kraj…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Gordana Mofardin</dc:creator>
  <cp:lastModifiedBy>Gordana Mofardin</cp:lastModifiedBy>
  <cp:revision>56</cp:revision>
  <dcterms:created xsi:type="dcterms:W3CDTF">2021-05-25T15:58:08Z</dcterms:created>
  <dcterms:modified xsi:type="dcterms:W3CDTF">2026-01-06T10:22:34Z</dcterms:modified>
</cp:coreProperties>
</file>