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9" r:id="rId4"/>
    <p:sldId id="264" r:id="rId5"/>
    <p:sldId id="266" r:id="rId6"/>
    <p:sldId id="267" r:id="rId7"/>
    <p:sldId id="268" r:id="rId8"/>
    <p:sldId id="258" r:id="rId9"/>
    <p:sldId id="261" r:id="rId10"/>
    <p:sldId id="263" r:id="rId11"/>
    <p:sldId id="260" r:id="rId12"/>
    <p:sldId id="274" r:id="rId13"/>
    <p:sldId id="278" r:id="rId14"/>
    <p:sldId id="276" r:id="rId15"/>
    <p:sldId id="262" r:id="rId16"/>
    <p:sldId id="272" r:id="rId17"/>
    <p:sldId id="265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1" autoAdjust="0"/>
    <p:restoredTop sz="94660"/>
  </p:normalViewPr>
  <p:slideViewPr>
    <p:cSldViewPr snapToGrid="0">
      <p:cViewPr varScale="1">
        <p:scale>
          <a:sx n="91" d="100"/>
          <a:sy n="91" d="100"/>
        </p:scale>
        <p:origin x="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53EFEF-4383-42EE-A1C8-10C9D5CFFD88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9433EE-1E77-4EDC-9CDF-957313DBC620}">
      <dgm:prSet/>
      <dgm:spPr/>
      <dgm:t>
        <a:bodyPr/>
        <a:lstStyle/>
        <a:p>
          <a:r>
            <a:rPr lang="hr-HR"/>
            <a:t>Tragom teksta, Alfa</a:t>
          </a:r>
          <a:endParaRPr lang="en-US"/>
        </a:p>
      </dgm:t>
    </dgm:pt>
    <dgm:pt modelId="{BADC0297-CDBF-47A0-A2C9-5CACCBC91043}" type="parTrans" cxnId="{42A55C97-3F6D-4793-A9BB-628A33B465E7}">
      <dgm:prSet/>
      <dgm:spPr/>
      <dgm:t>
        <a:bodyPr/>
        <a:lstStyle/>
        <a:p>
          <a:endParaRPr lang="en-US"/>
        </a:p>
      </dgm:t>
    </dgm:pt>
    <dgm:pt modelId="{F728D9E7-CA55-480C-A796-1138545E4F90}" type="sibTrans" cxnId="{42A55C97-3F6D-4793-A9BB-628A33B465E7}">
      <dgm:prSet/>
      <dgm:spPr/>
      <dgm:t>
        <a:bodyPr/>
        <a:lstStyle/>
        <a:p>
          <a:endParaRPr lang="en-US"/>
        </a:p>
      </dgm:t>
    </dgm:pt>
    <dgm:pt modelId="{0B7F6669-E096-4273-ADA8-928E68DC9620}">
      <dgm:prSet/>
      <dgm:spPr/>
      <dgm:t>
        <a:bodyPr/>
        <a:lstStyle/>
        <a:p>
          <a:r>
            <a:rPr lang="hr-HR"/>
            <a:t>Novi putokazi 1, Školska knjiga</a:t>
          </a:r>
          <a:endParaRPr lang="en-US"/>
        </a:p>
      </dgm:t>
    </dgm:pt>
    <dgm:pt modelId="{E4144B72-0C87-45E7-83A2-177C6F0E2D81}" type="parTrans" cxnId="{5C43DA4E-C0DE-4EFA-83B7-395DB87FBB5E}">
      <dgm:prSet/>
      <dgm:spPr/>
      <dgm:t>
        <a:bodyPr/>
        <a:lstStyle/>
        <a:p>
          <a:endParaRPr lang="en-US"/>
        </a:p>
      </dgm:t>
    </dgm:pt>
    <dgm:pt modelId="{9FAF0804-537C-45B0-B5BF-E89B3076238B}" type="sibTrans" cxnId="{5C43DA4E-C0DE-4EFA-83B7-395DB87FBB5E}">
      <dgm:prSet/>
      <dgm:spPr/>
      <dgm:t>
        <a:bodyPr/>
        <a:lstStyle/>
        <a:p>
          <a:endParaRPr lang="en-US"/>
        </a:p>
      </dgm:t>
    </dgm:pt>
    <dgm:pt modelId="{9E7D67C2-B85D-468F-98E5-E05EE8D97B77}">
      <dgm:prSet/>
      <dgm:spPr/>
      <dgm:t>
        <a:bodyPr/>
        <a:lstStyle/>
        <a:p>
          <a:r>
            <a:rPr lang="hr-HR"/>
            <a:t>U prvoj klupi, Profil</a:t>
          </a:r>
          <a:endParaRPr lang="en-US"/>
        </a:p>
      </dgm:t>
    </dgm:pt>
    <dgm:pt modelId="{6E94C3AC-883F-4B78-85B9-4F818E995A64}" type="parTrans" cxnId="{356936E4-2E5D-4079-97C2-45ECFFFFBBE1}">
      <dgm:prSet/>
      <dgm:spPr/>
      <dgm:t>
        <a:bodyPr/>
        <a:lstStyle/>
        <a:p>
          <a:endParaRPr lang="en-US"/>
        </a:p>
      </dgm:t>
    </dgm:pt>
    <dgm:pt modelId="{F9BED34D-986C-4A79-83B9-A9E26C4241C7}" type="sibTrans" cxnId="{356936E4-2E5D-4079-97C2-45ECFFFFBBE1}">
      <dgm:prSet/>
      <dgm:spPr/>
      <dgm:t>
        <a:bodyPr/>
        <a:lstStyle/>
        <a:p>
          <a:endParaRPr lang="en-US"/>
        </a:p>
      </dgm:t>
    </dgm:pt>
    <dgm:pt modelId="{FA3940D8-6FDF-44BB-B169-1062770803D7}">
      <dgm:prSet/>
      <dgm:spPr/>
      <dgm:t>
        <a:bodyPr/>
        <a:lstStyle/>
        <a:p>
          <a:r>
            <a:rPr lang="hr-HR" dirty="0"/>
            <a:t>-svi su udžbenici usmjereni na razvoj funkcionalne pismenosti, kritičkog mišljenja i jezične kompetencije</a:t>
          </a:r>
          <a:endParaRPr lang="en-US" dirty="0"/>
        </a:p>
      </dgm:t>
    </dgm:pt>
    <dgm:pt modelId="{C3E14A14-D641-4EF4-803B-71091A658C24}" type="parTrans" cxnId="{B664A637-10D9-4962-B6AD-1204C3036A73}">
      <dgm:prSet/>
      <dgm:spPr/>
      <dgm:t>
        <a:bodyPr/>
        <a:lstStyle/>
        <a:p>
          <a:endParaRPr lang="en-US"/>
        </a:p>
      </dgm:t>
    </dgm:pt>
    <dgm:pt modelId="{EEBFA319-F2F6-43B1-B95D-0F072234B3CB}" type="sibTrans" cxnId="{B664A637-10D9-4962-B6AD-1204C3036A73}">
      <dgm:prSet/>
      <dgm:spPr/>
      <dgm:t>
        <a:bodyPr/>
        <a:lstStyle/>
        <a:p>
          <a:endParaRPr lang="en-US"/>
        </a:p>
      </dgm:t>
    </dgm:pt>
    <dgm:pt modelId="{D524AF3C-C8E2-4F90-852E-F3199077A51D}" type="pres">
      <dgm:prSet presAssocID="{D653EFEF-4383-42EE-A1C8-10C9D5CFFD88}" presName="linear" presStyleCnt="0">
        <dgm:presLayoutVars>
          <dgm:animLvl val="lvl"/>
          <dgm:resizeHandles val="exact"/>
        </dgm:presLayoutVars>
      </dgm:prSet>
      <dgm:spPr/>
    </dgm:pt>
    <dgm:pt modelId="{9F66A396-CA0B-4FED-809B-5A5659AF72B3}" type="pres">
      <dgm:prSet presAssocID="{C49433EE-1E77-4EDC-9CDF-957313DBC62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14F4E90-5EF3-4269-9795-1C70FA582FB9}" type="pres">
      <dgm:prSet presAssocID="{F728D9E7-CA55-480C-A796-1138545E4F90}" presName="spacer" presStyleCnt="0"/>
      <dgm:spPr/>
    </dgm:pt>
    <dgm:pt modelId="{C0EE0689-9BAD-4F81-B800-ECDF1421F15F}" type="pres">
      <dgm:prSet presAssocID="{0B7F6669-E096-4273-ADA8-928E68DC962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946466E-5005-47C2-BC89-C19535C96B4D}" type="pres">
      <dgm:prSet presAssocID="{9FAF0804-537C-45B0-B5BF-E89B3076238B}" presName="spacer" presStyleCnt="0"/>
      <dgm:spPr/>
    </dgm:pt>
    <dgm:pt modelId="{5E70A110-7B9E-47FC-A255-A64A11BDB4F1}" type="pres">
      <dgm:prSet presAssocID="{9E7D67C2-B85D-468F-98E5-E05EE8D97B7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D87F2C0-F7CB-4FEA-B0C3-79E60487990E}" type="pres">
      <dgm:prSet presAssocID="{F9BED34D-986C-4A79-83B9-A9E26C4241C7}" presName="spacer" presStyleCnt="0"/>
      <dgm:spPr/>
    </dgm:pt>
    <dgm:pt modelId="{8EC5EA11-96A3-43FF-AFC0-8DD0E28BF894}" type="pres">
      <dgm:prSet presAssocID="{FA3940D8-6FDF-44BB-B169-1062770803D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FC3491A-287B-41F8-A2B0-1274ADBE60E9}" type="presOf" srcId="{FA3940D8-6FDF-44BB-B169-1062770803D7}" destId="{8EC5EA11-96A3-43FF-AFC0-8DD0E28BF894}" srcOrd="0" destOrd="0" presId="urn:microsoft.com/office/officeart/2005/8/layout/vList2"/>
    <dgm:cxn modelId="{1D008B35-7CFE-44F4-9B8D-D8D33748509B}" type="presOf" srcId="{D653EFEF-4383-42EE-A1C8-10C9D5CFFD88}" destId="{D524AF3C-C8E2-4F90-852E-F3199077A51D}" srcOrd="0" destOrd="0" presId="urn:microsoft.com/office/officeart/2005/8/layout/vList2"/>
    <dgm:cxn modelId="{B664A637-10D9-4962-B6AD-1204C3036A73}" srcId="{D653EFEF-4383-42EE-A1C8-10C9D5CFFD88}" destId="{FA3940D8-6FDF-44BB-B169-1062770803D7}" srcOrd="3" destOrd="0" parTransId="{C3E14A14-D641-4EF4-803B-71091A658C24}" sibTransId="{EEBFA319-F2F6-43B1-B95D-0F072234B3CB}"/>
    <dgm:cxn modelId="{EB85805F-94EB-4025-B3D0-5BE949D66A61}" type="presOf" srcId="{C49433EE-1E77-4EDC-9CDF-957313DBC620}" destId="{9F66A396-CA0B-4FED-809B-5A5659AF72B3}" srcOrd="0" destOrd="0" presId="urn:microsoft.com/office/officeart/2005/8/layout/vList2"/>
    <dgm:cxn modelId="{5C43DA4E-C0DE-4EFA-83B7-395DB87FBB5E}" srcId="{D653EFEF-4383-42EE-A1C8-10C9D5CFFD88}" destId="{0B7F6669-E096-4273-ADA8-928E68DC9620}" srcOrd="1" destOrd="0" parTransId="{E4144B72-0C87-45E7-83A2-177C6F0E2D81}" sibTransId="{9FAF0804-537C-45B0-B5BF-E89B3076238B}"/>
    <dgm:cxn modelId="{42A55C97-3F6D-4793-A9BB-628A33B465E7}" srcId="{D653EFEF-4383-42EE-A1C8-10C9D5CFFD88}" destId="{C49433EE-1E77-4EDC-9CDF-957313DBC620}" srcOrd="0" destOrd="0" parTransId="{BADC0297-CDBF-47A0-A2C9-5CACCBC91043}" sibTransId="{F728D9E7-CA55-480C-A796-1138545E4F90}"/>
    <dgm:cxn modelId="{3B7308AB-94EB-4D8D-BC97-44AED5371ED4}" type="presOf" srcId="{9E7D67C2-B85D-468F-98E5-E05EE8D97B77}" destId="{5E70A110-7B9E-47FC-A255-A64A11BDB4F1}" srcOrd="0" destOrd="0" presId="urn:microsoft.com/office/officeart/2005/8/layout/vList2"/>
    <dgm:cxn modelId="{356936E4-2E5D-4079-97C2-45ECFFFFBBE1}" srcId="{D653EFEF-4383-42EE-A1C8-10C9D5CFFD88}" destId="{9E7D67C2-B85D-468F-98E5-E05EE8D97B77}" srcOrd="2" destOrd="0" parTransId="{6E94C3AC-883F-4B78-85B9-4F818E995A64}" sibTransId="{F9BED34D-986C-4A79-83B9-A9E26C4241C7}"/>
    <dgm:cxn modelId="{2BC4BEEC-48C6-4784-831C-D8BED57C1B88}" type="presOf" srcId="{0B7F6669-E096-4273-ADA8-928E68DC9620}" destId="{C0EE0689-9BAD-4F81-B800-ECDF1421F15F}" srcOrd="0" destOrd="0" presId="urn:microsoft.com/office/officeart/2005/8/layout/vList2"/>
    <dgm:cxn modelId="{9CC2F6D7-6F8E-41C6-95AC-8B8A1E3911E1}" type="presParOf" srcId="{D524AF3C-C8E2-4F90-852E-F3199077A51D}" destId="{9F66A396-CA0B-4FED-809B-5A5659AF72B3}" srcOrd="0" destOrd="0" presId="urn:microsoft.com/office/officeart/2005/8/layout/vList2"/>
    <dgm:cxn modelId="{1007BDFF-21A1-4E44-BD46-3A404226F207}" type="presParOf" srcId="{D524AF3C-C8E2-4F90-852E-F3199077A51D}" destId="{014F4E90-5EF3-4269-9795-1C70FA582FB9}" srcOrd="1" destOrd="0" presId="urn:microsoft.com/office/officeart/2005/8/layout/vList2"/>
    <dgm:cxn modelId="{81F8DA21-0F71-47DC-BAF7-2359A080846F}" type="presParOf" srcId="{D524AF3C-C8E2-4F90-852E-F3199077A51D}" destId="{C0EE0689-9BAD-4F81-B800-ECDF1421F15F}" srcOrd="2" destOrd="0" presId="urn:microsoft.com/office/officeart/2005/8/layout/vList2"/>
    <dgm:cxn modelId="{7AC6003A-A763-4FE7-AD7C-D74719A1E607}" type="presParOf" srcId="{D524AF3C-C8E2-4F90-852E-F3199077A51D}" destId="{3946466E-5005-47C2-BC89-C19535C96B4D}" srcOrd="3" destOrd="0" presId="urn:microsoft.com/office/officeart/2005/8/layout/vList2"/>
    <dgm:cxn modelId="{FB511BEB-E47D-480B-9A0F-ADCDDFC11BA1}" type="presParOf" srcId="{D524AF3C-C8E2-4F90-852E-F3199077A51D}" destId="{5E70A110-7B9E-47FC-A255-A64A11BDB4F1}" srcOrd="4" destOrd="0" presId="urn:microsoft.com/office/officeart/2005/8/layout/vList2"/>
    <dgm:cxn modelId="{8B5B9301-4BF0-414B-8684-5CAB481C6645}" type="presParOf" srcId="{D524AF3C-C8E2-4F90-852E-F3199077A51D}" destId="{2D87F2C0-F7CB-4FEA-B0C3-79E60487990E}" srcOrd="5" destOrd="0" presId="urn:microsoft.com/office/officeart/2005/8/layout/vList2"/>
    <dgm:cxn modelId="{4237B0BC-7DB9-4331-8CA4-3056E31884C7}" type="presParOf" srcId="{D524AF3C-C8E2-4F90-852E-F3199077A51D}" destId="{8EC5EA11-96A3-43FF-AFC0-8DD0E28BF8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6A396-CA0B-4FED-809B-5A5659AF72B3}">
      <dsp:nvSpPr>
        <dsp:cNvPr id="0" name=""/>
        <dsp:cNvSpPr/>
      </dsp:nvSpPr>
      <dsp:spPr>
        <a:xfrm>
          <a:off x="0" y="48737"/>
          <a:ext cx="6261100" cy="13162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Tragom teksta, Alfa</a:t>
          </a:r>
          <a:endParaRPr lang="en-US" sz="2500" kern="1200"/>
        </a:p>
      </dsp:txBody>
      <dsp:txXfrm>
        <a:off x="64254" y="112991"/>
        <a:ext cx="6132592" cy="1187742"/>
      </dsp:txXfrm>
    </dsp:sp>
    <dsp:sp modelId="{C0EE0689-9BAD-4F81-B800-ECDF1421F15F}">
      <dsp:nvSpPr>
        <dsp:cNvPr id="0" name=""/>
        <dsp:cNvSpPr/>
      </dsp:nvSpPr>
      <dsp:spPr>
        <a:xfrm>
          <a:off x="0" y="1436987"/>
          <a:ext cx="6261100" cy="1316250"/>
        </a:xfrm>
        <a:prstGeom prst="roundRect">
          <a:avLst/>
        </a:prstGeom>
        <a:gradFill rotWithShape="0">
          <a:gsLst>
            <a:gs pos="0">
              <a:schemeClr val="accent2">
                <a:hueOff val="1847440"/>
                <a:satOff val="-318"/>
                <a:lumOff val="-32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847440"/>
                <a:satOff val="-318"/>
                <a:lumOff val="-32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847440"/>
                <a:satOff val="-318"/>
                <a:lumOff val="-32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Novi putokazi 1, Školska knjiga</a:t>
          </a:r>
          <a:endParaRPr lang="en-US" sz="2500" kern="1200"/>
        </a:p>
      </dsp:txBody>
      <dsp:txXfrm>
        <a:off x="64254" y="1501241"/>
        <a:ext cx="6132592" cy="1187742"/>
      </dsp:txXfrm>
    </dsp:sp>
    <dsp:sp modelId="{5E70A110-7B9E-47FC-A255-A64A11BDB4F1}">
      <dsp:nvSpPr>
        <dsp:cNvPr id="0" name=""/>
        <dsp:cNvSpPr/>
      </dsp:nvSpPr>
      <dsp:spPr>
        <a:xfrm>
          <a:off x="0" y="2825237"/>
          <a:ext cx="6261100" cy="1316250"/>
        </a:xfrm>
        <a:prstGeom prst="roundRect">
          <a:avLst/>
        </a:prstGeom>
        <a:gradFill rotWithShape="0">
          <a:gsLst>
            <a:gs pos="0">
              <a:schemeClr val="accent2">
                <a:hueOff val="3694879"/>
                <a:satOff val="-635"/>
                <a:lumOff val="-653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694879"/>
                <a:satOff val="-635"/>
                <a:lumOff val="-653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694879"/>
                <a:satOff val="-635"/>
                <a:lumOff val="-653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U prvoj klupi, Profil</a:t>
          </a:r>
          <a:endParaRPr lang="en-US" sz="2500" kern="1200"/>
        </a:p>
      </dsp:txBody>
      <dsp:txXfrm>
        <a:off x="64254" y="2889491"/>
        <a:ext cx="6132592" cy="1187742"/>
      </dsp:txXfrm>
    </dsp:sp>
    <dsp:sp modelId="{8EC5EA11-96A3-43FF-AFC0-8DD0E28BF894}">
      <dsp:nvSpPr>
        <dsp:cNvPr id="0" name=""/>
        <dsp:cNvSpPr/>
      </dsp:nvSpPr>
      <dsp:spPr>
        <a:xfrm>
          <a:off x="0" y="4213487"/>
          <a:ext cx="6261100" cy="1316250"/>
        </a:xfrm>
        <a:prstGeom prst="roundRec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-svi su udžbenici usmjereni na razvoj funkcionalne pismenosti, kritičkog mišljenja i jezične kompetencije</a:t>
          </a:r>
          <a:endParaRPr lang="en-US" sz="2500" kern="1200" dirty="0"/>
        </a:p>
      </dsp:txBody>
      <dsp:txXfrm>
        <a:off x="64254" y="4277741"/>
        <a:ext cx="6132592" cy="1187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3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6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34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322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33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1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54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26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8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3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5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6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0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2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7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1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odaberi.skolskaknjiga.hr/listalica/9e2c6a4d-5f1b-4b7e-f3b5-c8a0d2e1c9d3" TargetMode="External"/><Relationship Id="rId4" Type="http://schemas.openxmlformats.org/officeDocument/2006/relationships/hyperlink" Target="https://udzbenici.skolskaknjiga.hr/hrvatski-strukovne-skole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rodne-novine.nn.hr/clanci/sluzbeni/2025_01_10_85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abinet.alfa.hr/izdanja/tragom-teksta-14/318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0573A24-AD84-4562-A993-7D04E1D18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0">
            <a:extLst>
              <a:ext uri="{FF2B5EF4-FFF2-40B4-BE49-F238E27FC236}">
                <a16:creationId xmlns:a16="http://schemas.microsoft.com/office/drawing/2014/main" id="{B3C087F8-F09C-4C07-B55F-6081689A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Rectangle 12">
            <a:extLst>
              <a:ext uri="{FF2B5EF4-FFF2-40B4-BE49-F238E27FC236}">
                <a16:creationId xmlns:a16="http://schemas.microsoft.com/office/drawing/2014/main" id="{FC49D257-5737-4C0D-89EA-9C311AF2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9176" y="0"/>
            <a:ext cx="6092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4">
            <a:extLst>
              <a:ext uri="{FF2B5EF4-FFF2-40B4-BE49-F238E27FC236}">
                <a16:creationId xmlns:a16="http://schemas.microsoft.com/office/drawing/2014/main" id="{E13D267A-94F5-488A-94C6-5D7156D9A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88333"/>
            <a:ext cx="6400800" cy="185701"/>
          </a:xfrm>
          <a:prstGeom prst="rect">
            <a:avLst/>
          </a:prstGeom>
        </p:spPr>
      </p:pic>
      <p:sp>
        <p:nvSpPr>
          <p:cNvPr id="23" name="Rectangle 16">
            <a:extLst>
              <a:ext uri="{FF2B5EF4-FFF2-40B4-BE49-F238E27FC236}">
                <a16:creationId xmlns:a16="http://schemas.microsoft.com/office/drawing/2014/main" id="{46CE3EB2-91DF-4F5D-8874-744AAAE31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162908"/>
            <a:ext cx="6411743" cy="25321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3D2E514-E1D2-0382-BAAA-3AE572D90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03231"/>
            <a:ext cx="5192940" cy="2133600"/>
          </a:xfrm>
        </p:spPr>
        <p:txBody>
          <a:bodyPr anchor="ctr">
            <a:normAutofit/>
          </a:bodyPr>
          <a:lstStyle/>
          <a:p>
            <a:r>
              <a:rPr lang="hr-HR" sz="4600"/>
              <a:t>Ususret modularnoj nastavi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B8BE006-775B-610C-DB77-91203FC80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4831173"/>
            <a:ext cx="5192940" cy="1117687"/>
          </a:xfrm>
        </p:spPr>
        <p:txBody>
          <a:bodyPr>
            <a:normAutofit/>
          </a:bodyPr>
          <a:lstStyle/>
          <a:p>
            <a:r>
              <a:rPr lang="hr-HR" dirty="0"/>
              <a:t>Kristina Lenić, prof. mentor</a:t>
            </a:r>
          </a:p>
        </p:txBody>
      </p:sp>
      <p:pic>
        <p:nvPicPr>
          <p:cNvPr id="4" name="Picture 3" descr="Slika na kojoj se prikazuje šarenilo, uzorak, snimka zaslona, dizajn&#10;&#10;Opis je automatski generiran">
            <a:extLst>
              <a:ext uri="{FF2B5EF4-FFF2-40B4-BE49-F238E27FC236}">
                <a16:creationId xmlns:a16="http://schemas.microsoft.com/office/drawing/2014/main" id="{57F79AFA-0489-31C4-8BFB-1B9600878D0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8773"/>
          <a:stretch>
            <a:fillRect/>
          </a:stretch>
        </p:blipFill>
        <p:spPr>
          <a:xfrm>
            <a:off x="6736079" y="2076338"/>
            <a:ext cx="4809490" cy="270532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792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395258-AF1B-9DCB-933E-E27E5AFE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 udžbeniku </a:t>
            </a:r>
            <a:r>
              <a:rPr lang="hr-HR" i="1" dirty="0"/>
              <a:t>Tragom teksta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911688-722D-B2B6-27EC-EC923C5B7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6 tematskih cjelina:	1. Bliski susreti s tekstom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			2. U ritmu riječi (Uvod u liriku)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			3. Kad ti ovo ispričam... (Uvod u epiku) 					4. Ne može bez drame (Uvod u dramu) 					5. Klasik živi vječno (Antička književnost) 					6. Piši, moli, voli (Srednji vijek, humanizam i 				predrenesansa, renesansa) </a:t>
            </a:r>
          </a:p>
          <a:p>
            <a:pPr marL="0" indent="0">
              <a:lnSpc>
                <a:spcPct val="150000"/>
              </a:lnSpc>
              <a:buNone/>
            </a:pPr>
            <a:endParaRPr lang="hr-HR" dirty="0"/>
          </a:p>
        </p:txBody>
      </p:sp>
      <p:pic>
        <p:nvPicPr>
          <p:cNvPr id="5" name="Slika 4" descr="Slika na kojoj se prikazuje tekst, oblak, snimka zaslona, nebo&#10;&#10;Opis je automatski generiran">
            <a:extLst>
              <a:ext uri="{FF2B5EF4-FFF2-40B4-BE49-F238E27FC236}">
                <a16:creationId xmlns:a16="http://schemas.microsoft.com/office/drawing/2014/main" id="{E1CBBD7F-E84B-D14F-2FCC-2C8D448A4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460" y="0"/>
            <a:ext cx="317754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4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73D659-A0C3-9DA2-484A-222B3806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prvoj klupi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CDE5CE-F5FB-87E1-C3A5-F60E4EAC1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Izdavač: Profil</a:t>
            </a:r>
          </a:p>
          <a:p>
            <a:r>
              <a:rPr lang="hr-HR" dirty="0" err="1"/>
              <a:t>Autori:Dragica</a:t>
            </a:r>
            <a:r>
              <a:rPr lang="hr-HR" dirty="0"/>
              <a:t> Dujmović </a:t>
            </a:r>
            <a:r>
              <a:rPr lang="hr-HR" dirty="0" err="1"/>
              <a:t>Markusi</a:t>
            </a:r>
            <a:r>
              <a:rPr lang="hr-HR" dirty="0"/>
              <a:t>, Sandra Maletić, V. Moćnik</a:t>
            </a:r>
          </a:p>
          <a:p>
            <a:r>
              <a:rPr lang="hr-HR" dirty="0"/>
              <a:t>Vrsta udžbenika: integrirani</a:t>
            </a:r>
          </a:p>
          <a:p>
            <a:r>
              <a:rPr lang="hr-HR" dirty="0"/>
              <a:t>Dodatni sadržaji:	- integrirana radna bilježnica</a:t>
            </a:r>
          </a:p>
          <a:p>
            <a:pPr lvl="6">
              <a:buFontTx/>
              <a:buChar char="-"/>
            </a:pPr>
            <a:r>
              <a:rPr lang="hr-HR" sz="2400" dirty="0"/>
              <a:t>tiskani priručnik za nastavnike</a:t>
            </a:r>
          </a:p>
          <a:p>
            <a:pPr lvl="6">
              <a:buFontTx/>
              <a:buChar char="-"/>
            </a:pPr>
            <a:r>
              <a:rPr lang="hr-HR" sz="2400" dirty="0"/>
              <a:t>digitalni materijali za nastavnike</a:t>
            </a:r>
          </a:p>
          <a:p>
            <a:pPr lvl="6">
              <a:buFontTx/>
              <a:buChar char="-"/>
            </a:pPr>
            <a:r>
              <a:rPr lang="hr-HR" sz="2400" dirty="0"/>
              <a:t>TESTOMAT ( banka zadataka)</a:t>
            </a:r>
          </a:p>
          <a:p>
            <a:pPr lvl="6">
              <a:buFontTx/>
              <a:buChar char="-"/>
            </a:pPr>
            <a:r>
              <a:rPr lang="hr-HR" sz="2400" dirty="0"/>
              <a:t>digitalni materijali za učenike </a:t>
            </a:r>
          </a:p>
          <a:p>
            <a:pPr marL="2743200" lvl="6" indent="0">
              <a:buNone/>
            </a:pPr>
            <a:endParaRPr lang="hr-HR" dirty="0"/>
          </a:p>
        </p:txBody>
      </p:sp>
      <p:pic>
        <p:nvPicPr>
          <p:cNvPr id="5" name="Slika 4" descr="Slika na kojoj se prikazuje tekst, snimka zaslona, grafički dizajn, krug&#10;&#10;Opis je automatski generiran">
            <a:extLst>
              <a:ext uri="{FF2B5EF4-FFF2-40B4-BE49-F238E27FC236}">
                <a16:creationId xmlns:a16="http://schemas.microsoft.com/office/drawing/2014/main" id="{60025E58-AEA5-EB2A-F6CD-4CBAC00F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136" y="39550"/>
            <a:ext cx="3124200" cy="4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34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9157EA-27E6-CCD9-D9A6-8A357120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udžbenika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FD7746-B647-9E5A-4527-FB704520DA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u="sng" dirty="0"/>
              <a:t>5 tematskih cjelina: </a:t>
            </a:r>
          </a:p>
          <a:p>
            <a:pPr marL="0" indent="0">
              <a:buNone/>
            </a:pPr>
            <a:r>
              <a:rPr lang="hr-HR" dirty="0"/>
              <a:t>1. Jezična komunikacija</a:t>
            </a:r>
          </a:p>
          <a:p>
            <a:pPr marL="0" indent="0">
              <a:buNone/>
            </a:pPr>
            <a:r>
              <a:rPr lang="hr-HR" sz="2400" dirty="0"/>
              <a:t>2</a:t>
            </a:r>
            <a:r>
              <a:rPr lang="hr-HR" dirty="0"/>
              <a:t>.  </a:t>
            </a:r>
            <a:r>
              <a:rPr lang="hr-HR" sz="2400" dirty="0"/>
              <a:t>Tekst i kontekst</a:t>
            </a:r>
          </a:p>
          <a:p>
            <a:pPr marL="0" indent="0">
              <a:buNone/>
            </a:pPr>
            <a:r>
              <a:rPr lang="hr-HR" sz="2400" dirty="0"/>
              <a:t>3. Bogovi, heroji, smrtnici</a:t>
            </a:r>
          </a:p>
          <a:p>
            <a:pPr marL="0" indent="0">
              <a:buNone/>
            </a:pPr>
            <a:r>
              <a:rPr lang="hr-HR" sz="2400" dirty="0"/>
              <a:t>4. Pismo, jezik, knjiga</a:t>
            </a:r>
          </a:p>
          <a:p>
            <a:pPr marL="0" indent="0">
              <a:buNone/>
            </a:pPr>
            <a:r>
              <a:rPr lang="hr-HR" sz="2400" dirty="0"/>
              <a:t>5. Ukorak s vremenom</a:t>
            </a:r>
          </a:p>
          <a:p>
            <a:pPr marL="0" indent="0">
              <a:buNone/>
            </a:pPr>
            <a:r>
              <a:rPr lang="hr-HR" dirty="0"/>
              <a:t>  PONAVLJANJE (osnovna škola)</a:t>
            </a:r>
            <a:endParaRPr lang="hr-HR" sz="2400" dirty="0"/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222CCA2-F9B7-D8A2-C89D-2A1EA9177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3"/>
            <a:ext cx="4992783" cy="3599316"/>
          </a:xfrm>
        </p:spPr>
        <p:txBody>
          <a:bodyPr>
            <a:normAutofit/>
          </a:bodyPr>
          <a:lstStyle/>
          <a:p>
            <a:r>
              <a:rPr lang="hr-HR" u="sng" dirty="0"/>
              <a:t>STRUKTURA TEME</a:t>
            </a:r>
          </a:p>
          <a:p>
            <a:r>
              <a:rPr lang="hr-HR" dirty="0"/>
              <a:t>uvodne stranice</a:t>
            </a:r>
          </a:p>
          <a:p>
            <a:r>
              <a:rPr lang="hr-HR" dirty="0"/>
              <a:t>udžbeničke jedinice ( Hrvatski jezik, Književnost, Komunikacija)</a:t>
            </a:r>
          </a:p>
          <a:p>
            <a:r>
              <a:rPr lang="hr-HR" dirty="0"/>
              <a:t>podsjetnik (ključni pojmovi)</a:t>
            </a:r>
          </a:p>
          <a:p>
            <a:r>
              <a:rPr lang="hr-HR" dirty="0"/>
              <a:t>govorim, slušam, čitam, pišem (zadatci)</a:t>
            </a:r>
          </a:p>
        </p:txBody>
      </p:sp>
    </p:spTree>
    <p:extLst>
      <p:ext uri="{BB962C8B-B14F-4D97-AF65-F5344CB8AC3E}">
        <p14:creationId xmlns:p14="http://schemas.microsoft.com/office/powerpoint/2010/main" val="4082396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59565A-EEDA-BADD-2E11-028B5A798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 udžbenika do radne bilježnice i priručnika za nastavnike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0DCB6A5-CB0A-F99A-E05F-98719471A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806080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-</a:t>
            </a:r>
            <a:r>
              <a:rPr lang="hr-HR" u="sng" dirty="0"/>
              <a:t>za nastavnika</a:t>
            </a:r>
          </a:p>
          <a:p>
            <a:r>
              <a:rPr lang="hr-HR" dirty="0"/>
              <a:t>podrška u planiranju, provedbi i vrednovanju</a:t>
            </a:r>
          </a:p>
          <a:p>
            <a:r>
              <a:rPr lang="hr-HR" dirty="0"/>
              <a:t>jasna struktura nastave</a:t>
            </a:r>
          </a:p>
          <a:p>
            <a:r>
              <a:rPr lang="hr-HR" dirty="0"/>
              <a:t>vremenski izvedivi zadatci</a:t>
            </a:r>
          </a:p>
          <a:p>
            <a:r>
              <a:rPr lang="hr-HR" dirty="0"/>
              <a:t>zadatci usklađeni s udžbenikom (ishodima i sadržajima)</a:t>
            </a:r>
          </a:p>
          <a:p>
            <a:r>
              <a:rPr lang="hr-HR" dirty="0"/>
              <a:t>primjenjivi sadržaji za odabrano zanimanje učenika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2A5C030-EA41-63A9-3DB8-24526D736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875338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-</a:t>
            </a:r>
            <a:r>
              <a:rPr lang="hr-HR" u="sng" dirty="0"/>
              <a:t>za učenika</a:t>
            </a:r>
          </a:p>
          <a:p>
            <a:r>
              <a:rPr lang="hr-HR" dirty="0"/>
              <a:t>funkcionalna i strukovno usmjerena pismenost</a:t>
            </a:r>
          </a:p>
          <a:p>
            <a:r>
              <a:rPr lang="hr-HR" dirty="0"/>
              <a:t>jasne upute, konkretni zadatci</a:t>
            </a:r>
          </a:p>
          <a:p>
            <a:r>
              <a:rPr lang="hr-HR" dirty="0"/>
              <a:t>prostor za kreativnost</a:t>
            </a:r>
          </a:p>
          <a:p>
            <a:r>
              <a:rPr lang="hr-HR" dirty="0"/>
              <a:t>osjećaj uspješnosti i napretka</a:t>
            </a:r>
          </a:p>
        </p:txBody>
      </p:sp>
    </p:spTree>
    <p:extLst>
      <p:ext uri="{BB962C8B-B14F-4D97-AF65-F5344CB8AC3E}">
        <p14:creationId xmlns:p14="http://schemas.microsoft.com/office/powerpoint/2010/main" val="1993273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A9862A-38DE-2355-54FF-4A58FEC66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udžbeničke jedinice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B284FD-C983-B6C0-1A2A-22FB01F3D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Uvodni dio: sadržaj u kontekstu</a:t>
            </a:r>
          </a:p>
          <a:p>
            <a:r>
              <a:rPr lang="hr-HR" dirty="0"/>
              <a:t>Središnji dio: postupno usvajanje novih sadržaja</a:t>
            </a:r>
          </a:p>
          <a:p>
            <a:r>
              <a:rPr lang="hr-HR" dirty="0"/>
              <a:t>Završni dio: zadatci za vježbu</a:t>
            </a:r>
          </a:p>
          <a:p>
            <a:endParaRPr lang="hr-HR" dirty="0"/>
          </a:p>
          <a:p>
            <a:r>
              <a:rPr lang="hr-HR" dirty="0"/>
              <a:t>JEZIČNE VJEŠTINE ( govorenje, slušanje, čitanje, pisanje; razgovor, dopisivanje) integrirane su u predmetna područja- razvoj čitalačke i medijske pismenosti</a:t>
            </a:r>
          </a:p>
          <a:p>
            <a:r>
              <a:rPr lang="hr-HR" dirty="0"/>
              <a:t>TEKSTOVI: književni, neknjiževni (</a:t>
            </a:r>
            <a:r>
              <a:rPr lang="hr-HR" dirty="0" err="1"/>
              <a:t>neprkinuti</a:t>
            </a:r>
            <a:r>
              <a:rPr lang="hr-HR" dirty="0"/>
              <a:t>, isprekidani, </a:t>
            </a:r>
            <a:r>
              <a:rPr lang="hr-HR" dirty="0" err="1"/>
              <a:t>mještoviti</a:t>
            </a:r>
            <a:r>
              <a:rPr lang="hr-HR" dirty="0"/>
              <a:t>)- aktualne teme, povezanost sa strukom</a:t>
            </a:r>
          </a:p>
        </p:txBody>
      </p:sp>
    </p:spTree>
    <p:extLst>
      <p:ext uri="{BB962C8B-B14F-4D97-AF65-F5344CB8AC3E}">
        <p14:creationId xmlns:p14="http://schemas.microsoft.com/office/powerpoint/2010/main" val="2231489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FECAD23-900F-4F1B-A441-6A68749F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7943801-CAEC-4F98-9332-2A4D91284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A233090-6C39-4F59-8A0F-86F011A7E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4DCAA0-4BF1-4FB9-97BA-D6BA63041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B54052-5B0D-0645-CC18-B3744A08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hr-HR" dirty="0"/>
              <a:t>Novi putokazi 1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BC2FEA5-B399-458A-8393-E06CE40DB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E58F70-5941-7753-334B-85438EE45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62" y="2336872"/>
            <a:ext cx="6761527" cy="3911528"/>
          </a:xfrm>
        </p:spPr>
        <p:txBody>
          <a:bodyPr>
            <a:normAutofit lnSpcReduction="10000"/>
          </a:bodyPr>
          <a:lstStyle/>
          <a:p>
            <a:r>
              <a:rPr lang="hr-HR" sz="2000" dirty="0"/>
              <a:t>Izdavač: Školska knjiga</a:t>
            </a:r>
          </a:p>
          <a:p>
            <a:r>
              <a:rPr lang="hr-HR" sz="2000" dirty="0"/>
              <a:t>Autori: Linda Grubišić Belina, Tanja </a:t>
            </a:r>
            <a:r>
              <a:rPr lang="hr-HR" sz="2000" dirty="0" err="1"/>
              <a:t>Marčan</a:t>
            </a:r>
            <a:endParaRPr lang="hr-HR" sz="2000" dirty="0"/>
          </a:p>
          <a:p>
            <a:r>
              <a:rPr lang="hr-HR" sz="2000" dirty="0"/>
              <a:t>Vrsta udžbenika: integrirani</a:t>
            </a:r>
          </a:p>
          <a:p>
            <a:r>
              <a:rPr lang="hr-HR" sz="2000" dirty="0"/>
              <a:t>Dodatni sadržaji:	-  integrirana radna bilježnica</a:t>
            </a:r>
          </a:p>
          <a:p>
            <a:pPr lvl="6">
              <a:buFontTx/>
              <a:buChar char="-"/>
            </a:pPr>
            <a:r>
              <a:rPr lang="hr-HR" sz="2000" dirty="0"/>
              <a:t>priručnik za nastavnike</a:t>
            </a:r>
          </a:p>
          <a:p>
            <a:pPr lvl="6">
              <a:buFontTx/>
              <a:buChar char="-"/>
            </a:pPr>
            <a:r>
              <a:rPr lang="hr-HR" sz="2000" dirty="0"/>
              <a:t>digitalni materijali za nastavnike</a:t>
            </a:r>
          </a:p>
          <a:p>
            <a:pPr lvl="6">
              <a:buFontTx/>
              <a:buChar char="-"/>
            </a:pPr>
            <a:r>
              <a:rPr lang="hr-HR" sz="2000" dirty="0"/>
              <a:t>digitalni materijali za učenike  </a:t>
            </a:r>
          </a:p>
          <a:p>
            <a:r>
              <a:rPr lang="hr-HR" sz="2000" dirty="0">
                <a:hlinkClick r:id="rId4"/>
              </a:rPr>
              <a:t>https://udzbenici.skolskaknjiga.hr/hrvatski-strukovne-skole/</a:t>
            </a:r>
            <a:endParaRPr lang="hr-HR" sz="2000" dirty="0"/>
          </a:p>
          <a:p>
            <a:r>
              <a:rPr lang="hr-HR" sz="2000" dirty="0">
                <a:hlinkClick r:id="rId5"/>
              </a:rPr>
              <a:t>https://odaberi.skolskaknjiga.hr/listalica/9e2c6a4d-5f1b-4b7e-f3b5-c8a0d2e1c9d3</a:t>
            </a:r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545B5E46-0506-AF18-25C8-5B512FD198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7091" y="1381148"/>
            <a:ext cx="3358478" cy="409570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3874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6AB15D-6B0A-519F-72A8-0384EB6A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udžbenika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1A50B5-3ADB-0F3B-F23B-ECF4679E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u="sng" dirty="0"/>
              <a:t>6 tematskih cjelina:</a:t>
            </a:r>
          </a:p>
          <a:p>
            <a:pPr marL="0" indent="0">
              <a:buNone/>
            </a:pPr>
            <a:r>
              <a:rPr lang="hr-HR" dirty="0"/>
              <a:t>1. Jezik, komunikacija i mediji</a:t>
            </a:r>
          </a:p>
          <a:p>
            <a:pPr marL="0" indent="0">
              <a:buNone/>
            </a:pPr>
            <a:r>
              <a:rPr lang="hr-HR" dirty="0"/>
              <a:t>2. Otkrivamo značenja</a:t>
            </a:r>
          </a:p>
          <a:p>
            <a:pPr marL="0" indent="0">
              <a:buNone/>
            </a:pPr>
            <a:r>
              <a:rPr lang="hr-HR" dirty="0"/>
              <a:t>3. Baština</a:t>
            </a:r>
          </a:p>
          <a:p>
            <a:pPr marL="0" indent="0">
              <a:buNone/>
            </a:pPr>
            <a:r>
              <a:rPr lang="hr-HR" dirty="0"/>
              <a:t>4. Antika</a:t>
            </a:r>
          </a:p>
          <a:p>
            <a:pPr marL="0" indent="0">
              <a:buNone/>
            </a:pPr>
            <a:r>
              <a:rPr lang="hr-HR" dirty="0"/>
              <a:t>5. Ljubav kroz stoljeća</a:t>
            </a:r>
          </a:p>
          <a:p>
            <a:pPr marL="0" indent="0">
              <a:buNone/>
            </a:pPr>
            <a:r>
              <a:rPr lang="hr-HR" dirty="0"/>
              <a:t>6. Hrvatski jezik</a:t>
            </a:r>
          </a:p>
          <a:p>
            <a:pPr marL="0" indent="0">
              <a:buNone/>
            </a:pPr>
            <a:r>
              <a:rPr lang="hr-HR" dirty="0"/>
              <a:t>Književni putokaz</a:t>
            </a:r>
          </a:p>
        </p:txBody>
      </p:sp>
    </p:spTree>
    <p:extLst>
      <p:ext uri="{BB962C8B-B14F-4D97-AF65-F5344CB8AC3E}">
        <p14:creationId xmlns:p14="http://schemas.microsoft.com/office/powerpoint/2010/main" val="4162749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E3A223-197F-B5E1-C233-91F8FC934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zajedničko novim udžbenicima?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AE4801-FFA8-55C9-2764-E8D69DC4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5" y="2336873"/>
            <a:ext cx="9673397" cy="3954870"/>
          </a:xfrm>
        </p:spPr>
        <p:txBody>
          <a:bodyPr>
            <a:normAutofit fontScale="92500"/>
          </a:bodyPr>
          <a:lstStyle/>
          <a:p>
            <a:r>
              <a:rPr lang="hr-HR" dirty="0"/>
              <a:t>funkcionalna integracija ishoda svih triju domena (A, B i C)</a:t>
            </a:r>
          </a:p>
          <a:p>
            <a:r>
              <a:rPr lang="hr-HR" dirty="0"/>
              <a:t>načelo teksta (različite tekstne vrste, književni i neknjiževni tekstovi, film, strip i dr.)- tekst kao polazište</a:t>
            </a:r>
          </a:p>
          <a:p>
            <a:r>
              <a:rPr lang="hr-HR" dirty="0"/>
              <a:t>tekstovi i zadatci koji potiču funkcionalno opismenjavanja učenika u strukovnim školama (razvijanje jezično-komunikacijske kompetencije)</a:t>
            </a:r>
          </a:p>
          <a:p>
            <a:r>
              <a:rPr lang="hr-HR" dirty="0"/>
              <a:t>dodatni digitalni materijali za nastavnike i učenike</a:t>
            </a:r>
          </a:p>
          <a:p>
            <a:r>
              <a:rPr lang="hr-HR" dirty="0"/>
              <a:t>metodička podrška ( novost- metodičke pripreme s diferencijacijom aktivnosti za učenike različitih sposobnosti i </a:t>
            </a:r>
            <a:r>
              <a:rPr lang="hr-HR" dirty="0" err="1"/>
              <a:t>inojezičare</a:t>
            </a:r>
            <a:r>
              <a:rPr lang="hr-HR" dirty="0"/>
              <a:t>, zvučni zapisi, PPT prezentacije, nastavni listići za vježbu i provjeru znanja, elementi i kriteriji vrednovanja s obzirom na </a:t>
            </a:r>
            <a:r>
              <a:rPr lang="hr-HR" dirty="0" err="1"/>
              <a:t>kurikulske</a:t>
            </a:r>
            <a:r>
              <a:rPr lang="hr-HR" dirty="0"/>
              <a:t> ishode i razrade ishoda i dr.)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3912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0392AC-42A8-9AA6-62F4-3E03D0743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 kraju…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0704EB-3520-03C4-D766-7D46457D3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r-HR" dirty="0"/>
          </a:p>
          <a:p>
            <a:pPr marL="0" indent="0">
              <a:lnSpc>
                <a:spcPct val="200000"/>
              </a:lnSpc>
              <a:buNone/>
            </a:pPr>
            <a:r>
              <a:rPr lang="hr-HR" sz="2800" dirty="0"/>
              <a:t>Neka nam </a:t>
            </a:r>
            <a:r>
              <a:rPr lang="hr-HR" sz="2800" i="1" dirty="0">
                <a:solidFill>
                  <a:srgbClr val="00B050"/>
                </a:solidFill>
              </a:rPr>
              <a:t>novi putokazi </a:t>
            </a:r>
            <a:r>
              <a:rPr lang="hr-HR" sz="2800" i="1" dirty="0">
                <a:solidFill>
                  <a:schemeClr val="accent5">
                    <a:lumMod val="50000"/>
                  </a:schemeClr>
                </a:solidFill>
              </a:rPr>
              <a:t>u prvoj klupi </a:t>
            </a:r>
            <a:r>
              <a:rPr lang="hr-HR" sz="2800" i="1" dirty="0">
                <a:solidFill>
                  <a:schemeClr val="tx2">
                    <a:lumMod val="10000"/>
                  </a:schemeClr>
                </a:solidFill>
              </a:rPr>
              <a:t>tragom teksta </a:t>
            </a:r>
            <a:r>
              <a:rPr lang="hr-HR" sz="2800" dirty="0"/>
              <a:t>donesu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r-HR" sz="2800" dirty="0"/>
              <a:t>         zanimljiviju  i uspješniju nastavu Hrvatskoga jezika!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r-HR" dirty="0"/>
              <a:t>Hvala na pažnji!</a:t>
            </a:r>
          </a:p>
          <a:p>
            <a:pPr marL="0" indent="0">
              <a:buNone/>
            </a:pPr>
            <a:r>
              <a:rPr lang="hr-HR" dirty="0"/>
              <a:t>						    Pula, 22. svibnja 2025.</a:t>
            </a:r>
          </a:p>
        </p:txBody>
      </p:sp>
    </p:spTree>
    <p:extLst>
      <p:ext uri="{BB962C8B-B14F-4D97-AF65-F5344CB8AC3E}">
        <p14:creationId xmlns:p14="http://schemas.microsoft.com/office/powerpoint/2010/main" val="170106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227971-3B94-D4DD-BAD2-38643A3EC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Hrvatski jezik u modularnoj nastavi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C81E52-A300-3989-78C2-F77012EDB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02002"/>
          </a:xfrm>
        </p:spPr>
        <p:txBody>
          <a:bodyPr>
            <a:normAutofit lnSpcReduction="10000"/>
          </a:bodyPr>
          <a:lstStyle/>
          <a:p>
            <a:r>
              <a:rPr lang="hr-HR" sz="2000" dirty="0"/>
              <a:t>modularna nastava predstavlja inovativan pristup učenju</a:t>
            </a:r>
          </a:p>
          <a:p>
            <a:r>
              <a:rPr lang="hr-H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omogućuje učenicima da se usmjere na različite aspekte jezika kroz povezane teme i projekte</a:t>
            </a:r>
          </a:p>
          <a:p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nastavnici mogu povezati sadržaje iz hrvatskoga jezika s drugim predmetima</a:t>
            </a:r>
          </a:p>
          <a:p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lang="hr-H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adeći na projektima učenici razvijaju jezične vještine u stvarnim situacijama</a:t>
            </a:r>
          </a:p>
          <a:p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modularna nastava potiče aktivno sudjelovanje učenika</a:t>
            </a:r>
          </a:p>
          <a:p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osim</a:t>
            </a:r>
            <a:r>
              <a:rPr lang="hr-H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jezičnih vještina, učenici razvijaju i so</a:t>
            </a:r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cijalne vještine</a:t>
            </a:r>
          </a:p>
          <a:p>
            <a:r>
              <a:rPr lang="hr-H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</a:t>
            </a:r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ogućuje prilagodbu učenja potrebama i interesima učenja</a:t>
            </a:r>
          </a:p>
          <a:p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uključuje korištenje različitih tehnologija- razvijanje  digitalne pismenosti</a:t>
            </a:r>
          </a:p>
          <a:p>
            <a:r>
              <a:rPr lang="hr-H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uključenost svih učenika u proces učenja bez obzira na njihove prethodne jezične vještine</a:t>
            </a:r>
          </a:p>
          <a:p>
            <a:endParaRPr lang="hr-HR" sz="2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hr-HR" sz="16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hr-HR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832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D781D5-EF83-D7FF-088C-90CE24FB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Novine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B62D11-8A00-6B47-E8EB-C65E4ADEC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Hrvatski jezik- 8 CSVET-a ( 1 CSVET= 25 radnih sati u trajanju od 60 minuta)- važno u planiranju nastave: opterećenje učenika</a:t>
            </a:r>
          </a:p>
          <a:p>
            <a:r>
              <a:rPr lang="hr-HR" dirty="0"/>
              <a:t>promjena satnice:  4 sata tjedno</a:t>
            </a:r>
          </a:p>
          <a:p>
            <a:r>
              <a:rPr lang="hr-HR" dirty="0"/>
              <a:t>novi </a:t>
            </a:r>
            <a:r>
              <a:rPr lang="hr-HR" dirty="0" err="1"/>
              <a:t>kurikul</a:t>
            </a:r>
            <a:r>
              <a:rPr lang="hr-HR" dirty="0"/>
              <a:t>- promjene na razini sadržaja u A domeni ( Hrvatski jezik i komunikacija), B domeni ( Književnost i stvaralaštvo) i C domeni (kultura i mediji)</a:t>
            </a:r>
          </a:p>
          <a:p>
            <a:r>
              <a:rPr lang="hr-HR" dirty="0"/>
              <a:t>mijenja se postotna  zastupljenost domena u korist područja Hrvatski jezik i komunikacija – cilj: razvoj jezičnih kompetencija učenika </a:t>
            </a:r>
          </a:p>
          <a:p>
            <a:r>
              <a:rPr lang="hr-HR" dirty="0"/>
              <a:t>fokus na jezičnim vještinama i komunikacijskoj pismenosti (čitalačka, medijska)</a:t>
            </a:r>
          </a:p>
        </p:txBody>
      </p:sp>
    </p:spTree>
    <p:extLst>
      <p:ext uri="{BB962C8B-B14F-4D97-AF65-F5344CB8AC3E}">
        <p14:creationId xmlns:p14="http://schemas.microsoft.com/office/powerpoint/2010/main" val="139367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3F9E774-F054-4892-8E69-C76B2C85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EF6A099-2A38-4C66-88FF-FDBCB564E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0D98427-7B26-46E2-93FE-CB8CD3854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5A4233-F980-4EF6-B2C0-D7C63E752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26D569A-4186-AC2B-0DD9-5314C2589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hr-HR" sz="2400">
                <a:solidFill>
                  <a:srgbClr val="FFFFFF"/>
                </a:solidFill>
              </a:rPr>
              <a:t> Novi kurikul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B7E3E62-AACE-4D18-93B3-B4C452E28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7840B829-1FA2-9C91-6614-DB92A57707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81038" y="2371588"/>
            <a:ext cx="3656012" cy="3529287"/>
          </a:xfrm>
        </p:spPr>
      </p:pic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21B5709-714B-4EA8-8C75-C105D9B4D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zervirano mjesto sadržaja 4" descr="Slika na kojoj se prikazuje tekst, Font, električno plava, snimka zaslona&#10;&#10;Opis je automatski generiran">
            <a:extLst>
              <a:ext uri="{FF2B5EF4-FFF2-40B4-BE49-F238E27FC236}">
                <a16:creationId xmlns:a16="http://schemas.microsoft.com/office/drawing/2014/main" id="{C4F33AB9-CC84-C03C-D1F5-FB47CED9DA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085" y="1969030"/>
            <a:ext cx="5629268" cy="291314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43643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113F77-C03D-4DA2-B39A-858E9DF1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Novi </a:t>
            </a:r>
            <a:r>
              <a:rPr lang="hr-HR" dirty="0" err="1"/>
              <a:t>kurikul</a:t>
            </a:r>
            <a:r>
              <a:rPr lang="hr-HR" dirty="0"/>
              <a:t> hrvatskoga jezika za četverogodišnje srednje škole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54D21E-A098-E2F2-13D9-D08D0D3B0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05638"/>
            <a:ext cx="11025904" cy="423801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/>
              <a:t> </a:t>
            </a:r>
            <a:r>
              <a:rPr lang="hr-HR" dirty="0">
                <a:hlinkClick r:id="rId2"/>
              </a:rPr>
              <a:t>https://narodne-novine.nn.hr/clanci/sluzbeni/2025_01_10_85.html</a:t>
            </a:r>
            <a:endParaRPr lang="hr-HR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/>
              <a:t> </a:t>
            </a:r>
            <a:r>
              <a:rPr lang="hr-HR" sz="1800" u="sng" dirty="0"/>
              <a:t>9 ishoda u 1. razredu: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A.1.1.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sluša i opisuje tekstove različitih vrsta, oblika, funkcionalnih i situacijskih stilova te govori i sudjeluje u razgovoru s određenom svrhom.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A.1.2.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čita i opisuje u skladu s određenom svrhom tekstove različitih vrsta, oblika te funkcionalnih i situacijskih stilova.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A.1.3.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oblikuje tekstove u skladu sa standardnojezičnom normom prema modelu i  smjernicama.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A.</a:t>
            </a:r>
            <a:r>
              <a:rPr lang="hr-HR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1.4.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analizira </a:t>
            </a:r>
            <a:r>
              <a:rPr lang="hr-HR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morfosintaktička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obilježja riječi u rečenici i primjenjuje </a:t>
            </a:r>
            <a:r>
              <a:rPr lang="hr-HR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morfosintaktička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pravila u oblikovanju teksta u govoru i u pismu.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A.1.5.Učenik  objašnjava razliku između hrvatskoga jezika kao sustava govora i hrvatskoga standardnog jezika; analizira funkcionalnu raslojenost leksika; opisuje rječnički članak te navodi obilježja povijesnoga razvoja hrvatskoga jezika i pisma u srednjemu vijeku.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39079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653EF1-D652-EC00-7604-E9B9AE66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Ishodi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FC6B79-D829-2CEB-06C9-A25D0C660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B.1.1.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izražava svoj doživljaj i stav o književnome tekstu i stvaralački se izražava potaknut književnim tekstom.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B.1.2.Učenik objašnjava osnovno književnoteorijsko pojmovlje i obilježja književnopovijesnih razdoblja te ih primjenjuje u analizi i interpretaciji poznatoga književnog teksta.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C.1.1.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analizira poznate medijske tekstove u javnim, komercijalnim i neprofitnim medijima.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C.1.2.</a:t>
            </a:r>
            <a:r>
              <a:rPr lang="hr-H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Učenik opisuje povezanost književnih tekstova s drugim djelima u umjetnosti i popularnoj kulturi te s kulturnom baštinom i nasljeđem.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001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DA2A62-FD57-0F8E-543A-D298036C8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Odabir književnih tekstova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B06BC1-EAFE-5515-CA16-1D047F59C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Ukupno 7 književnih tekstova.</a:t>
            </a:r>
          </a:p>
          <a:p>
            <a:r>
              <a:rPr lang="hr-HR" dirty="0">
                <a:solidFill>
                  <a:schemeClr val="bg1"/>
                </a:solidFill>
              </a:rPr>
              <a:t>Obvezni književni tekstovi</a:t>
            </a:r>
          </a:p>
          <a:p>
            <a:r>
              <a:rPr lang="hr-HR" dirty="0"/>
              <a:t>1. Sofoklo, Antigona</a:t>
            </a:r>
          </a:p>
          <a:p>
            <a:r>
              <a:rPr lang="hr-HR" dirty="0"/>
              <a:t>2. F. Petrarca, </a:t>
            </a:r>
            <a:r>
              <a:rPr lang="hr-HR" i="1" dirty="0"/>
              <a:t>Kanconijer </a:t>
            </a:r>
            <a:r>
              <a:rPr lang="hr-HR" dirty="0"/>
              <a:t>(izbor iz poezije, 5 pjesama)</a:t>
            </a:r>
          </a:p>
          <a:p>
            <a:r>
              <a:rPr lang="hr-HR" dirty="0"/>
              <a:t>četiri teksta prema odabiru nastavnika (cjelovito ili ulomke) od kojih je </a:t>
            </a:r>
            <a:r>
              <a:rPr lang="hr-HR" u="sng" dirty="0"/>
              <a:t>najmanje jedan </a:t>
            </a:r>
            <a:r>
              <a:rPr lang="hr-HR" dirty="0"/>
              <a:t>suvremeni književni tekst</a:t>
            </a:r>
          </a:p>
          <a:p>
            <a:r>
              <a:rPr lang="hr-HR" dirty="0"/>
              <a:t>jedan tekst prema izboru učenika</a:t>
            </a:r>
          </a:p>
        </p:txBody>
      </p:sp>
    </p:spTree>
    <p:extLst>
      <p:ext uri="{BB962C8B-B14F-4D97-AF65-F5344CB8AC3E}">
        <p14:creationId xmlns:p14="http://schemas.microsoft.com/office/powerpoint/2010/main" val="224931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C57BC7B-C45A-8656-0BE0-D3DF7E587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hr-HR" sz="4400"/>
              <a:t>Novi udžbenici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DD8FBF87-1AC0-015E-8DD4-01A6C96404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429393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63951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9EA0F1-70C6-3EE6-B30D-72C7837C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Tragom teksta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8A271D-100D-044F-0B83-E70812BA5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Izdavač: Alfa</a:t>
            </a:r>
          </a:p>
          <a:p>
            <a:r>
              <a:rPr lang="hr-HR" dirty="0"/>
              <a:t>Autori: I. Janjić, I. Pavlović, I. Barišić, V. </a:t>
            </a:r>
            <a:r>
              <a:rPr lang="hr-HR" dirty="0" err="1"/>
              <a:t>Šinjori</a:t>
            </a:r>
            <a:r>
              <a:rPr lang="hr-HR" dirty="0"/>
              <a:t>, M. </a:t>
            </a:r>
            <a:r>
              <a:rPr lang="hr-HR" dirty="0" err="1"/>
              <a:t>Mrčela</a:t>
            </a:r>
            <a:endParaRPr lang="hr-HR" dirty="0"/>
          </a:p>
          <a:p>
            <a:r>
              <a:rPr lang="hr-HR" dirty="0"/>
              <a:t>Vrsta udžbenika: integrirani</a:t>
            </a:r>
          </a:p>
          <a:p>
            <a:r>
              <a:rPr lang="hr-HR" dirty="0"/>
              <a:t>Dodatni sadržaji:	- integrirana radna bilježnica</a:t>
            </a:r>
          </a:p>
          <a:p>
            <a:pPr lvl="6">
              <a:buFontTx/>
              <a:buChar char="-"/>
            </a:pPr>
            <a:r>
              <a:rPr lang="hr-HR" sz="2400" dirty="0"/>
              <a:t>metodički priručnik za nastavnike</a:t>
            </a:r>
          </a:p>
          <a:p>
            <a:pPr lvl="6">
              <a:buFontTx/>
              <a:buChar char="-"/>
            </a:pPr>
            <a:r>
              <a:rPr lang="hr-HR" sz="2400" dirty="0"/>
              <a:t>digitalni materijali za nastavnike</a:t>
            </a:r>
          </a:p>
          <a:p>
            <a:pPr lvl="6">
              <a:buFontTx/>
              <a:buChar char="-"/>
            </a:pPr>
            <a:r>
              <a:rPr lang="hr-HR" sz="2400" dirty="0"/>
              <a:t>digitalni materijali za učenike </a:t>
            </a:r>
          </a:p>
          <a:p>
            <a:r>
              <a:rPr lang="hr-HR" sz="2200" dirty="0"/>
              <a:t>Alfa Kabinet – metodička podrška, edukacije, </a:t>
            </a:r>
            <a:r>
              <a:rPr lang="hr-HR" sz="2200" dirty="0" err="1"/>
              <a:t>EduBog</a:t>
            </a:r>
            <a:endParaRPr lang="hr-HR" sz="2200" dirty="0"/>
          </a:p>
          <a:p>
            <a:pPr lvl="4">
              <a:buFontTx/>
              <a:buChar char="-"/>
            </a:pPr>
            <a:endParaRPr lang="hr-HR" sz="2600" dirty="0"/>
          </a:p>
          <a:p>
            <a:r>
              <a:rPr lang="hr-HR" dirty="0">
                <a:hlinkClick r:id="rId2"/>
              </a:rPr>
              <a:t>https://kabinet.alfa.hr/izdanja/tragom-teksta-14/31876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807596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4408</TotalTime>
  <Words>1183</Words>
  <Application>Microsoft Office PowerPoint</Application>
  <PresentationFormat>Široki zaslon</PresentationFormat>
  <Paragraphs>135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Aptos</vt:lpstr>
      <vt:lpstr>Arial</vt:lpstr>
      <vt:lpstr>Trebuchet MS</vt:lpstr>
      <vt:lpstr>Berlin</vt:lpstr>
      <vt:lpstr>Ususret modularnoj nastavi</vt:lpstr>
      <vt:lpstr>Hrvatski jezik u modularnoj nastavi</vt:lpstr>
      <vt:lpstr>Novine</vt:lpstr>
      <vt:lpstr> Novi kurikul</vt:lpstr>
      <vt:lpstr>Novi kurikul hrvatskoga jezika za četverogodišnje srednje škole</vt:lpstr>
      <vt:lpstr>Ishodi</vt:lpstr>
      <vt:lpstr>Odabir književnih tekstova</vt:lpstr>
      <vt:lpstr>Novi udžbenici</vt:lpstr>
      <vt:lpstr>Tragom teksta</vt:lpstr>
      <vt:lpstr>O udžbeniku Tragom teksta</vt:lpstr>
      <vt:lpstr>U prvoj klupi</vt:lpstr>
      <vt:lpstr>Struktura udžbenika</vt:lpstr>
      <vt:lpstr>Od udžbenika do radne bilježnice i priručnika za nastavnike</vt:lpstr>
      <vt:lpstr>Struktura udžbeničke jedinice</vt:lpstr>
      <vt:lpstr>Novi putokazi 1</vt:lpstr>
      <vt:lpstr>Struktura udžbenika</vt:lpstr>
      <vt:lpstr>Što je zajedničko novim udžbenicima?</vt:lpstr>
      <vt:lpstr>Na kraju…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Kristina Lenić</dc:creator>
  <cp:lastModifiedBy>Kristina Lenić</cp:lastModifiedBy>
  <cp:revision>8</cp:revision>
  <dcterms:created xsi:type="dcterms:W3CDTF">2025-05-16T16:21:57Z</dcterms:created>
  <dcterms:modified xsi:type="dcterms:W3CDTF">2025-05-30T10:43:58Z</dcterms:modified>
</cp:coreProperties>
</file>