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BA556-3C3C-2C1E-37A3-138DC2E8C71B}" v="2720" dt="2024-03-04T19:39:58.454"/>
    <p1510:client id="{A881928A-3BE9-04B1-BCAA-27593D17EC6A}" v="167" dt="2024-03-04T19:44:02.190"/>
    <p1510:client id="{B1C47F4D-391C-2D4C-F37D-717B5A37495F}" v="528" dt="2024-03-04T19:22:08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5300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9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81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3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5987-3C45-2B77-4FC7-C67DB39A2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10510999" cy="4041648"/>
          </a:xfrm>
        </p:spPr>
        <p:txBody>
          <a:bodyPr/>
          <a:lstStyle/>
          <a:p>
            <a:r>
              <a:rPr lang="en-US" sz="4400" dirty="0" smtClean="0"/>
              <a:t>Di</a:t>
            </a:r>
            <a:r>
              <a:rPr lang="hr-HR" sz="4400" dirty="0" smtClean="0"/>
              <a:t>es</a:t>
            </a:r>
            <a:r>
              <a:rPr lang="en-US" sz="4400" dirty="0" smtClean="0"/>
              <a:t>el</a:t>
            </a:r>
            <a:r>
              <a:rPr lang="en-US" sz="4400" dirty="0"/>
              <a:t>, </a:t>
            </a:r>
            <a:r>
              <a:rPr lang="hr-HR" sz="4400" dirty="0"/>
              <a:t>O</a:t>
            </a:r>
            <a:r>
              <a:rPr lang="en-US" sz="4400" dirty="0" err="1" smtClean="0"/>
              <a:t>tto</a:t>
            </a:r>
            <a:r>
              <a:rPr lang="en-US" sz="4400" dirty="0" smtClean="0"/>
              <a:t> </a:t>
            </a:r>
            <a:r>
              <a:rPr lang="hr-HR" sz="4400" dirty="0" smtClean="0"/>
              <a:t>i</a:t>
            </a:r>
            <a:r>
              <a:rPr lang="en-US" sz="4400" dirty="0"/>
              <a:t> </a:t>
            </a:r>
            <a:r>
              <a:rPr lang="en-US" sz="4400" dirty="0" err="1"/>
              <a:t>električni</a:t>
            </a:r>
            <a:r>
              <a:rPr lang="en-US" sz="4400" dirty="0"/>
              <a:t> </a:t>
            </a:r>
            <a:r>
              <a:rPr lang="en-US" sz="4400" dirty="0" err="1"/>
              <a:t>motori</a:t>
            </a:r>
            <a:r>
              <a:rPr lang="en-US" sz="4400" dirty="0"/>
              <a:t> (</a:t>
            </a:r>
            <a:r>
              <a:rPr lang="en-US" sz="4400" dirty="0" err="1"/>
              <a:t>na</a:t>
            </a:r>
            <a:r>
              <a:rPr lang="en-US" sz="4400" dirty="0"/>
              <a:t> </a:t>
            </a:r>
            <a:r>
              <a:rPr lang="en-US" sz="4400" dirty="0" err="1"/>
              <a:t>automobilima</a:t>
            </a:r>
            <a:r>
              <a:rPr lang="en-US" sz="4400" dirty="0"/>
              <a:t>)</a:t>
            </a:r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5CAFA-2CD3-F130-645D-E026E89C8D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5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0A31-7601-70D8-16B8-803F9C71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hr-HR" dirty="0"/>
              <a:t>n</a:t>
            </a:r>
            <a:r>
              <a:rPr lang="en-US" dirty="0" err="1" smtClean="0"/>
              <a:t>edostaci</a:t>
            </a:r>
            <a:r>
              <a:rPr lang="en-US" dirty="0" smtClean="0"/>
              <a:t> </a:t>
            </a:r>
            <a:r>
              <a:rPr lang="hr-HR" dirty="0" err="1"/>
              <a:t>e</a:t>
            </a:r>
            <a:r>
              <a:rPr lang="en-US" dirty="0" err="1" smtClean="0"/>
              <a:t>lektromotora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8B497-A2EA-2452-84B4-FAE75833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err="1"/>
              <a:t>Prednosti</a:t>
            </a:r>
            <a:r>
              <a:rPr lang="en-US" b="1"/>
              <a:t>:</a:t>
            </a:r>
          </a:p>
          <a:p>
            <a:pPr marL="0" indent="0">
              <a:buNone/>
            </a:pPr>
            <a:r>
              <a:rPr lang="en-US"/>
              <a:t>Ne </a:t>
            </a:r>
            <a:r>
              <a:rPr lang="en-US" err="1"/>
              <a:t>kvare</a:t>
            </a:r>
            <a:r>
              <a:rPr lang="en-US"/>
              <a:t> se</a:t>
            </a:r>
          </a:p>
          <a:p>
            <a:pPr marL="0" indent="0">
              <a:buNone/>
            </a:pPr>
            <a:r>
              <a:rPr lang="en-US" err="1"/>
              <a:t>Dobar</a:t>
            </a:r>
            <a:r>
              <a:rPr lang="en-US"/>
              <a:t> </a:t>
            </a:r>
            <a:r>
              <a:rPr lang="en-US" err="1"/>
              <a:t>odaziv</a:t>
            </a:r>
            <a:r>
              <a:rPr lang="en-US"/>
              <a:t> </a:t>
            </a:r>
            <a:r>
              <a:rPr lang="en-US" err="1"/>
              <a:t>gasa</a:t>
            </a:r>
          </a:p>
          <a:p>
            <a:pPr marL="0" indent="0">
              <a:buNone/>
            </a:pPr>
            <a:r>
              <a:rPr lang="en-US" err="1"/>
              <a:t>Veliki</a:t>
            </a:r>
            <a:r>
              <a:rPr lang="en-US"/>
              <a:t> moment</a:t>
            </a:r>
          </a:p>
          <a:p>
            <a:pPr marL="0" indent="0">
              <a:buNone/>
            </a:pPr>
            <a:r>
              <a:rPr lang="en-US" b="1" err="1"/>
              <a:t>Nedostaci</a:t>
            </a:r>
            <a:r>
              <a:rPr lang="en-US" b="1"/>
              <a:t>:</a:t>
            </a:r>
          </a:p>
          <a:p>
            <a:pPr marL="0" indent="0">
              <a:buNone/>
            </a:pPr>
            <a:r>
              <a:rPr lang="en-US"/>
              <a:t>Pri </a:t>
            </a:r>
            <a:r>
              <a:rPr lang="en-US" err="1"/>
              <a:t>velikim</a:t>
            </a:r>
            <a:r>
              <a:rPr lang="en-US"/>
              <a:t> </a:t>
            </a:r>
            <a:r>
              <a:rPr lang="en-US" err="1"/>
              <a:t>brzinama</a:t>
            </a:r>
            <a:r>
              <a:rPr lang="en-US"/>
              <a:t> </a:t>
            </a:r>
            <a:r>
              <a:rPr lang="en-US" err="1"/>
              <a:t>baterija</a:t>
            </a:r>
            <a:r>
              <a:rPr lang="en-US"/>
              <a:t> se </a:t>
            </a:r>
            <a:r>
              <a:rPr lang="en-US" err="1"/>
              <a:t>brzo</a:t>
            </a:r>
            <a:r>
              <a:rPr lang="en-US"/>
              <a:t> </a:t>
            </a:r>
            <a:r>
              <a:rPr lang="en-US" err="1"/>
              <a:t>potroši</a:t>
            </a:r>
            <a:endParaRPr lang="en-US"/>
          </a:p>
          <a:p>
            <a:pPr marL="0" indent="0">
              <a:buNone/>
            </a:pPr>
            <a:r>
              <a:rPr lang="en-US" err="1"/>
              <a:t>Baterije</a:t>
            </a:r>
            <a:r>
              <a:rPr lang="en-US"/>
              <a:t> se </a:t>
            </a:r>
            <a:r>
              <a:rPr lang="en-US" err="1"/>
              <a:t>nakon</a:t>
            </a:r>
            <a:r>
              <a:rPr lang="en-US"/>
              <a:t> </a:t>
            </a:r>
            <a:r>
              <a:rPr lang="en-US" err="1"/>
              <a:t>nekoliko</a:t>
            </a:r>
            <a:r>
              <a:rPr lang="en-US"/>
              <a:t> </a:t>
            </a:r>
            <a:r>
              <a:rPr lang="en-US" err="1"/>
              <a:t>godina</a:t>
            </a:r>
            <a:r>
              <a:rPr lang="en-US"/>
              <a:t> </a:t>
            </a:r>
            <a:r>
              <a:rPr lang="en-US" err="1"/>
              <a:t>potroše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nemogu</a:t>
            </a:r>
            <a:r>
              <a:rPr lang="en-US"/>
              <a:t> se </a:t>
            </a:r>
            <a:r>
              <a:rPr lang="en-US" err="1"/>
              <a:t>više</a:t>
            </a:r>
            <a:r>
              <a:rPr lang="en-US"/>
              <a:t> </a:t>
            </a:r>
            <a:r>
              <a:rPr lang="en-US" err="1"/>
              <a:t>koristiti</a:t>
            </a:r>
            <a:endParaRPr lang="en-US"/>
          </a:p>
        </p:txBody>
      </p:sp>
      <p:pic>
        <p:nvPicPr>
          <p:cNvPr id="5" name="Picture 4" descr="Electric Motor Manufacturing - 7 Ways the Industry is Changing | Laserax">
            <a:extLst>
              <a:ext uri="{FF2B5EF4-FFF2-40B4-BE49-F238E27FC236}">
                <a16:creationId xmlns:a16="http://schemas.microsoft.com/office/drawing/2014/main" id="{4F927AC8-8E15-AC2F-2403-99C29F5D4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1949571"/>
            <a:ext cx="3371489" cy="24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D387-6F65-F0FD-68A2-DFF32330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Elektromotori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03DF-39B9-B171-14BC-AFC0A9701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Elektromotor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električni</a:t>
            </a:r>
            <a:r>
              <a:rPr lang="en-US" dirty="0"/>
              <a:t> motor je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pretvara</a:t>
            </a:r>
            <a:r>
              <a:rPr lang="en-US" dirty="0"/>
              <a:t> </a:t>
            </a:r>
            <a:r>
              <a:rPr lang="en-US" dirty="0" err="1"/>
              <a:t>električnu</a:t>
            </a:r>
            <a:r>
              <a:rPr lang="en-US" dirty="0"/>
              <a:t> </a:t>
            </a:r>
            <a:r>
              <a:rPr lang="en-US" dirty="0" err="1"/>
              <a:t>energiju</a:t>
            </a:r>
            <a:r>
              <a:rPr lang="en-US" dirty="0"/>
              <a:t> u </a:t>
            </a:r>
            <a:r>
              <a:rPr lang="en-US" dirty="0" err="1"/>
              <a:t>mehanički</a:t>
            </a:r>
            <a:r>
              <a:rPr lang="en-US" dirty="0"/>
              <a:t> rad</a:t>
            </a:r>
          </a:p>
          <a:p>
            <a:pPr marL="0" indent="0">
              <a:buNone/>
            </a:pP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elektromotora</a:t>
            </a:r>
            <a:r>
              <a:rPr lang="en-US" dirty="0"/>
              <a:t>: motor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istosmjernu</a:t>
            </a:r>
            <a:r>
              <a:rPr lang="en-US" dirty="0"/>
              <a:t> </a:t>
            </a:r>
            <a:r>
              <a:rPr lang="en-US" dirty="0" err="1"/>
              <a:t>struju</a:t>
            </a:r>
            <a:r>
              <a:rPr lang="en-US" dirty="0"/>
              <a:t> (</a:t>
            </a:r>
            <a:r>
              <a:rPr lang="en-US" dirty="0" err="1"/>
              <a:t>istosmjerni</a:t>
            </a:r>
            <a:r>
              <a:rPr lang="en-US" dirty="0"/>
              <a:t> motor), </a:t>
            </a:r>
            <a:r>
              <a:rPr lang="en-US" dirty="0" err="1"/>
              <a:t>motori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izmjenične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(</a:t>
            </a:r>
            <a:r>
              <a:rPr lang="en-US" dirty="0" err="1"/>
              <a:t>izmjenični</a:t>
            </a:r>
            <a:r>
              <a:rPr lang="en-US" dirty="0"/>
              <a:t> motor)</a:t>
            </a:r>
          </a:p>
          <a:p>
            <a:pPr marL="0" indent="0">
              <a:buNone/>
            </a:pPr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automobili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 1 </a:t>
            </a:r>
            <a:r>
              <a:rPr lang="hr-HR" dirty="0" smtClean="0"/>
              <a:t>i </a:t>
            </a:r>
            <a:r>
              <a:rPr lang="en-US" dirty="0" smtClean="0"/>
              <a:t>4 </a:t>
            </a:r>
            <a:r>
              <a:rPr lang="en-US" dirty="0" err="1" smtClean="0"/>
              <a:t>elektromotora</a:t>
            </a:r>
            <a:r>
              <a:rPr lang="hr-H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  <p:pic>
        <p:nvPicPr>
          <p:cNvPr id="4" name="Picture 3" descr="A drawing of a machine&#10;&#10;Description automatically generated">
            <a:extLst>
              <a:ext uri="{FF2B5EF4-FFF2-40B4-BE49-F238E27FC236}">
                <a16:creationId xmlns:a16="http://schemas.microsoft.com/office/drawing/2014/main" id="{271D61D5-1771-9BDC-FD7E-8F80C46D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7" y="3631637"/>
            <a:ext cx="5334000" cy="2817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B1967A-7093-CCC3-1D47-CEAD9DC9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318" y="4199170"/>
            <a:ext cx="4953000" cy="22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DCCA-A6AF-D2A1-E875-03E49046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Otto </a:t>
            </a:r>
            <a:r>
              <a:rPr lang="en-US" err="1"/>
              <a:t>motori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905E0-97B5-8A2D-6DD3-9B9D630C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267591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1876. Godine </a:t>
            </a:r>
            <a:r>
              <a:rPr lang="en-US" err="1"/>
              <a:t>njemački</a:t>
            </a:r>
            <a:r>
              <a:rPr lang="en-US"/>
              <a:t> </a:t>
            </a:r>
            <a:r>
              <a:rPr lang="en-US" err="1"/>
              <a:t>izumitelj</a:t>
            </a:r>
            <a:r>
              <a:rPr lang="en-US"/>
              <a:t> Nicolas A. Otto je </a:t>
            </a:r>
            <a:r>
              <a:rPr lang="en-US" err="1"/>
              <a:t>ostvario</a:t>
            </a:r>
            <a:r>
              <a:rPr lang="en-US"/>
              <a:t> </a:t>
            </a:r>
            <a:r>
              <a:rPr lang="en-US" err="1"/>
              <a:t>proces</a:t>
            </a:r>
            <a:r>
              <a:rPr lang="en-US"/>
              <a:t> u </a:t>
            </a:r>
            <a:r>
              <a:rPr lang="en-US" err="1"/>
              <a:t>motorima</a:t>
            </a:r>
            <a:r>
              <a:rPr lang="en-US"/>
              <a:t> s </a:t>
            </a:r>
            <a:r>
              <a:rPr lang="en-US" err="1"/>
              <a:t>unutarnjim</a:t>
            </a:r>
            <a:r>
              <a:rPr lang="en-US"/>
              <a:t> </a:t>
            </a:r>
            <a:r>
              <a:rPr lang="en-US" err="1"/>
              <a:t>izgaranjem</a:t>
            </a:r>
            <a:r>
              <a:rPr lang="en-US"/>
              <a:t> </a:t>
            </a:r>
            <a:r>
              <a:rPr lang="en-US" err="1"/>
              <a:t>kojeg</a:t>
            </a:r>
            <a:r>
              <a:rPr lang="en-US"/>
              <a:t> </a:t>
            </a:r>
            <a:r>
              <a:rPr lang="en-US" err="1"/>
              <a:t>danas</a:t>
            </a:r>
            <a:r>
              <a:rPr lang="en-US"/>
              <a:t> </a:t>
            </a:r>
            <a:r>
              <a:rPr lang="en-US" err="1"/>
              <a:t>nazivamo</a:t>
            </a:r>
            <a:r>
              <a:rPr lang="en-US"/>
              <a:t> otto </a:t>
            </a:r>
            <a:r>
              <a:rPr lang="en-US" err="1"/>
              <a:t>proces</a:t>
            </a:r>
            <a:r>
              <a:rPr lang="en-US"/>
              <a:t>.</a:t>
            </a:r>
          </a:p>
          <a:p>
            <a:r>
              <a:rPr lang="en-US"/>
              <a:t>Otto </a:t>
            </a:r>
            <a:r>
              <a:rPr lang="en-US" err="1"/>
              <a:t>proces</a:t>
            </a:r>
            <a:r>
              <a:rPr lang="en-US"/>
              <a:t> je </a:t>
            </a:r>
            <a:r>
              <a:rPr lang="en-US" err="1"/>
              <a:t>odradio</a:t>
            </a:r>
            <a:r>
              <a:rPr lang="en-US"/>
              <a:t> </a:t>
            </a:r>
            <a:r>
              <a:rPr lang="en-US" err="1"/>
              <a:t>današnje</a:t>
            </a:r>
            <a:r>
              <a:rPr lang="en-US"/>
              <a:t> </a:t>
            </a:r>
            <a:r>
              <a:rPr lang="en-US" err="1"/>
              <a:t>procese</a:t>
            </a:r>
            <a:r>
              <a:rPr lang="en-US"/>
              <a:t> u </a:t>
            </a:r>
            <a:r>
              <a:rPr lang="en-US" err="1"/>
              <a:t>benzinskim</a:t>
            </a:r>
            <a:r>
              <a:rPr lang="en-US"/>
              <a:t> </a:t>
            </a:r>
            <a:r>
              <a:rPr lang="en-US" err="1"/>
              <a:t>motorima</a:t>
            </a:r>
            <a:r>
              <a:rPr lang="en-US"/>
              <a:t>.</a:t>
            </a:r>
          </a:p>
          <a:p>
            <a:r>
              <a:rPr lang="en-US" err="1"/>
              <a:t>Kod</a:t>
            </a:r>
            <a:r>
              <a:rPr lang="en-US"/>
              <a:t> </a:t>
            </a:r>
            <a:r>
              <a:rPr lang="en-US" err="1"/>
              <a:t>ovog</a:t>
            </a:r>
            <a:r>
              <a:rPr lang="en-US"/>
              <a:t> </a:t>
            </a:r>
            <a:r>
              <a:rPr lang="en-US" err="1"/>
              <a:t>procesa</a:t>
            </a:r>
            <a:r>
              <a:rPr lang="en-US"/>
              <a:t> je </a:t>
            </a:r>
            <a:r>
              <a:rPr lang="en-US" err="1"/>
              <a:t>značajno</a:t>
            </a:r>
            <a:r>
              <a:rPr lang="en-US"/>
              <a:t> da se </a:t>
            </a:r>
            <a:r>
              <a:rPr lang="en-US" err="1"/>
              <a:t>goriva</a:t>
            </a:r>
            <a:r>
              <a:rPr lang="en-US"/>
              <a:t> </a:t>
            </a:r>
            <a:r>
              <a:rPr lang="en-US" err="1"/>
              <a:t>smjesa</a:t>
            </a:r>
            <a:r>
              <a:rPr lang="en-US"/>
              <a:t> </a:t>
            </a:r>
            <a:r>
              <a:rPr lang="en-US" err="1"/>
              <a:t>tada</a:t>
            </a:r>
            <a:r>
              <a:rPr lang="en-US"/>
              <a:t> </a:t>
            </a:r>
            <a:r>
              <a:rPr lang="en-US" err="1"/>
              <a:t>stvarala</a:t>
            </a:r>
            <a:r>
              <a:rPr lang="en-US"/>
              <a:t> </a:t>
            </a:r>
            <a:r>
              <a:rPr lang="en-US" err="1"/>
              <a:t>izvan</a:t>
            </a:r>
            <a:r>
              <a:rPr lang="en-US"/>
              <a:t> </a:t>
            </a:r>
            <a:r>
              <a:rPr lang="en-US" err="1"/>
              <a:t>cilindra</a:t>
            </a:r>
            <a:r>
              <a:rPr lang="en-US"/>
              <a:t>, </a:t>
            </a:r>
            <a:r>
              <a:rPr lang="en-US" err="1"/>
              <a:t>pri</a:t>
            </a:r>
            <a:r>
              <a:rPr lang="en-US"/>
              <a:t> </a:t>
            </a:r>
            <a:r>
              <a:rPr lang="en-US" err="1"/>
              <a:t>temperaturama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slične</a:t>
            </a:r>
            <a:r>
              <a:rPr lang="en-US"/>
              <a:t> </a:t>
            </a:r>
            <a:r>
              <a:rPr lang="en-US" err="1"/>
              <a:t>temperaturi</a:t>
            </a:r>
            <a:r>
              <a:rPr lang="en-US"/>
              <a:t> </a:t>
            </a:r>
            <a:r>
              <a:rPr lang="en-US" err="1"/>
              <a:t>okoline</a:t>
            </a:r>
            <a:r>
              <a:rPr lang="en-US"/>
              <a:t>.</a:t>
            </a:r>
          </a:p>
          <a:p>
            <a:r>
              <a:rPr lang="en-US"/>
              <a:t>Pri tome se za </a:t>
            </a:r>
            <a:r>
              <a:rPr lang="en-US" err="1"/>
              <a:t>proces</a:t>
            </a:r>
            <a:r>
              <a:rPr lang="en-US"/>
              <a:t> </a:t>
            </a:r>
            <a:r>
              <a:rPr lang="en-US" err="1"/>
              <a:t>upotrebljavaju</a:t>
            </a:r>
            <a:r>
              <a:rPr lang="en-US"/>
              <a:t> </a:t>
            </a:r>
            <a:r>
              <a:rPr lang="en-US" err="1"/>
              <a:t>plinovita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lako</a:t>
            </a:r>
            <a:r>
              <a:rPr lang="en-US"/>
              <a:t> </a:t>
            </a:r>
            <a:r>
              <a:rPr lang="en-US" err="1"/>
              <a:t>hlapljiva</a:t>
            </a:r>
            <a:r>
              <a:rPr lang="en-US"/>
              <a:t> </a:t>
            </a:r>
            <a:r>
              <a:rPr lang="en-US" err="1"/>
              <a:t>goriva</a:t>
            </a:r>
            <a:r>
              <a:rPr lang="en-US"/>
              <a:t>, </a:t>
            </a:r>
            <a:r>
              <a:rPr lang="en-US" err="1"/>
              <a:t>danas</a:t>
            </a:r>
            <a:r>
              <a:rPr lang="en-US"/>
              <a:t> </a:t>
            </a:r>
            <a:r>
              <a:rPr lang="en-US" err="1"/>
              <a:t>najčešće</a:t>
            </a:r>
            <a:r>
              <a:rPr lang="en-US"/>
              <a:t> </a:t>
            </a:r>
            <a:r>
              <a:rPr lang="en-US" err="1"/>
              <a:t>benzin</a:t>
            </a:r>
            <a:r>
              <a:rPr lang="en-US"/>
              <a:t>.</a:t>
            </a:r>
          </a:p>
        </p:txBody>
      </p:sp>
      <p:pic>
        <p:nvPicPr>
          <p:cNvPr id="5" name="Picture 4" descr="A drawing of a person&amp;#39;s body&#10;&#10;Description automatically generated">
            <a:extLst>
              <a:ext uri="{FF2B5EF4-FFF2-40B4-BE49-F238E27FC236}">
                <a16:creationId xmlns:a16="http://schemas.microsoft.com/office/drawing/2014/main" id="{E0C60E85-83C4-C275-7091-DD47B7B1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05" y="430335"/>
            <a:ext cx="5658996" cy="57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046B-514E-2FF8-6842-70ECCDED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59" y="380691"/>
            <a:ext cx="9692640" cy="1325562"/>
          </a:xfrm>
        </p:spPr>
        <p:txBody>
          <a:bodyPr/>
          <a:lstStyle/>
          <a:p>
            <a:r>
              <a:rPr lang="en-US" dirty="0" smtClean="0"/>
              <a:t>Di</a:t>
            </a:r>
            <a:r>
              <a:rPr lang="hr-HR" dirty="0" smtClean="0"/>
              <a:t>es</a:t>
            </a:r>
            <a:r>
              <a:rPr lang="en-US" dirty="0" smtClean="0"/>
              <a:t>el </a:t>
            </a:r>
            <a:r>
              <a:rPr lang="en-US" dirty="0"/>
              <a:t>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762F-28D9-F4B5-ECD0-CCA57B45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72" y="1936262"/>
            <a:ext cx="54203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Di</a:t>
            </a:r>
            <a:r>
              <a:rPr lang="hr-HR" dirty="0" smtClean="0"/>
              <a:t>es</a:t>
            </a:r>
            <a:r>
              <a:rPr lang="en-US" dirty="0" smtClean="0"/>
              <a:t>el </a:t>
            </a:r>
            <a:r>
              <a:rPr lang="en-US" dirty="0"/>
              <a:t>motor je motor s </a:t>
            </a:r>
            <a:r>
              <a:rPr lang="en-US" dirty="0" err="1"/>
              <a:t>unutarnjim</a:t>
            </a:r>
            <a:r>
              <a:rPr lang="en-US" dirty="0"/>
              <a:t> </a:t>
            </a:r>
            <a:r>
              <a:rPr lang="en-US" dirty="0" err="1"/>
              <a:t>izgaranjem,koji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dizel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 </a:t>
            </a:r>
            <a:r>
              <a:rPr lang="en-US" dirty="0" err="1"/>
              <a:t>pogonsko</a:t>
            </a:r>
            <a:r>
              <a:rPr lang="en-US" dirty="0"/>
              <a:t> </a:t>
            </a:r>
            <a:r>
              <a:rPr lang="en-US" dirty="0" err="1"/>
              <a:t>gorivo</a:t>
            </a:r>
            <a:r>
              <a:rPr lang="en-US" dirty="0"/>
              <a:t> 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 </a:t>
            </a:r>
            <a:r>
              <a:rPr lang="en-US" dirty="0" err="1"/>
              <a:t>dizelovim</a:t>
            </a:r>
            <a:r>
              <a:rPr lang="en-US" dirty="0"/>
              <a:t> </a:t>
            </a:r>
            <a:r>
              <a:rPr lang="en-US" dirty="0" err="1"/>
              <a:t>ciklusom</a:t>
            </a:r>
            <a:r>
              <a:rPr lang="en-US" dirty="0"/>
              <a:t>.</a:t>
            </a:r>
          </a:p>
          <a:p>
            <a:r>
              <a:rPr lang="en-US" dirty="0" err="1"/>
              <a:t>Izumio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1892.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njmački</a:t>
            </a:r>
            <a:r>
              <a:rPr lang="en-US" dirty="0"/>
              <a:t> </a:t>
            </a:r>
            <a:r>
              <a:rPr lang="en-US" dirty="0" err="1"/>
              <a:t>inžinjer</a:t>
            </a:r>
            <a:r>
              <a:rPr lang="en-US" dirty="0"/>
              <a:t> Rudolf Diesel.</a:t>
            </a:r>
          </a:p>
          <a:p>
            <a:r>
              <a:rPr lang="en-US" dirty="0" smtClean="0"/>
              <a:t>Di</a:t>
            </a:r>
            <a:r>
              <a:rPr lang="hr-HR" dirty="0" smtClean="0"/>
              <a:t>es</a:t>
            </a:r>
            <a:r>
              <a:rPr lang="en-US" dirty="0" err="1" smtClean="0"/>
              <a:t>elski</a:t>
            </a:r>
            <a:r>
              <a:rPr lang="en-US" dirty="0" smtClean="0"/>
              <a:t> </a:t>
            </a:r>
            <a:r>
              <a:rPr lang="en-US" dirty="0"/>
              <a:t>motor je </a:t>
            </a:r>
            <a:r>
              <a:rPr lang="en-US" dirty="0" err="1"/>
              <a:t>karakterističan</a:t>
            </a:r>
            <a:r>
              <a:rPr lang="en-US" dirty="0"/>
              <a:t>  </a:t>
            </a:r>
            <a:r>
              <a:rPr lang="en-US" dirty="0" err="1"/>
              <a:t>po</a:t>
            </a:r>
            <a:r>
              <a:rPr lang="en-US" dirty="0"/>
              <a:t> tome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svjećice</a:t>
            </a:r>
            <a:r>
              <a:rPr lang="en-US" dirty="0"/>
              <a:t>, u </a:t>
            </a:r>
            <a:r>
              <a:rPr lang="en-US" dirty="0" err="1"/>
              <a:t>cilindrima</a:t>
            </a:r>
            <a:r>
              <a:rPr lang="en-US" dirty="0"/>
              <a:t> se </a:t>
            </a:r>
            <a:r>
              <a:rPr lang="en-US" dirty="0" err="1"/>
              <a:t>komprimira</a:t>
            </a:r>
            <a:r>
              <a:rPr lang="en-US" dirty="0"/>
              <a:t> </a:t>
            </a:r>
            <a:r>
              <a:rPr lang="en-US" dirty="0" err="1"/>
              <a:t>čisti</a:t>
            </a:r>
            <a:r>
              <a:rPr lang="en-US" dirty="0"/>
              <a:t> </a:t>
            </a:r>
            <a:r>
              <a:rPr lang="en-US" dirty="0" err="1"/>
              <a:t>zrak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postiže</a:t>
            </a:r>
            <a:r>
              <a:rPr lang="en-US" dirty="0"/>
              <a:t> </a:t>
            </a:r>
            <a:r>
              <a:rPr lang="en-US" dirty="0" err="1"/>
              <a:t>toliku</a:t>
            </a:r>
            <a:r>
              <a:rPr lang="en-US" dirty="0"/>
              <a:t> </a:t>
            </a:r>
            <a:r>
              <a:rPr lang="en-US" dirty="0" err="1"/>
              <a:t>temperaturu</a:t>
            </a:r>
            <a:r>
              <a:rPr lang="en-US" dirty="0"/>
              <a:t>  da se </a:t>
            </a:r>
            <a:r>
              <a:rPr lang="en-US" dirty="0" err="1"/>
              <a:t>nakon</a:t>
            </a:r>
            <a:r>
              <a:rPr lang="en-US" dirty="0"/>
              <a:t> </a:t>
            </a:r>
            <a:r>
              <a:rPr lang="en-US" dirty="0" err="1"/>
              <a:t>ubrizgavanja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u </a:t>
            </a:r>
            <a:r>
              <a:rPr lang="en-US" dirty="0" err="1"/>
              <a:t>cilindar</a:t>
            </a:r>
            <a:r>
              <a:rPr lang="en-US" dirty="0"/>
              <a:t>  </a:t>
            </a:r>
            <a:r>
              <a:rPr lang="en-US" dirty="0" err="1"/>
              <a:t>motora</a:t>
            </a:r>
            <a:r>
              <a:rPr lang="en-US" dirty="0"/>
              <a:t>, </a:t>
            </a:r>
            <a:r>
              <a:rPr lang="en-US" dirty="0" err="1"/>
              <a:t>gorivo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zapali</a:t>
            </a:r>
            <a:r>
              <a:rPr lang="en-US" dirty="0"/>
              <a:t>.</a:t>
            </a:r>
          </a:p>
          <a:p>
            <a:r>
              <a:rPr lang="en-US" dirty="0" err="1"/>
              <a:t>Tlakovi</a:t>
            </a:r>
            <a:r>
              <a:rPr lang="en-US" dirty="0"/>
              <a:t> 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/>
              <a:t>temperature u </a:t>
            </a:r>
            <a:r>
              <a:rPr lang="en-US" dirty="0" err="1"/>
              <a:t>cilindru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benzinskih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 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iskoristivosti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0D57D-7EFB-0CD2-765B-1EF65C17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734" y="2050760"/>
            <a:ext cx="5142801" cy="37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AA9D-BC71-8324-EBF4-FA8BCDE0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Vrste</a:t>
            </a:r>
            <a:r>
              <a:rPr lang="en-US"/>
              <a:t> </a:t>
            </a:r>
            <a:r>
              <a:rPr lang="en-US" err="1"/>
              <a:t>poredaka</a:t>
            </a:r>
            <a:r>
              <a:rPr lang="en-US"/>
              <a:t> </a:t>
            </a:r>
            <a:r>
              <a:rPr lang="en-US" err="1"/>
              <a:t>cilindara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2004-B1D7-2D84-ADF1-1CD8CDCB2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375053" cy="50156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 </a:t>
            </a:r>
            <a:r>
              <a:rPr lang="en-US" dirty="0" err="1"/>
              <a:t>poredaka</a:t>
            </a:r>
            <a:r>
              <a:rPr lang="en-US" dirty="0"/>
              <a:t> </a:t>
            </a:r>
            <a:r>
              <a:rPr lang="en-US" dirty="0" err="1"/>
              <a:t>cilindara</a:t>
            </a:r>
            <a:r>
              <a:rPr lang="en-US" dirty="0"/>
              <a:t> u </a:t>
            </a:r>
            <a:r>
              <a:rPr lang="en-US" dirty="0" err="1"/>
              <a:t>motoru</a:t>
            </a:r>
            <a:r>
              <a:rPr lang="en-US" dirty="0"/>
              <a:t>.</a:t>
            </a:r>
          </a:p>
          <a:p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rednih</a:t>
            </a:r>
            <a:r>
              <a:rPr lang="en-US" dirty="0"/>
              <a:t> </a:t>
            </a:r>
            <a:r>
              <a:rPr lang="en-US" dirty="0" err="1"/>
              <a:t>četverocilindrih</a:t>
            </a:r>
            <a:r>
              <a:rPr lang="en-US" dirty="0"/>
              <a:t> </a:t>
            </a:r>
            <a:r>
              <a:rPr lang="en-US" dirty="0" err="1" smtClean="0"/>
              <a:t>motora</a:t>
            </a:r>
            <a:r>
              <a:rPr lang="hr-HR" dirty="0"/>
              <a:t>.</a:t>
            </a:r>
            <a:r>
              <a:rPr lang="en-US" smtClean="0"/>
              <a:t> </a:t>
            </a:r>
            <a:r>
              <a:rPr lang="hr-HR" dirty="0"/>
              <a:t>O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najbolji</a:t>
            </a:r>
            <a:r>
              <a:rPr lang="en-US" dirty="0"/>
              <a:t> </a:t>
            </a:r>
            <a:r>
              <a:rPr lang="en-US" dirty="0" err="1"/>
              <a:t>omjer</a:t>
            </a:r>
            <a:r>
              <a:rPr lang="en-US" dirty="0"/>
              <a:t> </a:t>
            </a:r>
            <a:r>
              <a:rPr lang="en-US" dirty="0" err="1"/>
              <a:t>težine</a:t>
            </a:r>
            <a:r>
              <a:rPr lang="en-US" dirty="0"/>
              <a:t>, </a:t>
            </a:r>
            <a:r>
              <a:rPr lang="en-US" dirty="0" err="1"/>
              <a:t>jačine</a:t>
            </a:r>
            <a:r>
              <a:rPr lang="en-US" dirty="0"/>
              <a:t>, </a:t>
            </a:r>
            <a:r>
              <a:rPr lang="en-US" dirty="0" err="1"/>
              <a:t>veličine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najjednostavniji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.</a:t>
            </a:r>
          </a:p>
          <a:p>
            <a:r>
              <a:rPr lang="en-US" dirty="0"/>
              <a:t>V </a:t>
            </a:r>
            <a:r>
              <a:rPr lang="en-US" dirty="0" err="1"/>
              <a:t>Motori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ugrađuju</a:t>
            </a:r>
            <a:r>
              <a:rPr lang="en-US" dirty="0"/>
              <a:t> u </a:t>
            </a:r>
            <a:r>
              <a:rPr lang="en-US" dirty="0" err="1"/>
              <a:t>sportske</a:t>
            </a:r>
            <a:r>
              <a:rPr lang="en-US" dirty="0"/>
              <a:t> automobile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jačine</a:t>
            </a:r>
            <a:r>
              <a:rPr lang="en-US" dirty="0"/>
              <a:t>. </a:t>
            </a:r>
            <a:r>
              <a:rPr lang="en-US" dirty="0" err="1"/>
              <a:t>Održavanje</a:t>
            </a:r>
            <a:r>
              <a:rPr lang="en-US" dirty="0"/>
              <a:t> je </a:t>
            </a:r>
            <a:r>
              <a:rPr lang="en-US" dirty="0" err="1"/>
              <a:t>komplicirano</a:t>
            </a:r>
            <a:r>
              <a:rPr lang="en-US" dirty="0"/>
              <a:t> 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2 </a:t>
            </a:r>
            <a:r>
              <a:rPr lang="en-US" dirty="0" err="1"/>
              <a:t>glave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,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4 </a:t>
            </a:r>
            <a:r>
              <a:rPr lang="en-US" dirty="0" err="1"/>
              <a:t>koljenasta</a:t>
            </a:r>
            <a:r>
              <a:rPr lang="en-US" dirty="0"/>
              <a:t> </a:t>
            </a:r>
            <a:r>
              <a:rPr lang="en-US" dirty="0" err="1"/>
              <a:t>vratila</a:t>
            </a:r>
            <a:r>
              <a:rPr lang="en-US" dirty="0"/>
              <a:t>.</a:t>
            </a:r>
          </a:p>
          <a:p>
            <a:r>
              <a:rPr lang="en-US" dirty="0"/>
              <a:t>W </a:t>
            </a:r>
            <a:r>
              <a:rPr lang="en-US" dirty="0" err="1"/>
              <a:t>Motori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 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slični</a:t>
            </a:r>
            <a:r>
              <a:rPr lang="en-US" dirty="0"/>
              <a:t> V </a:t>
            </a:r>
            <a:r>
              <a:rPr lang="en-US" dirty="0" err="1"/>
              <a:t>motorima</a:t>
            </a:r>
            <a:r>
              <a:rPr lang="en-US" dirty="0"/>
              <a:t>,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2 </a:t>
            </a:r>
            <a:r>
              <a:rPr lang="en-US" dirty="0" err="1"/>
              <a:t>glave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4 </a:t>
            </a:r>
            <a:r>
              <a:rPr lang="en-US" dirty="0" err="1"/>
              <a:t>koljenasta</a:t>
            </a:r>
            <a:r>
              <a:rPr lang="en-US" dirty="0"/>
              <a:t> </a:t>
            </a:r>
            <a:r>
              <a:rPr lang="en-US" dirty="0" err="1"/>
              <a:t>vratila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komplicirano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88482-434D-7698-1498-39149D38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411" y="2057939"/>
            <a:ext cx="4874847" cy="30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F543-C4E8-EA6E-6FE2-0804260A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E9D4-796C-9D2A-B086-AFB0FF49D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Boxer </a:t>
            </a:r>
            <a:r>
              <a:rPr lang="en-US" err="1"/>
              <a:t>motori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 </a:t>
            </a:r>
            <a:r>
              <a:rPr lang="en-US" err="1"/>
              <a:t>jedni</a:t>
            </a:r>
            <a:r>
              <a:rPr lang="en-US"/>
              <a:t> od </a:t>
            </a:r>
            <a:r>
              <a:rPr lang="en-US" err="1"/>
              <a:t>najboljih</a:t>
            </a:r>
            <a:r>
              <a:rPr lang="en-US"/>
              <a:t> </a:t>
            </a:r>
            <a:r>
              <a:rPr lang="en-US" err="1"/>
              <a:t>sportskih</a:t>
            </a:r>
            <a:r>
              <a:rPr lang="en-US"/>
              <a:t> </a:t>
            </a:r>
            <a:r>
              <a:rPr lang="en-US" err="1"/>
              <a:t>motora</a:t>
            </a:r>
            <a:r>
              <a:rPr lang="en-US"/>
              <a:t> </a:t>
            </a:r>
            <a:r>
              <a:rPr lang="en-US" err="1"/>
              <a:t>zbog</a:t>
            </a:r>
            <a:r>
              <a:rPr lang="en-US"/>
              <a:t> </a:t>
            </a:r>
            <a:r>
              <a:rPr lang="en-US" err="1"/>
              <a:t>niskog</a:t>
            </a:r>
            <a:r>
              <a:rPr lang="en-US"/>
              <a:t> </a:t>
            </a:r>
            <a:r>
              <a:rPr lang="en-US" err="1"/>
              <a:t>težišta</a:t>
            </a:r>
            <a:r>
              <a:rPr lang="en-US"/>
              <a:t>, to </a:t>
            </a:r>
            <a:r>
              <a:rPr lang="en-US" err="1"/>
              <a:t>puno</a:t>
            </a:r>
            <a:r>
              <a:rPr lang="en-US"/>
              <a:t> </a:t>
            </a:r>
            <a:r>
              <a:rPr lang="en-US" err="1"/>
              <a:t>pomaže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 </a:t>
            </a:r>
            <a:r>
              <a:rPr lang="en-US" err="1"/>
              <a:t>prolazu</a:t>
            </a:r>
            <a:r>
              <a:rPr lang="en-US"/>
              <a:t> </a:t>
            </a:r>
            <a:r>
              <a:rPr lang="en-US" err="1"/>
              <a:t>kroz</a:t>
            </a:r>
            <a:r>
              <a:rPr lang="en-US"/>
              <a:t> </a:t>
            </a:r>
            <a:r>
              <a:rPr lang="en-US" err="1"/>
              <a:t>zavoj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 </a:t>
            </a:r>
            <a:r>
              <a:rPr lang="en-US" err="1"/>
              <a:t>većim</a:t>
            </a:r>
            <a:r>
              <a:rPr lang="en-US"/>
              <a:t> </a:t>
            </a:r>
            <a:r>
              <a:rPr lang="en-US" err="1"/>
              <a:t>brzinama</a:t>
            </a:r>
            <a:r>
              <a:rPr lang="en-US"/>
              <a:t>.</a:t>
            </a:r>
          </a:p>
          <a:p>
            <a:r>
              <a:rPr lang="en-US" err="1"/>
              <a:t>Wankelovi</a:t>
            </a:r>
            <a:r>
              <a:rPr lang="en-US"/>
              <a:t> </a:t>
            </a:r>
            <a:r>
              <a:rPr lang="en-US" err="1"/>
              <a:t>motori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motori</a:t>
            </a:r>
            <a:r>
              <a:rPr lang="en-US"/>
              <a:t> s </a:t>
            </a:r>
            <a:r>
              <a:rPr lang="en-US" err="1"/>
              <a:t>rotirajućim</a:t>
            </a:r>
            <a:r>
              <a:rPr lang="en-US"/>
              <a:t> </a:t>
            </a:r>
            <a:r>
              <a:rPr lang="en-US" err="1"/>
              <a:t>eksentričnim</a:t>
            </a:r>
            <a:r>
              <a:rPr lang="en-US"/>
              <a:t> </a:t>
            </a:r>
            <a:r>
              <a:rPr lang="en-US" err="1"/>
              <a:t>rotorom</a:t>
            </a:r>
            <a:r>
              <a:rPr lang="en-US"/>
              <a:t>. Taj motor </a:t>
            </a:r>
            <a:r>
              <a:rPr lang="en-US" err="1"/>
              <a:t>nema</a:t>
            </a:r>
            <a:r>
              <a:rPr lang="en-US"/>
              <a:t> </a:t>
            </a:r>
            <a:r>
              <a:rPr lang="en-US" err="1"/>
              <a:t>klipove</a:t>
            </a:r>
            <a:r>
              <a:rPr lang="en-US"/>
              <a:t> </a:t>
            </a:r>
            <a:r>
              <a:rPr lang="en-US" err="1"/>
              <a:t>već</a:t>
            </a:r>
            <a:r>
              <a:rPr lang="en-US"/>
              <a:t> </a:t>
            </a:r>
            <a:r>
              <a:rPr lang="en-US" err="1"/>
              <a:t>ima</a:t>
            </a:r>
            <a:r>
              <a:rPr lang="en-US"/>
              <a:t> rotor koji se </a:t>
            </a:r>
            <a:r>
              <a:rPr lang="en-US" err="1"/>
              <a:t>giba</a:t>
            </a:r>
            <a:r>
              <a:rPr lang="en-US"/>
              <a:t> </a:t>
            </a:r>
            <a:r>
              <a:rPr lang="en-US" err="1"/>
              <a:t>kružno</a:t>
            </a:r>
            <a:r>
              <a:rPr lang="en-US"/>
              <a:t> </a:t>
            </a:r>
            <a:r>
              <a:rPr lang="en-US" err="1"/>
              <a:t>dok</a:t>
            </a:r>
            <a:r>
              <a:rPr lang="en-US"/>
              <a:t> se </a:t>
            </a:r>
            <a:r>
              <a:rPr lang="en-US" err="1"/>
              <a:t>klipovi</a:t>
            </a:r>
            <a:r>
              <a:rPr lang="en-US"/>
              <a:t> </a:t>
            </a:r>
            <a:r>
              <a:rPr lang="en-US" err="1"/>
              <a:t>miču</a:t>
            </a:r>
            <a:r>
              <a:rPr lang="en-US"/>
              <a:t> </a:t>
            </a:r>
            <a:r>
              <a:rPr lang="en-US" err="1"/>
              <a:t>pravocrtno</a:t>
            </a:r>
            <a:r>
              <a:rPr lang="en-US"/>
              <a:t>. </a:t>
            </a:r>
            <a:r>
              <a:rPr lang="en-US" err="1"/>
              <a:t>Takvi</a:t>
            </a:r>
            <a:r>
              <a:rPr lang="en-US"/>
              <a:t> </a:t>
            </a:r>
            <a:r>
              <a:rPr lang="en-US" err="1"/>
              <a:t>motori</a:t>
            </a:r>
            <a:r>
              <a:rPr lang="en-US"/>
              <a:t> se </a:t>
            </a:r>
            <a:r>
              <a:rPr lang="en-US" err="1"/>
              <a:t>izuzetno</a:t>
            </a:r>
            <a:r>
              <a:rPr lang="en-US"/>
              <a:t> </a:t>
            </a:r>
            <a:r>
              <a:rPr lang="en-US" err="1"/>
              <a:t>brzo</a:t>
            </a:r>
            <a:r>
              <a:rPr lang="en-US"/>
              <a:t> </a:t>
            </a:r>
            <a:r>
              <a:rPr lang="en-US" err="1"/>
              <a:t>potroše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komplicirano</a:t>
            </a:r>
            <a:r>
              <a:rPr lang="en-US"/>
              <a:t> je </a:t>
            </a:r>
            <a:r>
              <a:rPr lang="en-US" err="1"/>
              <a:t>raditi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njima</a:t>
            </a:r>
            <a:r>
              <a:rPr lang="en-US"/>
              <a:t> pa </a:t>
            </a:r>
            <a:r>
              <a:rPr lang="en-US" err="1"/>
              <a:t>zato</a:t>
            </a:r>
            <a:r>
              <a:rPr lang="en-US"/>
              <a:t> </a:t>
            </a:r>
            <a:r>
              <a:rPr lang="en-US" err="1"/>
              <a:t>nisu</a:t>
            </a:r>
            <a:r>
              <a:rPr lang="en-US"/>
              <a:t> </a:t>
            </a:r>
            <a:r>
              <a:rPr lang="en-US" err="1"/>
              <a:t>toliko</a:t>
            </a:r>
            <a:r>
              <a:rPr lang="en-US"/>
              <a:t> rasprostranjeni.</a:t>
            </a:r>
          </a:p>
          <a:p>
            <a:endParaRPr lang="en-US"/>
          </a:p>
        </p:txBody>
      </p:sp>
      <p:pic>
        <p:nvPicPr>
          <p:cNvPr id="4" name="Picture 3" descr="Nevera - Rimac Automobili">
            <a:extLst>
              <a:ext uri="{FF2B5EF4-FFF2-40B4-BE49-F238E27FC236}">
                <a16:creationId xmlns:a16="http://schemas.microsoft.com/office/drawing/2014/main" id="{75CF2870-A3C2-8405-03B5-7EEB92AEE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023" y="3807664"/>
            <a:ext cx="4770407" cy="26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9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85BF-58AD-CD55-8315-012F4ADC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Ubrizgavanje</a:t>
            </a:r>
            <a:r>
              <a:rPr lang="en-US"/>
              <a:t> </a:t>
            </a:r>
            <a:r>
              <a:rPr lang="en-US" err="1"/>
              <a:t>goriva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8FE4-6E13-BD55-5175-EE6A93FA0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Injektori</a:t>
            </a:r>
            <a:r>
              <a:rPr lang="en-US"/>
              <a:t> </a:t>
            </a:r>
            <a:r>
              <a:rPr lang="en-US" err="1"/>
              <a:t>ubrizgavaju</a:t>
            </a:r>
            <a:r>
              <a:rPr lang="en-US"/>
              <a:t> </a:t>
            </a:r>
            <a:r>
              <a:rPr lang="en-US" err="1"/>
              <a:t>gorivo</a:t>
            </a:r>
            <a:r>
              <a:rPr lang="en-US"/>
              <a:t> u motor </a:t>
            </a:r>
            <a:r>
              <a:rPr lang="en-US" err="1"/>
              <a:t>automobila</a:t>
            </a:r>
            <a:r>
              <a:rPr lang="en-US"/>
              <a:t> </a:t>
            </a:r>
            <a:r>
              <a:rPr lang="en-US" err="1"/>
              <a:t>pomoću</a:t>
            </a:r>
            <a:r>
              <a:rPr lang="en-US"/>
              <a:t> </a:t>
            </a:r>
            <a:r>
              <a:rPr lang="en-US" err="1"/>
              <a:t>elektroventila</a:t>
            </a:r>
            <a:r>
              <a:rPr lang="en-US"/>
              <a:t> u </a:t>
            </a:r>
            <a:r>
              <a:rPr lang="en-US" err="1"/>
              <a:t>pravo</a:t>
            </a:r>
            <a:r>
              <a:rPr lang="en-US"/>
              <a:t> </a:t>
            </a:r>
            <a:r>
              <a:rPr lang="en-US" err="1"/>
              <a:t>vrijeme</a:t>
            </a:r>
            <a:r>
              <a:rPr lang="en-US"/>
              <a:t> </a:t>
            </a:r>
            <a:r>
              <a:rPr lang="en-US" err="1"/>
              <a:t>kako</a:t>
            </a:r>
            <a:r>
              <a:rPr lang="en-US"/>
              <a:t> bi </a:t>
            </a:r>
            <a:r>
              <a:rPr lang="en-US" err="1"/>
              <a:t>osigurali</a:t>
            </a:r>
            <a:r>
              <a:rPr lang="en-US"/>
              <a:t> </a:t>
            </a:r>
            <a:r>
              <a:rPr lang="en-US" err="1"/>
              <a:t>efikasno</a:t>
            </a:r>
            <a:r>
              <a:rPr lang="en-US"/>
              <a:t> </a:t>
            </a:r>
            <a:r>
              <a:rPr lang="en-US" err="1"/>
              <a:t>sagorijevanje</a:t>
            </a:r>
            <a:r>
              <a:rPr lang="en-US"/>
              <a:t> </a:t>
            </a:r>
            <a:r>
              <a:rPr lang="en-US" err="1"/>
              <a:t>goriva</a:t>
            </a:r>
            <a:r>
              <a:rPr lang="en-US"/>
              <a:t>.</a:t>
            </a:r>
          </a:p>
          <a:p>
            <a:r>
              <a:rPr lang="en-US" err="1"/>
              <a:t>Karburator</a:t>
            </a:r>
            <a:r>
              <a:rPr lang="en-US"/>
              <a:t> je </a:t>
            </a:r>
            <a:r>
              <a:rPr lang="en-US" err="1"/>
              <a:t>dio</a:t>
            </a:r>
            <a:r>
              <a:rPr lang="en-US"/>
              <a:t> </a:t>
            </a:r>
            <a:r>
              <a:rPr lang="en-US" err="1"/>
              <a:t>motora</a:t>
            </a:r>
            <a:r>
              <a:rPr lang="en-US"/>
              <a:t> koji </a:t>
            </a:r>
            <a:r>
              <a:rPr lang="en-US" err="1"/>
              <a:t>radi</a:t>
            </a:r>
            <a:r>
              <a:rPr lang="en-US"/>
              <a:t> </a:t>
            </a:r>
            <a:r>
              <a:rPr lang="en-US" err="1"/>
              <a:t>smjesu</a:t>
            </a:r>
            <a:r>
              <a:rPr lang="en-US"/>
              <a:t> </a:t>
            </a:r>
            <a:r>
              <a:rPr lang="en-US" err="1"/>
              <a:t>zraka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goriva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ga </a:t>
            </a:r>
            <a:r>
              <a:rPr lang="en-US" err="1"/>
              <a:t>kroz</a:t>
            </a:r>
            <a:r>
              <a:rPr lang="en-US"/>
              <a:t> </a:t>
            </a:r>
            <a:r>
              <a:rPr lang="en-US" err="1"/>
              <a:t>usisnu</a:t>
            </a:r>
            <a:r>
              <a:rPr lang="en-US"/>
              <a:t> </a:t>
            </a:r>
            <a:r>
              <a:rPr lang="en-US" err="1"/>
              <a:t>granu</a:t>
            </a:r>
            <a:r>
              <a:rPr lang="en-US"/>
              <a:t> </a:t>
            </a:r>
            <a:r>
              <a:rPr lang="en-US" err="1"/>
              <a:t>ubrizgava</a:t>
            </a:r>
            <a:r>
              <a:rPr lang="en-US"/>
              <a:t> u </a:t>
            </a:r>
            <a:r>
              <a:rPr lang="en-US" err="1"/>
              <a:t>cilindar</a:t>
            </a:r>
            <a:r>
              <a:rPr lang="en-US"/>
              <a:t>, </a:t>
            </a:r>
            <a:r>
              <a:rPr lang="en-US" err="1"/>
              <a:t>više</a:t>
            </a:r>
            <a:r>
              <a:rPr lang="en-US"/>
              <a:t> se ne </a:t>
            </a:r>
            <a:r>
              <a:rPr lang="en-US" err="1"/>
              <a:t>koriste</a:t>
            </a:r>
            <a:r>
              <a:rPr lang="en-US"/>
              <a:t> </a:t>
            </a:r>
            <a:r>
              <a:rPr lang="en-US" err="1"/>
              <a:t>jer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injektori</a:t>
            </a:r>
            <a:r>
              <a:rPr lang="en-US"/>
              <a:t> </a:t>
            </a:r>
            <a:r>
              <a:rPr lang="en-US" err="1"/>
              <a:t>sada</a:t>
            </a:r>
            <a:r>
              <a:rPr lang="en-US"/>
              <a:t> </a:t>
            </a:r>
            <a:r>
              <a:rPr lang="en-US" err="1"/>
              <a:t>efikasniji</a:t>
            </a:r>
            <a:r>
              <a:rPr lang="en-US"/>
              <a:t>.</a:t>
            </a:r>
          </a:p>
        </p:txBody>
      </p:sp>
      <p:pic>
        <p:nvPicPr>
          <p:cNvPr id="5" name="Picture 4" descr="Karburator AGRIA 506 Bing (Kina) - Agro Moto">
            <a:extLst>
              <a:ext uri="{FF2B5EF4-FFF2-40B4-BE49-F238E27FC236}">
                <a16:creationId xmlns:a16="http://schemas.microsoft.com/office/drawing/2014/main" id="{69B4B1A0-A23C-1B31-70F6-C0E9A74C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174" y="3438777"/>
            <a:ext cx="3648973" cy="2913427"/>
          </a:xfrm>
          <a:prstGeom prst="rect">
            <a:avLst/>
          </a:prstGeom>
        </p:spPr>
      </p:pic>
      <p:pic>
        <p:nvPicPr>
          <p:cNvPr id="6" name="Picture 5" descr="Common-Rail Injektor | Bosch Diesel Centar">
            <a:extLst>
              <a:ext uri="{FF2B5EF4-FFF2-40B4-BE49-F238E27FC236}">
                <a16:creationId xmlns:a16="http://schemas.microsoft.com/office/drawing/2014/main" id="{37A7C680-1A29-061E-E4D2-2C1CD614E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117" y="361015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C699-0B18-4BF7-521B-55D4F914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pogona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električnim</a:t>
            </a:r>
            <a:r>
              <a:rPr lang="en-US" dirty="0"/>
              <a:t> </a:t>
            </a:r>
            <a:r>
              <a:rPr lang="en-US" dirty="0" err="1"/>
              <a:t>automobilima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8093-39D7-4DFC-3DAF-892CFC4E3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iagram of a car&#10;&#10;Description automatically generated">
            <a:extLst>
              <a:ext uri="{FF2B5EF4-FFF2-40B4-BE49-F238E27FC236}">
                <a16:creationId xmlns:a16="http://schemas.microsoft.com/office/drawing/2014/main" id="{39614C40-6108-97CB-90D3-208C43C3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71" y="1824965"/>
            <a:ext cx="2794263" cy="2180493"/>
          </a:xfrm>
          <a:prstGeom prst="rect">
            <a:avLst/>
          </a:prstGeom>
        </p:spPr>
      </p:pic>
      <p:pic>
        <p:nvPicPr>
          <p:cNvPr id="7" name="Picture 6" descr="A drawing of a vehicle&#10;&#10;Description automatically generated">
            <a:extLst>
              <a:ext uri="{FF2B5EF4-FFF2-40B4-BE49-F238E27FC236}">
                <a16:creationId xmlns:a16="http://schemas.microsoft.com/office/drawing/2014/main" id="{E495185C-54B7-5F00-6B1E-5F84F2108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395" y="1939860"/>
            <a:ext cx="2999154" cy="1958661"/>
          </a:xfrm>
          <a:prstGeom prst="rect">
            <a:avLst/>
          </a:prstGeom>
        </p:spPr>
      </p:pic>
      <p:pic>
        <p:nvPicPr>
          <p:cNvPr id="9" name="Picture 8" descr="A diagram of a vehicle&#10;&#10;Description automatically generated">
            <a:extLst>
              <a:ext uri="{FF2B5EF4-FFF2-40B4-BE49-F238E27FC236}">
                <a16:creationId xmlns:a16="http://schemas.microsoft.com/office/drawing/2014/main" id="{2ECBEA13-D3D6-7666-923C-7532D9AC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404" y="1935009"/>
            <a:ext cx="2850425" cy="2288876"/>
          </a:xfrm>
          <a:prstGeom prst="rect">
            <a:avLst/>
          </a:prstGeom>
        </p:spPr>
      </p:pic>
      <p:pic>
        <p:nvPicPr>
          <p:cNvPr id="11" name="Picture 10" descr="A diagram of a vehicle&#10;&#10;Description automatically generated">
            <a:extLst>
              <a:ext uri="{FF2B5EF4-FFF2-40B4-BE49-F238E27FC236}">
                <a16:creationId xmlns:a16="http://schemas.microsoft.com/office/drawing/2014/main" id="{A4E45474-67D8-64C7-6BE7-53E10E124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78" y="4221849"/>
            <a:ext cx="3216336" cy="238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8B7DFE-CB1B-9060-34E6-9D8D71798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856" y="4382725"/>
            <a:ext cx="3044642" cy="20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BC29-0AFF-6FCE-246E-CBB31D1E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Nedostaci</a:t>
            </a:r>
            <a:r>
              <a:rPr lang="en-US" dirty="0"/>
              <a:t> Otto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hr-HR" dirty="0" smtClean="0"/>
              <a:t>Dies</a:t>
            </a:r>
            <a:r>
              <a:rPr lang="en-US" dirty="0" smtClean="0"/>
              <a:t>el </a:t>
            </a:r>
            <a:r>
              <a:rPr lang="en-US" dirty="0" err="1"/>
              <a:t>motora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9711-513E-BA89-1A16-3C46240D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42362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err="1"/>
              <a:t>Prednosti</a:t>
            </a:r>
            <a:r>
              <a:rPr lang="en-US" b="1"/>
              <a:t>: </a:t>
            </a:r>
          </a:p>
          <a:p>
            <a:pPr marL="0" indent="0">
              <a:buNone/>
            </a:pPr>
            <a:r>
              <a:rPr lang="en-US" err="1"/>
              <a:t>Spremnik</a:t>
            </a:r>
            <a:r>
              <a:rPr lang="en-US"/>
              <a:t> </a:t>
            </a:r>
            <a:r>
              <a:rPr lang="en-US" err="1"/>
              <a:t>goriva</a:t>
            </a:r>
            <a:r>
              <a:rPr lang="en-US"/>
              <a:t> se </a:t>
            </a:r>
            <a:r>
              <a:rPr lang="en-US" err="1"/>
              <a:t>brzo</a:t>
            </a:r>
            <a:r>
              <a:rPr lang="en-US"/>
              <a:t> </a:t>
            </a:r>
            <a:r>
              <a:rPr lang="en-US" err="1"/>
              <a:t>napuni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može</a:t>
            </a:r>
            <a:r>
              <a:rPr lang="en-US"/>
              <a:t> se </a:t>
            </a:r>
            <a:r>
              <a:rPr lang="en-US" err="1"/>
              <a:t>odmah</a:t>
            </a:r>
            <a:r>
              <a:rPr lang="en-US"/>
              <a:t> </a:t>
            </a:r>
            <a:r>
              <a:rPr lang="en-US" err="1"/>
              <a:t>krenuti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put.</a:t>
            </a:r>
          </a:p>
          <a:p>
            <a:pPr marL="0" indent="0">
              <a:buNone/>
            </a:pPr>
            <a:r>
              <a:rPr lang="en-US"/>
              <a:t>Dug </a:t>
            </a:r>
            <a:r>
              <a:rPr lang="en-US" err="1"/>
              <a:t>domet</a:t>
            </a:r>
            <a:r>
              <a:rPr lang="en-US"/>
              <a:t> s </a:t>
            </a:r>
            <a:r>
              <a:rPr lang="en-US" err="1"/>
              <a:t>jednim</a:t>
            </a:r>
            <a:r>
              <a:rPr lang="en-US"/>
              <a:t> </a:t>
            </a:r>
            <a:r>
              <a:rPr lang="en-US" err="1"/>
              <a:t>spremnikom</a:t>
            </a:r>
            <a:endParaRPr lang="en-US"/>
          </a:p>
          <a:p>
            <a:pPr marL="0" indent="0">
              <a:buNone/>
            </a:pPr>
            <a:r>
              <a:rPr lang="en-US" b="1" err="1"/>
              <a:t>Nedostaci</a:t>
            </a:r>
            <a:r>
              <a:rPr lang="en-US" b="1"/>
              <a:t>:</a:t>
            </a:r>
          </a:p>
          <a:p>
            <a:pPr marL="0" indent="0">
              <a:buNone/>
            </a:pPr>
            <a:r>
              <a:rPr lang="en-US" err="1"/>
              <a:t>Nakon</a:t>
            </a:r>
            <a:r>
              <a:rPr lang="en-US"/>
              <a:t> </a:t>
            </a:r>
            <a:r>
              <a:rPr lang="en-US" err="1"/>
              <a:t>nekog</a:t>
            </a:r>
            <a:r>
              <a:rPr lang="en-US"/>
              <a:t> </a:t>
            </a:r>
            <a:r>
              <a:rPr lang="en-US" err="1"/>
              <a:t>vremena</a:t>
            </a:r>
            <a:r>
              <a:rPr lang="en-US"/>
              <a:t> se </a:t>
            </a:r>
            <a:r>
              <a:rPr lang="en-US" err="1"/>
              <a:t>pokvare</a:t>
            </a:r>
          </a:p>
          <a:p>
            <a:pPr marL="0" indent="0">
              <a:buNone/>
            </a:pPr>
            <a:r>
              <a:rPr lang="en-US" err="1"/>
              <a:t>Potrebno</a:t>
            </a:r>
            <a:r>
              <a:rPr lang="en-US"/>
              <a:t> </a:t>
            </a:r>
            <a:r>
              <a:rPr lang="en-US" err="1"/>
              <a:t>ih</a:t>
            </a:r>
            <a:r>
              <a:rPr lang="en-US"/>
              <a:t> je </a:t>
            </a:r>
            <a:r>
              <a:rPr lang="en-US" err="1"/>
              <a:t>servisirati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V6 engine - Wikipedia">
            <a:extLst>
              <a:ext uri="{FF2B5EF4-FFF2-40B4-BE49-F238E27FC236}">
                <a16:creationId xmlns:a16="http://schemas.microsoft.com/office/drawing/2014/main" id="{EE4794F2-CD2C-547F-52E1-D526BBB7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928" y="2819400"/>
            <a:ext cx="3663350" cy="36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151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Schoolbook</vt:lpstr>
      <vt:lpstr>Wingdings 2</vt:lpstr>
      <vt:lpstr>View</vt:lpstr>
      <vt:lpstr>Diesel, Otto i električni motori (na automobilima) </vt:lpstr>
      <vt:lpstr>Elektromotori</vt:lpstr>
      <vt:lpstr>Otto motori</vt:lpstr>
      <vt:lpstr>Diesel motor</vt:lpstr>
      <vt:lpstr>Vrste poredaka cilindara</vt:lpstr>
      <vt:lpstr>PowerPoint Presentation</vt:lpstr>
      <vt:lpstr>Ubrizgavanje goriva</vt:lpstr>
      <vt:lpstr>Vrste pogona na električnim automobilima</vt:lpstr>
      <vt:lpstr>Prednosti i Nedostaci Otto i Diesel motora</vt:lpstr>
      <vt:lpstr>Prednosti i nedostaci elektromotora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tehnička škola Pula</dc:creator>
  <cp:lastModifiedBy>Windows User</cp:lastModifiedBy>
  <cp:revision>170</cp:revision>
  <dcterms:created xsi:type="dcterms:W3CDTF">2024-03-04T18:15:37Z</dcterms:created>
  <dcterms:modified xsi:type="dcterms:W3CDTF">2024-06-07T12:27:51Z</dcterms:modified>
</cp:coreProperties>
</file>