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2"/>
  </p:notesMasterIdLst>
  <p:sldIdLst>
    <p:sldId id="256" r:id="rId2"/>
    <p:sldId id="257" r:id="rId3"/>
    <p:sldId id="258" r:id="rId4"/>
    <p:sldId id="296" r:id="rId5"/>
    <p:sldId id="297" r:id="rId6"/>
    <p:sldId id="259" r:id="rId7"/>
    <p:sldId id="298" r:id="rId8"/>
    <p:sldId id="299" r:id="rId9"/>
    <p:sldId id="300" r:id="rId10"/>
    <p:sldId id="301" r:id="rId11"/>
  </p:sldIdLst>
  <p:sldSz cx="9144000" cy="5143500" type="screen16x9"/>
  <p:notesSz cx="6858000" cy="9144000"/>
  <p:embeddedFontLst>
    <p:embeddedFont>
      <p:font typeface="Manrope" panose="020B0604020202020204" charset="0"/>
      <p:regular r:id="rId13"/>
      <p:bold r:id="rId14"/>
    </p:embeddedFont>
    <p:embeddedFont>
      <p:font typeface="Sora Light" panose="020B0604020202020204" charset="0"/>
      <p:regular r:id="rId15"/>
      <p:bold r:id="rId16"/>
    </p:embeddedFont>
    <p:embeddedFont>
      <p:font typeface="Sora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3960F0-3E56-42DE-A4A4-6056C1E003C5}">
  <a:tblStyle styleId="{EE3960F0-3E56-42DE-A4A4-6056C1E003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C81FC9B-6225-4EB0-BA7E-50D1F515F23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7180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5ecf16ed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5ecf16ed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71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253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31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1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09425" y="-642815"/>
            <a:ext cx="11404940" cy="6489505"/>
            <a:chOff x="-1009425" y="-642815"/>
            <a:chExt cx="11404940" cy="6489505"/>
          </a:xfrm>
        </p:grpSpPr>
        <p:sp>
          <p:nvSpPr>
            <p:cNvPr id="10" name="Google Shape;10;p2"/>
            <p:cNvSpPr/>
            <p:nvPr/>
          </p:nvSpPr>
          <p:spPr>
            <a:xfrm>
              <a:off x="7870415" y="842191"/>
              <a:ext cx="2525100" cy="2525100"/>
            </a:xfrm>
            <a:prstGeom prst="ellipse">
              <a:avLst/>
            </a:pr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901450" y="2657990"/>
              <a:ext cx="3188700" cy="3188700"/>
            </a:xfrm>
            <a:prstGeom prst="ellipse">
              <a:avLst/>
            </a:pr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009425" y="-642815"/>
              <a:ext cx="2442900" cy="2442900"/>
            </a:xfrm>
            <a:prstGeom prst="ellipse">
              <a:avLst/>
            </a:pr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54475" y="627800"/>
            <a:ext cx="7476300" cy="15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635700" y="2152900"/>
            <a:ext cx="3693600" cy="383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3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"/>
          <p:cNvSpPr/>
          <p:nvPr/>
        </p:nvSpPr>
        <p:spPr>
          <a:xfrm>
            <a:off x="-1711300" y="2571750"/>
            <a:ext cx="3159600" cy="3159600"/>
          </a:xfrm>
          <a:prstGeom prst="ellipse">
            <a:avLst/>
          </a:prstGeom>
          <a:solidFill>
            <a:srgbClr val="FFFFFF">
              <a:alpha val="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3"/>
          <p:cNvSpPr/>
          <p:nvPr/>
        </p:nvSpPr>
        <p:spPr>
          <a:xfrm>
            <a:off x="7798200" y="1582025"/>
            <a:ext cx="2457600" cy="2457600"/>
          </a:xfrm>
          <a:prstGeom prst="ellipse">
            <a:avLst/>
          </a:prstGeom>
          <a:solidFill>
            <a:srgbClr val="FFFFFF">
              <a:alpha val="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3"/>
          <p:cNvSpPr/>
          <p:nvPr/>
        </p:nvSpPr>
        <p:spPr>
          <a:xfrm>
            <a:off x="2992213" y="-2389075"/>
            <a:ext cx="3159600" cy="3159600"/>
          </a:xfrm>
          <a:prstGeom prst="ellipse">
            <a:avLst/>
          </a:prstGeom>
          <a:solidFill>
            <a:srgbClr val="FFFFFF">
              <a:alpha val="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23"/>
          <p:cNvGrpSpPr/>
          <p:nvPr/>
        </p:nvGrpSpPr>
        <p:grpSpPr>
          <a:xfrm>
            <a:off x="44776" y="3574972"/>
            <a:ext cx="9040551" cy="2076606"/>
            <a:chOff x="44776" y="3574972"/>
            <a:chExt cx="9040551" cy="2076606"/>
          </a:xfrm>
        </p:grpSpPr>
        <p:pic>
          <p:nvPicPr>
            <p:cNvPr id="289" name="Google Shape;289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03500" y="3832390"/>
              <a:ext cx="254562" cy="1543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88750" y="4108353"/>
              <a:ext cx="254562" cy="1543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776" y="3666429"/>
              <a:ext cx="383275" cy="1375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00690" y="3574972"/>
              <a:ext cx="584638" cy="15432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3" name="Google Shape;293;p23"/>
          <p:cNvGrpSpPr/>
          <p:nvPr/>
        </p:nvGrpSpPr>
        <p:grpSpPr>
          <a:xfrm>
            <a:off x="-1022435" y="4870912"/>
            <a:ext cx="11188876" cy="958388"/>
            <a:chOff x="2" y="4185112"/>
            <a:chExt cx="11188876" cy="958388"/>
          </a:xfrm>
        </p:grpSpPr>
        <p:pic>
          <p:nvPicPr>
            <p:cNvPr id="294" name="Google Shape;294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77752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87077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/>
          <p:nvPr/>
        </p:nvSpPr>
        <p:spPr>
          <a:xfrm>
            <a:off x="-258696" y="3499258"/>
            <a:ext cx="2094900" cy="2094900"/>
          </a:xfrm>
          <a:prstGeom prst="ellipse">
            <a:avLst/>
          </a:prstGeom>
          <a:solidFill>
            <a:srgbClr val="FFFFFF">
              <a:alpha val="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4"/>
          <p:cNvSpPr/>
          <p:nvPr/>
        </p:nvSpPr>
        <p:spPr>
          <a:xfrm>
            <a:off x="7566199" y="1117123"/>
            <a:ext cx="2571900" cy="2571900"/>
          </a:xfrm>
          <a:prstGeom prst="ellipse">
            <a:avLst/>
          </a:prstGeom>
          <a:solidFill>
            <a:srgbClr val="FFFFFF">
              <a:alpha val="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4"/>
          <p:cNvSpPr/>
          <p:nvPr/>
        </p:nvSpPr>
        <p:spPr>
          <a:xfrm>
            <a:off x="2851800" y="-1987349"/>
            <a:ext cx="3440400" cy="3440400"/>
          </a:xfrm>
          <a:prstGeom prst="ellipse">
            <a:avLst/>
          </a:prstGeom>
          <a:solidFill>
            <a:srgbClr val="FFFFFF">
              <a:alpha val="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-1229025" y="-1208090"/>
            <a:ext cx="11593825" cy="7566938"/>
            <a:chOff x="-1229025" y="-1208090"/>
            <a:chExt cx="11593825" cy="7566938"/>
          </a:xfrm>
        </p:grpSpPr>
        <p:sp>
          <p:nvSpPr>
            <p:cNvPr id="30" name="Google Shape;30;p4"/>
            <p:cNvSpPr/>
            <p:nvPr/>
          </p:nvSpPr>
          <p:spPr>
            <a:xfrm>
              <a:off x="547425" y="3915948"/>
              <a:ext cx="2442900" cy="2442900"/>
            </a:xfrm>
            <a:prstGeom prst="ellipse">
              <a:avLst/>
            </a:pr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7921900" y="1405073"/>
              <a:ext cx="2442900" cy="2442900"/>
            </a:xfrm>
            <a:prstGeom prst="ellipse">
              <a:avLst/>
            </a:pr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1229025" y="-1208090"/>
              <a:ext cx="2442900" cy="2442900"/>
            </a:xfrm>
            <a:prstGeom prst="ellipse">
              <a:avLst/>
            </a:pr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2074050" y="1207475"/>
            <a:ext cx="4995900" cy="3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9078" y="4001116"/>
            <a:ext cx="335000" cy="9357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36;p4"/>
          <p:cNvGrpSpPr/>
          <p:nvPr/>
        </p:nvGrpSpPr>
        <p:grpSpPr>
          <a:xfrm>
            <a:off x="22100" y="3422401"/>
            <a:ext cx="9097209" cy="2858349"/>
            <a:chOff x="22100" y="3422401"/>
            <a:chExt cx="9097209" cy="2858349"/>
          </a:xfrm>
        </p:grpSpPr>
        <p:pic>
          <p:nvPicPr>
            <p:cNvPr id="37" name="Google Shape;37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51066" y="3588927"/>
              <a:ext cx="568243" cy="2039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1491" y="4241376"/>
              <a:ext cx="771972" cy="2039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2100" y="3422401"/>
              <a:ext cx="335005" cy="20393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" name="Google Shape;40;p4"/>
          <p:cNvGrpSpPr/>
          <p:nvPr/>
        </p:nvGrpSpPr>
        <p:grpSpPr>
          <a:xfrm>
            <a:off x="-1022435" y="4870912"/>
            <a:ext cx="11188876" cy="958388"/>
            <a:chOff x="2" y="4185112"/>
            <a:chExt cx="11188876" cy="958388"/>
          </a:xfrm>
        </p:grpSpPr>
        <p:pic>
          <p:nvPicPr>
            <p:cNvPr id="41" name="Google Shape;41;p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77752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687077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8148638" y="539498"/>
            <a:ext cx="2004300" cy="2004300"/>
          </a:xfrm>
          <a:prstGeom prst="ellipse">
            <a:avLst/>
          </a:prstGeom>
          <a:solidFill>
            <a:srgbClr val="FFFFFF">
              <a:alpha val="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4327543" y="4285388"/>
            <a:ext cx="2442900" cy="2442900"/>
          </a:xfrm>
          <a:prstGeom prst="ellipse">
            <a:avLst/>
          </a:prstGeom>
          <a:solidFill>
            <a:srgbClr val="FFFFFF">
              <a:alpha val="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-723000" y="-220100"/>
            <a:ext cx="1519200" cy="1519200"/>
          </a:xfrm>
          <a:prstGeom prst="ellipse">
            <a:avLst/>
          </a:prstGeom>
          <a:solidFill>
            <a:srgbClr val="FFFFFF">
              <a:alpha val="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4923249" y="2192075"/>
            <a:ext cx="2505600" cy="16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2"/>
          </p:nvPr>
        </p:nvSpPr>
        <p:spPr>
          <a:xfrm>
            <a:off x="1715375" y="2192075"/>
            <a:ext cx="2505600" cy="16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3"/>
          </p:nvPr>
        </p:nvSpPr>
        <p:spPr>
          <a:xfrm>
            <a:off x="1715375" y="1812879"/>
            <a:ext cx="2505600" cy="3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19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4"/>
          </p:nvPr>
        </p:nvSpPr>
        <p:spPr>
          <a:xfrm>
            <a:off x="4923250" y="1812879"/>
            <a:ext cx="2505600" cy="3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19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-1022435" y="3808775"/>
            <a:ext cx="11188876" cy="2020525"/>
            <a:chOff x="-1022435" y="3808775"/>
            <a:chExt cx="11188876" cy="2020525"/>
          </a:xfrm>
        </p:grpSpPr>
        <p:grpSp>
          <p:nvGrpSpPr>
            <p:cNvPr id="54" name="Google Shape;54;p5"/>
            <p:cNvGrpSpPr/>
            <p:nvPr/>
          </p:nvGrpSpPr>
          <p:grpSpPr>
            <a:xfrm>
              <a:off x="7798525" y="3808775"/>
              <a:ext cx="1265675" cy="1229625"/>
              <a:chOff x="7798525" y="3808775"/>
              <a:chExt cx="1265675" cy="1229625"/>
            </a:xfrm>
          </p:grpSpPr>
          <p:pic>
            <p:nvPicPr>
              <p:cNvPr id="55" name="Google Shape;5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659975" y="3808775"/>
                <a:ext cx="404225" cy="1129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Google Shape;56;p5"/>
              <p:cNvPicPr preferRelativeResize="0"/>
              <p:nvPr/>
            </p:nvPicPr>
            <p:blipFill rotWithShape="1">
              <a:blip r:embed="rId3">
                <a:alphaModFix/>
              </a:blip>
              <a:srcRect l="49210" r="20198" b="61795"/>
              <a:stretch/>
            </p:blipFill>
            <p:spPr>
              <a:xfrm>
                <a:off x="7798525" y="3958175"/>
                <a:ext cx="1209124" cy="10802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5"/>
            <p:cNvGrpSpPr/>
            <p:nvPr/>
          </p:nvGrpSpPr>
          <p:grpSpPr>
            <a:xfrm>
              <a:off x="136375" y="4186775"/>
              <a:ext cx="2365727" cy="851626"/>
              <a:chOff x="136375" y="4186775"/>
              <a:chExt cx="2365727" cy="851626"/>
            </a:xfrm>
          </p:grpSpPr>
          <p:pic>
            <p:nvPicPr>
              <p:cNvPr id="58" name="Google Shape;5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67776" y="4197987"/>
                <a:ext cx="290075" cy="810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5"/>
              <p:cNvPicPr preferRelativeResize="0"/>
              <p:nvPr/>
            </p:nvPicPr>
            <p:blipFill rotWithShape="1">
              <a:blip r:embed="rId3">
                <a:alphaModFix/>
              </a:blip>
              <a:srcRect l="19972" r="20175" b="69880"/>
              <a:stretch/>
            </p:blipFill>
            <p:spPr>
              <a:xfrm>
                <a:off x="136375" y="4186775"/>
                <a:ext cx="2365727" cy="851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" name="Google Shape;60;p5"/>
            <p:cNvGrpSpPr/>
            <p:nvPr/>
          </p:nvGrpSpPr>
          <p:grpSpPr>
            <a:xfrm>
              <a:off x="-1022435" y="4870912"/>
              <a:ext cx="11188876" cy="958388"/>
              <a:chOff x="2" y="4185112"/>
              <a:chExt cx="11188876" cy="958388"/>
            </a:xfrm>
          </p:grpSpPr>
          <p:pic>
            <p:nvPicPr>
              <p:cNvPr id="61" name="Google Shape;61;p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" y="4185112"/>
                <a:ext cx="4501801" cy="9583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62;p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377752" y="4185112"/>
                <a:ext cx="4501801" cy="9583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Google Shape;63;p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687077" y="4185112"/>
                <a:ext cx="4501801" cy="9583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9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ubTitle" idx="1"/>
          </p:nvPr>
        </p:nvSpPr>
        <p:spPr>
          <a:xfrm>
            <a:off x="713225" y="14226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>
            <a:spLocks noGrp="1"/>
          </p:cNvSpPr>
          <p:nvPr>
            <p:ph type="pic" idx="2"/>
          </p:nvPr>
        </p:nvSpPr>
        <p:spPr>
          <a:xfrm>
            <a:off x="5643725" y="539550"/>
            <a:ext cx="2787000" cy="406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80" name="Google Shape;80;p7"/>
          <p:cNvSpPr/>
          <p:nvPr/>
        </p:nvSpPr>
        <p:spPr>
          <a:xfrm>
            <a:off x="3899651" y="4286449"/>
            <a:ext cx="1933800" cy="1933800"/>
          </a:xfrm>
          <a:prstGeom prst="ellipse">
            <a:avLst/>
          </a:prstGeom>
          <a:solidFill>
            <a:srgbClr val="FFFFFF">
              <a:alpha val="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-573645" y="3665697"/>
            <a:ext cx="2574300" cy="2574300"/>
          </a:xfrm>
          <a:prstGeom prst="ellipse">
            <a:avLst/>
          </a:prstGeom>
          <a:solidFill>
            <a:srgbClr val="FFFFFF">
              <a:alpha val="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"/>
          <p:cNvSpPr/>
          <p:nvPr/>
        </p:nvSpPr>
        <p:spPr>
          <a:xfrm>
            <a:off x="6802228" y="-218925"/>
            <a:ext cx="3257100" cy="3257100"/>
          </a:xfrm>
          <a:prstGeom prst="ellipse">
            <a:avLst/>
          </a:prstGeom>
          <a:solidFill>
            <a:srgbClr val="FFFFFF">
              <a:alpha val="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7"/>
          <p:cNvGrpSpPr/>
          <p:nvPr/>
        </p:nvGrpSpPr>
        <p:grpSpPr>
          <a:xfrm>
            <a:off x="-1022435" y="4870912"/>
            <a:ext cx="11188876" cy="958388"/>
            <a:chOff x="2" y="4185112"/>
            <a:chExt cx="11188876" cy="958388"/>
          </a:xfrm>
        </p:grpSpPr>
        <p:pic>
          <p:nvPicPr>
            <p:cNvPr id="84" name="Google Shape;84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377752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687077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-870035" y="5023312"/>
            <a:ext cx="11188876" cy="958388"/>
            <a:chOff x="2" y="4185112"/>
            <a:chExt cx="11188876" cy="958388"/>
          </a:xfrm>
        </p:grpSpPr>
        <p:pic>
          <p:nvPicPr>
            <p:cNvPr id="90" name="Google Shape;90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377752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687077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96" name="Google Shape;96;p9"/>
          <p:cNvGrpSpPr/>
          <p:nvPr/>
        </p:nvGrpSpPr>
        <p:grpSpPr>
          <a:xfrm>
            <a:off x="-1022435" y="4870912"/>
            <a:ext cx="11188876" cy="958388"/>
            <a:chOff x="2" y="4185112"/>
            <a:chExt cx="11188876" cy="958388"/>
          </a:xfrm>
        </p:grpSpPr>
        <p:pic>
          <p:nvPicPr>
            <p:cNvPr id="97" name="Google Shape;97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377752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687077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>
            <a:spLocks noGrp="1"/>
          </p:cNvSpPr>
          <p:nvPr>
            <p:ph type="pic" idx="2"/>
          </p:nvPr>
        </p:nvSpPr>
        <p:spPr>
          <a:xfrm>
            <a:off x="0" y="-4850"/>
            <a:ext cx="9144000" cy="51726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3"/>
          <p:cNvGrpSpPr/>
          <p:nvPr/>
        </p:nvGrpSpPr>
        <p:grpSpPr>
          <a:xfrm>
            <a:off x="-1569728" y="-1557895"/>
            <a:ext cx="12274705" cy="8155867"/>
            <a:chOff x="-1569728" y="-1557895"/>
            <a:chExt cx="12274705" cy="8155867"/>
          </a:xfrm>
        </p:grpSpPr>
        <p:sp>
          <p:nvSpPr>
            <p:cNvPr id="117" name="Google Shape;117;p13"/>
            <p:cNvSpPr/>
            <p:nvPr/>
          </p:nvSpPr>
          <p:spPr>
            <a:xfrm>
              <a:off x="7573276" y="-1557895"/>
              <a:ext cx="3131700" cy="3131700"/>
            </a:xfrm>
            <a:prstGeom prst="ellipse">
              <a:avLst/>
            </a:pr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-1569728" y="3466273"/>
              <a:ext cx="3131700" cy="3131700"/>
            </a:xfrm>
            <a:prstGeom prst="ellipse">
              <a:avLst/>
            </a:pr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2" hasCustomPrompt="1"/>
          </p:nvPr>
        </p:nvSpPr>
        <p:spPr>
          <a:xfrm>
            <a:off x="716625" y="1497438"/>
            <a:ext cx="756600" cy="447600"/>
          </a:xfrm>
          <a:prstGeom prst="rect">
            <a:avLst/>
          </a:prstGeom>
          <a:solidFill>
            <a:srgbClr val="FFFFFF">
              <a:alpha val="881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3" hasCustomPrompt="1"/>
          </p:nvPr>
        </p:nvSpPr>
        <p:spPr>
          <a:xfrm>
            <a:off x="7670800" y="1497434"/>
            <a:ext cx="756600" cy="447600"/>
          </a:xfrm>
          <a:prstGeom prst="rect">
            <a:avLst/>
          </a:prstGeom>
          <a:solidFill>
            <a:srgbClr val="FFFFFF">
              <a:alpha val="881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4" hasCustomPrompt="1"/>
          </p:nvPr>
        </p:nvSpPr>
        <p:spPr>
          <a:xfrm>
            <a:off x="716623" y="2434625"/>
            <a:ext cx="756600" cy="447600"/>
          </a:xfrm>
          <a:prstGeom prst="rect">
            <a:avLst/>
          </a:prstGeom>
          <a:solidFill>
            <a:srgbClr val="FFFFFF">
              <a:alpha val="881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5" hasCustomPrompt="1"/>
          </p:nvPr>
        </p:nvSpPr>
        <p:spPr>
          <a:xfrm>
            <a:off x="7670798" y="2434634"/>
            <a:ext cx="756600" cy="447600"/>
          </a:xfrm>
          <a:prstGeom prst="rect">
            <a:avLst/>
          </a:prstGeom>
          <a:solidFill>
            <a:srgbClr val="FFFFFF">
              <a:alpha val="881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6" hasCustomPrompt="1"/>
          </p:nvPr>
        </p:nvSpPr>
        <p:spPr>
          <a:xfrm>
            <a:off x="716621" y="3371813"/>
            <a:ext cx="756600" cy="447600"/>
          </a:xfrm>
          <a:prstGeom prst="rect">
            <a:avLst/>
          </a:prstGeom>
          <a:solidFill>
            <a:srgbClr val="FFFFFF">
              <a:alpha val="881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7" hasCustomPrompt="1"/>
          </p:nvPr>
        </p:nvSpPr>
        <p:spPr>
          <a:xfrm>
            <a:off x="7670796" y="3371796"/>
            <a:ext cx="756600" cy="447600"/>
          </a:xfrm>
          <a:prstGeom prst="rect">
            <a:avLst/>
          </a:prstGeom>
          <a:solidFill>
            <a:srgbClr val="FFFFFF">
              <a:alpha val="881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>
            <a:off x="1625625" y="1497438"/>
            <a:ext cx="2703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19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8"/>
          </p:nvPr>
        </p:nvSpPr>
        <p:spPr>
          <a:xfrm>
            <a:off x="1625634" y="2434625"/>
            <a:ext cx="2703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19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9"/>
          </p:nvPr>
        </p:nvSpPr>
        <p:spPr>
          <a:xfrm>
            <a:off x="1625626" y="3371813"/>
            <a:ext cx="2703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19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3"/>
          </p:nvPr>
        </p:nvSpPr>
        <p:spPr>
          <a:xfrm>
            <a:off x="4815107" y="1497450"/>
            <a:ext cx="2703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19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4"/>
          </p:nvPr>
        </p:nvSpPr>
        <p:spPr>
          <a:xfrm>
            <a:off x="4815117" y="2434632"/>
            <a:ext cx="2703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19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5"/>
          </p:nvPr>
        </p:nvSpPr>
        <p:spPr>
          <a:xfrm>
            <a:off x="4815099" y="3371802"/>
            <a:ext cx="2703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19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132" name="Google Shape;132;p13"/>
          <p:cNvGrpSpPr/>
          <p:nvPr/>
        </p:nvGrpSpPr>
        <p:grpSpPr>
          <a:xfrm>
            <a:off x="634325" y="4241600"/>
            <a:ext cx="7796700" cy="1093732"/>
            <a:chOff x="634325" y="4241600"/>
            <a:chExt cx="7796700" cy="1093732"/>
          </a:xfrm>
        </p:grpSpPr>
        <p:pic>
          <p:nvPicPr>
            <p:cNvPr id="133" name="Google Shape;133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121300" y="4241600"/>
              <a:ext cx="309725" cy="865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806933" y="4324659"/>
              <a:ext cx="280000" cy="7820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34325" y="4399631"/>
              <a:ext cx="335000" cy="935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13"/>
          <p:cNvGrpSpPr/>
          <p:nvPr/>
        </p:nvGrpSpPr>
        <p:grpSpPr>
          <a:xfrm>
            <a:off x="69571" y="3693579"/>
            <a:ext cx="9011635" cy="2933873"/>
            <a:chOff x="69571" y="3693579"/>
            <a:chExt cx="9011635" cy="2933873"/>
          </a:xfrm>
        </p:grpSpPr>
        <p:pic>
          <p:nvPicPr>
            <p:cNvPr id="137" name="Google Shape;137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03679" y="4588076"/>
              <a:ext cx="771315" cy="2039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84512" y="4420326"/>
              <a:ext cx="772600" cy="2039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68376" y="4352101"/>
              <a:ext cx="771972" cy="2039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538931" y="3693579"/>
              <a:ext cx="542274" cy="14347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571" y="3895625"/>
              <a:ext cx="513391" cy="1356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13"/>
          <p:cNvGrpSpPr/>
          <p:nvPr/>
        </p:nvGrpSpPr>
        <p:grpSpPr>
          <a:xfrm>
            <a:off x="-1022435" y="4870912"/>
            <a:ext cx="11188876" cy="958388"/>
            <a:chOff x="2" y="4185112"/>
            <a:chExt cx="11188876" cy="958388"/>
          </a:xfrm>
        </p:grpSpPr>
        <p:pic>
          <p:nvPicPr>
            <p:cNvPr id="143" name="Google Shape;143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377752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687077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Char char="●"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Char char="○"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Char char="■"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Char char="●"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Char char="○"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Char char="■"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Char char="●"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Char char="○"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Char char="■"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28"/>
          <p:cNvGrpSpPr/>
          <p:nvPr/>
        </p:nvGrpSpPr>
        <p:grpSpPr>
          <a:xfrm>
            <a:off x="3661000" y="2613100"/>
            <a:ext cx="3502569" cy="1957500"/>
            <a:chOff x="3661000" y="2613100"/>
            <a:chExt cx="3502569" cy="1957500"/>
          </a:xfrm>
        </p:grpSpPr>
        <p:pic>
          <p:nvPicPr>
            <p:cNvPr id="312" name="Google Shape;312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40500" y="3109600"/>
              <a:ext cx="523069" cy="146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61000" y="2613100"/>
              <a:ext cx="672800" cy="1879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4" name="Google Shape;314;p28"/>
          <p:cNvGrpSpPr/>
          <p:nvPr/>
        </p:nvGrpSpPr>
        <p:grpSpPr>
          <a:xfrm>
            <a:off x="0" y="1768513"/>
            <a:ext cx="9144001" cy="3884363"/>
            <a:chOff x="0" y="1768513"/>
            <a:chExt cx="9144001" cy="3884363"/>
          </a:xfrm>
        </p:grpSpPr>
        <p:pic>
          <p:nvPicPr>
            <p:cNvPr id="315" name="Google Shape;315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1768513"/>
              <a:ext cx="1254528" cy="331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28"/>
            <p:cNvPicPr preferRelativeResize="0"/>
            <p:nvPr/>
          </p:nvPicPr>
          <p:blipFill rotWithShape="1">
            <a:blip r:embed="rId5">
              <a:alphaModFix/>
            </a:blip>
            <a:srcRect l="37830" t="-50" b="58168"/>
            <a:stretch/>
          </p:blipFill>
          <p:spPr>
            <a:xfrm>
              <a:off x="3459250" y="2913400"/>
              <a:ext cx="5684751" cy="27394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7" name="Google Shape;317;p28"/>
          <p:cNvGrpSpPr/>
          <p:nvPr/>
        </p:nvGrpSpPr>
        <p:grpSpPr>
          <a:xfrm>
            <a:off x="-1022435" y="4489912"/>
            <a:ext cx="11188876" cy="958388"/>
            <a:chOff x="2" y="4185112"/>
            <a:chExt cx="11188876" cy="958388"/>
          </a:xfrm>
        </p:grpSpPr>
        <p:pic>
          <p:nvPicPr>
            <p:cNvPr id="318" name="Google Shape;318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77752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687077" y="4185112"/>
              <a:ext cx="4501801" cy="9583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28"/>
          <p:cNvSpPr txBox="1">
            <a:spLocks noGrp="1"/>
          </p:cNvSpPr>
          <p:nvPr>
            <p:ph type="ctrTitle"/>
          </p:nvPr>
        </p:nvSpPr>
        <p:spPr>
          <a:xfrm>
            <a:off x="954475" y="627800"/>
            <a:ext cx="7476300" cy="15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 smtClean="0">
                <a:latin typeface="Sora Light"/>
                <a:ea typeface="Sora Light"/>
                <a:cs typeface="Sora Light"/>
                <a:sym typeface="Sora Light"/>
              </a:rPr>
              <a:t>MJENJAČ U ELEKTRIČNOM AUTOMOBILU</a:t>
            </a:r>
            <a:endParaRPr b="0" dirty="0">
              <a:latin typeface="Sora Light"/>
              <a:ea typeface="Sora Light"/>
              <a:cs typeface="Sora Light"/>
              <a:sym typeface="Sora Light"/>
            </a:endParaRPr>
          </a:p>
        </p:txBody>
      </p:sp>
      <p:sp>
        <p:nvSpPr>
          <p:cNvPr id="322" name="Google Shape;322;p28"/>
          <p:cNvSpPr txBox="1">
            <a:spLocks noGrp="1"/>
          </p:cNvSpPr>
          <p:nvPr>
            <p:ph type="subTitle" idx="1"/>
          </p:nvPr>
        </p:nvSpPr>
        <p:spPr>
          <a:xfrm>
            <a:off x="4635699" y="2152899"/>
            <a:ext cx="3795075" cy="6144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23" name="Google Shape;323;p28"/>
          <p:cNvPicPr preferRelativeResize="0"/>
          <p:nvPr/>
        </p:nvPicPr>
        <p:blipFill rotWithShape="1">
          <a:blip r:embed="rId7">
            <a:alphaModFix/>
          </a:blip>
          <a:srcRect l="49" r="49"/>
          <a:stretch/>
        </p:blipFill>
        <p:spPr>
          <a:xfrm>
            <a:off x="198150" y="2698400"/>
            <a:ext cx="4911048" cy="240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720000" y="1160584"/>
            <a:ext cx="5352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tx1"/>
                </a:solidFill>
                <a:latin typeface="Manrope" panose="020B0604020202020204" charset="0"/>
              </a:rPr>
              <a:t>Električna transmisija u vozilima ima prednosti poput efikasnosti, smanjenja emisija i manjeg održavanja, ali suočava se s izazovima poput ograničene infrastrukture punjenja i ekoloških utjecaja proizvodnje </a:t>
            </a:r>
            <a:r>
              <a:rPr lang="hr-HR" sz="1200" dirty="0" smtClean="0">
                <a:solidFill>
                  <a:schemeClr val="tx1"/>
                </a:solidFill>
                <a:latin typeface="Manrope" panose="020B0604020202020204" charset="0"/>
              </a:rPr>
              <a:t>baterija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1200" dirty="0" smtClean="0">
              <a:solidFill>
                <a:schemeClr val="tx1"/>
              </a:solidFill>
              <a:latin typeface="Manrope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tx1"/>
                </a:solidFill>
                <a:latin typeface="Manrope" panose="020B0604020202020204" charset="0"/>
              </a:rPr>
              <a:t>Unatoč izazovima, električna </a:t>
            </a:r>
            <a:r>
              <a:rPr lang="hr-HR" sz="1200" dirty="0" smtClean="0">
                <a:solidFill>
                  <a:schemeClr val="tx1"/>
                </a:solidFill>
                <a:latin typeface="Manrope" panose="020B0604020202020204" charset="0"/>
              </a:rPr>
              <a:t>ima </a:t>
            </a:r>
            <a:r>
              <a:rPr lang="hr-HR" sz="1200" dirty="0">
                <a:solidFill>
                  <a:schemeClr val="tx1"/>
                </a:solidFill>
                <a:latin typeface="Manrope" panose="020B0604020202020204" charset="0"/>
              </a:rPr>
              <a:t>potencijal da igra ključnu ulogu u održivijem prometu uz daljnji razvoj tehnologije i infrastrukture</a:t>
            </a:r>
          </a:p>
        </p:txBody>
      </p:sp>
      <p:pic>
        <p:nvPicPr>
          <p:cNvPr id="11" name="Google Shape;431;p37"/>
          <p:cNvPicPr preferRelativeResize="0"/>
          <p:nvPr/>
        </p:nvPicPr>
        <p:blipFill rotWithShape="1">
          <a:blip r:embed="rId2">
            <a:alphaModFix/>
          </a:blip>
          <a:srcRect r="2334"/>
          <a:stretch/>
        </p:blipFill>
        <p:spPr>
          <a:xfrm flipH="1">
            <a:off x="3193367" y="2985088"/>
            <a:ext cx="5366277" cy="187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MJENJAČ ZA ELEKTRIČNO VOZILO</a:t>
            </a:r>
            <a:endParaRPr dirty="0"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990837" y="1327050"/>
            <a:ext cx="5487335" cy="256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hr-HR" dirty="0"/>
              <a:t>Najzanimljiviji element modernih električnih vozila su mjenjači, koji </a:t>
            </a:r>
            <a:r>
              <a:rPr lang="hr-HR" dirty="0" smtClean="0"/>
              <a:t>ne postoje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hr-HR" dirty="0"/>
              <a:t>Električni automobili obično imaju </a:t>
            </a:r>
            <a:r>
              <a:rPr lang="hr-HR" b="1" dirty="0"/>
              <a:t>samo jednu brzinu</a:t>
            </a:r>
            <a:r>
              <a:rPr lang="hr-HR" dirty="0"/>
              <a:t> (plus obrnuto, to jest ono što se dobije kada se napon vrati natrag</a:t>
            </a:r>
            <a:r>
              <a:rPr lang="hr-HR" dirty="0" smtClean="0"/>
              <a:t>)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hr-HR" dirty="0"/>
              <a:t>Motor je povezan s kotačima vrlo jednostavnim zupčanikom koji smanjuje brzinu motora u rasponu od 8-10: </a:t>
            </a:r>
            <a:r>
              <a:rPr lang="hr-HR" dirty="0" smtClean="0"/>
              <a:t>1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pl-PL" dirty="0"/>
              <a:t>Dakle, 8-10 okretaja osovine motora je 1 puni okretaj </a:t>
            </a:r>
            <a:r>
              <a:rPr lang="pl-PL" dirty="0" smtClean="0"/>
              <a:t>kotača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hr-HR" dirty="0" smtClean="0"/>
              <a:t>Takav prijenos obično se sastoji od 3 zupčanika koji su međusobno povezani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ako radi električni automobil? Mjenjač u električnom automobilu - ima li ga ili nema? [ODGOVOR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90" y="1522273"/>
            <a:ext cx="3143299" cy="20627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9" y="1387118"/>
            <a:ext cx="1800665" cy="233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ZAŠTO ELEKTRIČNA VOZILA IMAJU SAMO JEDNU BRZINU?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99" y="1622470"/>
            <a:ext cx="5441649" cy="247826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dirty="0"/>
              <a:t>č</a:t>
            </a:r>
            <a:r>
              <a:rPr lang="hr-HR" dirty="0" smtClean="0"/>
              <a:t>ini se da proizvođači </a:t>
            </a:r>
            <a:r>
              <a:rPr lang="hr-HR" dirty="0"/>
              <a:t>nisu htjeli povećati masu strojeva i otežati sebi </a:t>
            </a:r>
            <a:r>
              <a:rPr lang="hr-HR" dirty="0" smtClean="0"/>
              <a:t>život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/>
              <a:t>e</a:t>
            </a:r>
            <a:r>
              <a:rPr lang="hr-HR" dirty="0" smtClean="0"/>
              <a:t>lektrični </a:t>
            </a:r>
            <a:r>
              <a:rPr lang="hr-HR" dirty="0"/>
              <a:t>motori od samog početka stvaraju vrlo visok moment, što zahtijeva debele i izdržljive </a:t>
            </a:r>
            <a:r>
              <a:rPr lang="hr-HR" dirty="0" smtClean="0"/>
              <a:t>zupčanike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 smtClean="0"/>
              <a:t>u ovom slučaju, osovina elektromotora može se okretati čak i brzinom od 300 okretaja u sekundi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/>
              <a:t>s</a:t>
            </a:r>
            <a:r>
              <a:rPr lang="hr-HR" dirty="0" smtClean="0"/>
              <a:t>ve </a:t>
            </a:r>
            <a:r>
              <a:rPr lang="hr-HR" dirty="0"/>
              <a:t>te značajke znače da mjenjač u elektromotoru mora biti iznimno robustan, a pritom mora </a:t>
            </a:r>
            <a:r>
              <a:rPr lang="hr-HR" dirty="0" smtClean="0"/>
              <a:t>mijenjati </a:t>
            </a:r>
            <a:r>
              <a:rPr lang="hr-HR" dirty="0"/>
              <a:t>brzine u stotinkama sekunde, što značajno poskupljuje električno vozilo</a:t>
            </a:r>
            <a:endParaRPr lang="hr-HR" dirty="0" smtClean="0"/>
          </a:p>
          <a:p>
            <a:pPr algn="l">
              <a:buFont typeface="Arial" panose="020B0604020202020204" pitchFamily="34" charset="0"/>
              <a:buChar char="•"/>
            </a:pPr>
            <a:endParaRPr lang="hr-HR" dirty="0" smtClean="0"/>
          </a:p>
          <a:p>
            <a:pPr algn="l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AutoShape 2" descr="Tvornica proizvođača spiralnih zupčanika za automobilske mjenjače Dobavljači"/>
          <p:cNvSpPr>
            <a:spLocks noChangeAspect="1" noChangeArrowheads="1"/>
          </p:cNvSpPr>
          <p:nvPr/>
        </p:nvSpPr>
        <p:spPr bwMode="auto">
          <a:xfrm>
            <a:off x="155574" y="-144463"/>
            <a:ext cx="3846683" cy="384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648" y="2301915"/>
            <a:ext cx="2114606" cy="211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DVA MOTORA UMJESTO DVOBRZINSKOG MJENJAČA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685776"/>
            <a:ext cx="6746393" cy="199995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dirty="0" smtClean="0"/>
              <a:t>d</a:t>
            </a:r>
            <a:r>
              <a:rPr lang="pt-BR" dirty="0" smtClean="0"/>
              <a:t>anas </a:t>
            </a:r>
            <a:r>
              <a:rPr lang="pt-BR" dirty="0"/>
              <a:t>se Tesla na svoj način pozabavio problemom nedostatka mjenjača: automobili s dva motora imaju različite mjenjače i često dva različita motora sprijeda i </a:t>
            </a:r>
            <a:r>
              <a:rPr lang="pt-BR" dirty="0" smtClean="0"/>
              <a:t>straga</a:t>
            </a:r>
            <a:endParaRPr lang="hr-HR" dirty="0" smtClean="0"/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/>
              <a:t>Stražnja osovina može biti jača i imati veći omjer prijenosa (npr. 9:1) kako bi se bolje iskoristio zakretni moment i ubrzalo </a:t>
            </a:r>
            <a:r>
              <a:rPr lang="hr-HR" dirty="0" smtClean="0"/>
              <a:t>vozilo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/>
              <a:t>Prednji, pak, može biti slabiji (= trošiti manje snage) i imati niži omjer prijenosa (npr. 7,5:1) kako bi se </a:t>
            </a:r>
            <a:r>
              <a:rPr lang="hr-HR" dirty="0" smtClean="0"/>
              <a:t>smanjila potrošnja energije na velikim udaljenostima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667" y="3108960"/>
            <a:ext cx="2818230" cy="15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9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MANUALNI MJENJAČ</a:t>
            </a:r>
            <a:endParaRPr dirty="0"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1"/>
          </p:nvPr>
        </p:nvSpPr>
        <p:spPr>
          <a:xfrm>
            <a:off x="713225" y="14226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hr-HR" dirty="0" smtClean="0"/>
              <a:t>Uređaj koji služi za promjenu brzine</a:t>
            </a:r>
          </a:p>
          <a:p>
            <a:pPr marL="171450" indent="-171450"/>
            <a:r>
              <a:rPr lang="hr-HR" dirty="0" smtClean="0"/>
              <a:t>Izmjena stupnja prijenosa</a:t>
            </a:r>
          </a:p>
          <a:p>
            <a:pPr marL="171450" indent="-171450"/>
            <a:r>
              <a:rPr lang="hr-HR" dirty="0" smtClean="0"/>
              <a:t>Jeftiniji od automatskog</a:t>
            </a:r>
          </a:p>
          <a:p>
            <a:pPr marL="171450" indent="-171450"/>
            <a:r>
              <a:rPr lang="hr-HR" dirty="0" smtClean="0"/>
              <a:t>Prenosi snagu sa motora na pogonsku osovinu na najefikasniji mogući način</a:t>
            </a:r>
          </a:p>
          <a:p>
            <a:pPr marL="171450" indent="-171450"/>
            <a:r>
              <a:rPr lang="hr-HR" dirty="0" smtClean="0"/>
              <a:t>Sastoji se  od spojke, koja povezuje motor i prijenos, te ručice mjenjača</a:t>
            </a:r>
          </a:p>
          <a:p>
            <a:pPr marL="171450" indent="-171450"/>
            <a:r>
              <a:rPr lang="hr-HR" dirty="0" smtClean="0"/>
              <a:t>Imaju različite stupnjeve (prva, druga, treća…)</a:t>
            </a:r>
          </a:p>
          <a:p>
            <a:pPr marL="171450" indent="-171450"/>
            <a:r>
              <a:rPr lang="hr-HR" dirty="0" smtClean="0"/>
              <a:t>Pruža veću kontrolu nad vozilom</a:t>
            </a:r>
          </a:p>
          <a:p>
            <a:pPr marL="171450" indent="-171450"/>
            <a:endParaRPr lang="hr-HR" dirty="0" smtClean="0"/>
          </a:p>
        </p:txBody>
      </p:sp>
      <p:grpSp>
        <p:nvGrpSpPr>
          <p:cNvPr id="358" name="Google Shape;358;p31"/>
          <p:cNvGrpSpPr/>
          <p:nvPr/>
        </p:nvGrpSpPr>
        <p:grpSpPr>
          <a:xfrm>
            <a:off x="709150" y="3958186"/>
            <a:ext cx="3952502" cy="918551"/>
            <a:chOff x="709150" y="3958186"/>
            <a:chExt cx="3952502" cy="918551"/>
          </a:xfrm>
        </p:grpSpPr>
        <p:pic>
          <p:nvPicPr>
            <p:cNvPr id="359" name="Google Shape;359;p31"/>
            <p:cNvPicPr preferRelativeResize="0"/>
            <p:nvPr/>
          </p:nvPicPr>
          <p:blipFill rotWithShape="1">
            <a:blip r:embed="rId3">
              <a:alphaModFix/>
            </a:blip>
            <a:srcRect b="18066"/>
            <a:stretch/>
          </p:blipFill>
          <p:spPr>
            <a:xfrm>
              <a:off x="1009475" y="4179275"/>
              <a:ext cx="304775" cy="6974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0" name="Google Shape;360;p31"/>
            <p:cNvGrpSpPr/>
            <p:nvPr/>
          </p:nvGrpSpPr>
          <p:grpSpPr>
            <a:xfrm>
              <a:off x="709150" y="3958186"/>
              <a:ext cx="3952502" cy="918551"/>
              <a:chOff x="709150" y="3958186"/>
              <a:chExt cx="3952502" cy="918551"/>
            </a:xfrm>
          </p:grpSpPr>
          <p:pic>
            <p:nvPicPr>
              <p:cNvPr id="361" name="Google Shape;361;p31"/>
              <p:cNvPicPr preferRelativeResize="0"/>
              <p:nvPr/>
            </p:nvPicPr>
            <p:blipFill rotWithShape="1">
              <a:blip r:embed="rId4">
                <a:alphaModFix/>
              </a:blip>
              <a:srcRect b="67513"/>
              <a:stretch/>
            </p:blipFill>
            <p:spPr>
              <a:xfrm>
                <a:off x="709150" y="3958186"/>
                <a:ext cx="3952502" cy="9185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2" name="Google Shape;362;p31"/>
              <p:cNvPicPr preferRelativeResize="0"/>
              <p:nvPr/>
            </p:nvPicPr>
            <p:blipFill rotWithShape="1">
              <a:blip r:embed="rId5">
                <a:alphaModFix/>
              </a:blip>
              <a:srcRect b="72803"/>
              <a:stretch/>
            </p:blipFill>
            <p:spPr>
              <a:xfrm>
                <a:off x="2210425" y="4594702"/>
                <a:ext cx="391951" cy="282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074" name="Picture 2" descr="How does gear selection work in a manual transmission? | Afton Chemic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53" y="1267856"/>
            <a:ext cx="3751144" cy="2321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9" y="1392355"/>
            <a:ext cx="3427287" cy="2268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11" y="1392356"/>
            <a:ext cx="3312941" cy="226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0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358707"/>
            <a:ext cx="4930500" cy="572700"/>
          </a:xfrm>
        </p:spPr>
        <p:txBody>
          <a:bodyPr/>
          <a:lstStyle/>
          <a:p>
            <a:r>
              <a:rPr lang="hr-HR" dirty="0" smtClean="0"/>
              <a:t>AUTOMATSKI MJENJAČ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225" y="1422600"/>
            <a:ext cx="4723938" cy="2129492"/>
          </a:xfrm>
        </p:spPr>
        <p:txBody>
          <a:bodyPr/>
          <a:lstStyle/>
          <a:p>
            <a:r>
              <a:rPr lang="hr-HR" dirty="0" smtClean="0"/>
              <a:t>Automatski mjenjač se sastoji od tzv. planetarija (zupčanika)</a:t>
            </a:r>
          </a:p>
          <a:p>
            <a:r>
              <a:rPr lang="hr-HR" dirty="0" smtClean="0"/>
              <a:t>Planetarni zupčanici vrte se oko ,,Sunčanog’’ zupčanika, a nalaze se na svom nosaču koji se u praksi nalazi na osovini prethodno spomenutog sunca</a:t>
            </a:r>
          </a:p>
          <a:p>
            <a:r>
              <a:rPr lang="hr-HR" dirty="0" smtClean="0"/>
              <a:t>Stupnjevi prijenosa ovise o zaustavljenim zupčanicima koje mogu zaustaviti kočnice ili ih unatrag uključiti spojke</a:t>
            </a:r>
          </a:p>
          <a:p>
            <a:r>
              <a:rPr lang="hr-HR" dirty="0" smtClean="0"/>
              <a:t>U pravilu mijenjanje brzina se vrši automatski i to pomoću centrifugalnog regulatora koji usmjerava ulje u mjenjač, a može se vršiti i ručno pomoću ručnog mjenjača</a:t>
            </a:r>
          </a:p>
          <a:p>
            <a:r>
              <a:rPr lang="hr-HR" dirty="0" smtClean="0"/>
              <a:t>Automatski mjenjač nema 3,4,5,6 stupnjeva, već niz stupnjeva od najvećeg prijenosnog omjera do omjera 1:1</a:t>
            </a:r>
          </a:p>
          <a:p>
            <a:r>
              <a:rPr lang="hr-HR" dirty="0" smtClean="0"/>
              <a:t>Time se postiže neprekinuto prilagođavanje motora otporima vozila</a:t>
            </a:r>
          </a:p>
          <a:p>
            <a:endParaRPr lang="hr-HR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2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725" y="2074984"/>
            <a:ext cx="2993562" cy="211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400" dirty="0" smtClean="0"/>
              <a:t>PREDNOSTI I MANE ELEKTRIČNE TRANSMISIJE U ODNOSU NA RUČNU I AUTOMATSKU</a:t>
            </a:r>
            <a:endParaRPr lang="hr-HR" sz="2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883434" y="1924793"/>
            <a:ext cx="2505600" cy="1616700"/>
          </a:xfrm>
        </p:spPr>
        <p:txBody>
          <a:bodyPr/>
          <a:lstStyle/>
          <a:p>
            <a:r>
              <a:rPr lang="hr-HR" dirty="0" smtClean="0"/>
              <a:t>prednosti: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 dirty="0" smtClean="0"/>
              <a:t>Veći nadzor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 dirty="0" smtClean="0"/>
              <a:t>Niži troškovi održavanja</a:t>
            </a:r>
          </a:p>
          <a:p>
            <a:pPr marL="152400" indent="0"/>
            <a:r>
              <a:rPr lang="hr-HR" dirty="0" smtClean="0"/>
              <a:t>mane: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 dirty="0" smtClean="0"/>
              <a:t>Veća zahtjevnost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 dirty="0" smtClean="0"/>
              <a:t>Umor vozača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2"/>
          </p:nvPr>
        </p:nvSpPr>
        <p:spPr>
          <a:xfrm>
            <a:off x="719999" y="1924793"/>
            <a:ext cx="2505600" cy="1616700"/>
          </a:xfrm>
        </p:spPr>
        <p:txBody>
          <a:bodyPr/>
          <a:lstStyle/>
          <a:p>
            <a:pPr marL="152400" indent="0"/>
            <a:r>
              <a:rPr lang="hr-HR" dirty="0" smtClean="0"/>
              <a:t>prednosti: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 dirty="0" smtClean="0"/>
              <a:t>ekološki prihvatljivija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 dirty="0" smtClean="0"/>
              <a:t>Niži troškovi energije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 dirty="0" smtClean="0"/>
              <a:t>Visoka efikasnost</a:t>
            </a:r>
          </a:p>
          <a:p>
            <a:pPr marL="152400" indent="0"/>
            <a:r>
              <a:rPr lang="hr-HR" dirty="0" smtClean="0"/>
              <a:t>mane: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 dirty="0" smtClean="0"/>
              <a:t>Ograničeni doseg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 dirty="0" smtClean="0"/>
              <a:t>Infrastruktura punjenja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 dirty="0" smtClean="0"/>
              <a:t>Troškovi baterija</a:t>
            </a:r>
          </a:p>
          <a:p>
            <a:pPr marL="152400" indent="0"/>
            <a:endParaRPr lang="hr-HR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3"/>
          </p:nvPr>
        </p:nvSpPr>
        <p:spPr>
          <a:xfrm>
            <a:off x="720000" y="1545593"/>
            <a:ext cx="2505600" cy="379200"/>
          </a:xfrm>
        </p:spPr>
        <p:txBody>
          <a:bodyPr/>
          <a:lstStyle/>
          <a:p>
            <a:r>
              <a:rPr lang="hr-HR" dirty="0" smtClean="0"/>
              <a:t>električna</a:t>
            </a:r>
            <a:endParaRPr lang="hr-HR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4"/>
          </p:nvPr>
        </p:nvSpPr>
        <p:spPr>
          <a:xfrm>
            <a:off x="2883434" y="1545593"/>
            <a:ext cx="2505600" cy="379200"/>
          </a:xfrm>
        </p:spPr>
        <p:txBody>
          <a:bodyPr/>
          <a:lstStyle/>
          <a:p>
            <a:r>
              <a:rPr lang="hr-HR" dirty="0" smtClean="0"/>
              <a:t>ručna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5127674" y="1545593"/>
            <a:ext cx="18569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900" b="1" dirty="0" smtClean="0">
                <a:solidFill>
                  <a:schemeClr val="tx1"/>
                </a:solidFill>
                <a:latin typeface="Sora" panose="020B0604020202020204" charset="0"/>
                <a:cs typeface="Sora" panose="020B0604020202020204" charset="0"/>
              </a:rPr>
              <a:t>automatska</a:t>
            </a:r>
            <a:endParaRPr lang="hr-HR" sz="1900" b="1" dirty="0">
              <a:solidFill>
                <a:schemeClr val="tx1"/>
              </a:solidFill>
              <a:latin typeface="Sora" panose="020B0604020202020204" charset="0"/>
              <a:cs typeface="Sora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7674" y="1991718"/>
            <a:ext cx="2222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tx1"/>
                </a:solidFill>
                <a:latin typeface="Manrope" panose="020B0604020202020204" charset="0"/>
                <a:cs typeface="Sora" panose="020B0604020202020204" charset="0"/>
              </a:rPr>
              <a:t>prednosti: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tx1"/>
                </a:solidFill>
                <a:latin typeface="Manrope" panose="020B0604020202020204" charset="0"/>
                <a:cs typeface="Sora" panose="020B0604020202020204" charset="0"/>
              </a:rPr>
              <a:t>Lakša vožnja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tx1"/>
                </a:solidFill>
                <a:latin typeface="Manrope" panose="020B0604020202020204" charset="0"/>
                <a:cs typeface="Sora" panose="020B0604020202020204" charset="0"/>
              </a:rPr>
              <a:t>Prijenos brzina bez gubitka snage</a:t>
            </a:r>
          </a:p>
          <a:p>
            <a:r>
              <a:rPr lang="hr-HR" sz="1200" dirty="0" smtClean="0">
                <a:solidFill>
                  <a:schemeClr val="tx1"/>
                </a:solidFill>
                <a:latin typeface="Manrope" panose="020B0604020202020204" charset="0"/>
                <a:cs typeface="Sora" panose="020B0604020202020204" charset="0"/>
              </a:rPr>
              <a:t>mane: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tx1"/>
                </a:solidFill>
                <a:latin typeface="Manrope" panose="020B0604020202020204" charset="0"/>
                <a:cs typeface="Sora" panose="020B0604020202020204" charset="0"/>
              </a:rPr>
              <a:t>Veći troškovi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tx1"/>
                </a:solidFill>
                <a:latin typeface="Manrope" panose="020B0604020202020204" charset="0"/>
                <a:cs typeface="Sora" panose="020B0604020202020204" charset="0"/>
              </a:rPr>
              <a:t>Manja kontrola</a:t>
            </a:r>
            <a:endParaRPr lang="hr-HR" sz="1200" dirty="0" smtClean="0">
              <a:latin typeface="Manrop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onomous Driving Technology Pitch Deck by Slidesgo">
  <a:themeElements>
    <a:clrScheme name="Simple Light">
      <a:dk1>
        <a:srgbClr val="FFFFFF"/>
      </a:dk1>
      <a:lt1>
        <a:srgbClr val="131524"/>
      </a:lt1>
      <a:dk2>
        <a:srgbClr val="F47065"/>
      </a:dk2>
      <a:lt2>
        <a:srgbClr val="FBCAC4"/>
      </a:lt2>
      <a:accent1>
        <a:srgbClr val="7191D2"/>
      </a:accent1>
      <a:accent2>
        <a:srgbClr val="594DAA"/>
      </a:accent2>
      <a:accent3>
        <a:srgbClr val="1C2548"/>
      </a:accent3>
      <a:accent4>
        <a:srgbClr val="7740A4"/>
      </a:accent4>
      <a:accent5>
        <a:srgbClr val="754289"/>
      </a:accent5>
      <a:accent6>
        <a:srgbClr val="40244A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462</Words>
  <Application>Microsoft Office PowerPoint</Application>
  <PresentationFormat>On-screen Show (16:9)</PresentationFormat>
  <Paragraphs>63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Manrope</vt:lpstr>
      <vt:lpstr>Sora Light</vt:lpstr>
      <vt:lpstr>Sora</vt:lpstr>
      <vt:lpstr>Nunito Light</vt:lpstr>
      <vt:lpstr>Autonomous Driving Technology Pitch Deck by Slidesgo</vt:lpstr>
      <vt:lpstr>MJENJAČ U ELEKTRIČNOM AUTOMOBILU</vt:lpstr>
      <vt:lpstr>MJENJAČ ZA ELEKTRIČNO VOZILO</vt:lpstr>
      <vt:lpstr>PowerPoint Presentation</vt:lpstr>
      <vt:lpstr>ZAŠTO ELEKTRIČNA VOZILA IMAJU SAMO JEDNU BRZINU? </vt:lpstr>
      <vt:lpstr>DVA MOTORA UMJESTO DVOBRZINSKOG MJENJAČA</vt:lpstr>
      <vt:lpstr>MANUALNI MJENJAČ</vt:lpstr>
      <vt:lpstr>PowerPoint Presentation</vt:lpstr>
      <vt:lpstr>AUTOMATSKI MJENJAČ</vt:lpstr>
      <vt:lpstr>PREDNOSTI I MANE ELEKTRIČNE TRANSMISIJE U ODNOSU NA RUČNU I AUTOMATSKU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MJENJAČ U ELEKTRIČNOM AUTOMOBILU</dc:title>
  <dc:creator>Ledjon Mustafaj</dc:creator>
  <cp:lastModifiedBy>Windows User</cp:lastModifiedBy>
  <cp:revision>14</cp:revision>
  <dcterms:modified xsi:type="dcterms:W3CDTF">2024-06-07T12:23:40Z</dcterms:modified>
</cp:coreProperties>
</file>