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</p:sldIdLst>
  <p:sldSz cx="9144000" cy="5143500" type="screen16x9"/>
  <p:notesSz cx="6858000" cy="9144000"/>
  <p:embeddedFontLst>
    <p:embeddedFont>
      <p:font typeface="Bai Jamjuree" panose="020B0604020202020204" charset="-34"/>
      <p:regular r:id="rId10"/>
      <p:bold r:id="rId11"/>
      <p:italic r:id="rId12"/>
      <p:boldItalic r:id="rId13"/>
    </p:embeddedFont>
    <p:embeddedFont>
      <p:font typeface="Nunito Light" panose="020B0604020202020204" charset="-18"/>
      <p:regular r:id="rId14"/>
      <p:italic r:id="rId15"/>
    </p:embeddedFont>
    <p:embeddedFont>
      <p:font typeface="Bebas Neue" panose="020B0604020202020204" charset="-18"/>
      <p:regular r:id="rId16"/>
    </p:embeddedFont>
    <p:embeddedFont>
      <p:font typeface="Chakra Petch" panose="020B0604020202020204" charset="-34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6FBE42-A7D3-47AD-BFF6-FAF0F27699EC}">
  <a:tblStyle styleId="{5E6FBE42-A7D3-47AD-BFF6-FAF0F27699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124EA3-D77D-407E-B3E1-56716E5ACE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1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8672c0b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a8672c0b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a8d9c0de1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a8d9c0de1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a8d9c0de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a8d9c0de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a8d9c0de1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a8d9c0de1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a8d9c0de1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a8d9c0de1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a8d9c0de1f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a8d9c0de1f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a8d9c0de1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a8d9c0de1f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655963"/>
            <a:ext cx="7707000" cy="15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latin typeface="Chakra Petch"/>
                <a:ea typeface="Chakra Petch"/>
                <a:cs typeface="Chakra Petch"/>
                <a:sym typeface="Chakra Petc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78850" y="2286988"/>
            <a:ext cx="4986300" cy="48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0" y="3058676"/>
            <a:ext cx="9144000" cy="2084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-5400000">
            <a:off x="-634481" y="504900"/>
            <a:ext cx="1554693" cy="1026440"/>
            <a:chOff x="3118725" y="1032875"/>
            <a:chExt cx="1686218" cy="1113275"/>
          </a:xfrm>
        </p:grpSpPr>
        <p:sp>
          <p:nvSpPr>
            <p:cNvPr id="14" name="Google Shape;14;p2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0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30"/>
          <p:cNvGrpSpPr/>
          <p:nvPr/>
        </p:nvGrpSpPr>
        <p:grpSpPr>
          <a:xfrm flipH="1">
            <a:off x="7088278" y="4646477"/>
            <a:ext cx="1554693" cy="1026440"/>
            <a:chOff x="3118725" y="1032875"/>
            <a:chExt cx="1686218" cy="1113275"/>
          </a:xfrm>
        </p:grpSpPr>
        <p:sp>
          <p:nvSpPr>
            <p:cNvPr id="351" name="Google Shape;351;p30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52" name="Google Shape;352;p30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53" name="Google Shape;353;p30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354" name="Google Shape;354;p30"/>
          <p:cNvGrpSpPr/>
          <p:nvPr/>
        </p:nvGrpSpPr>
        <p:grpSpPr>
          <a:xfrm>
            <a:off x="496978" y="4646477"/>
            <a:ext cx="1554693" cy="1026440"/>
            <a:chOff x="3118725" y="1032875"/>
            <a:chExt cx="1686218" cy="1113275"/>
          </a:xfrm>
        </p:grpSpPr>
        <p:sp>
          <p:nvSpPr>
            <p:cNvPr id="355" name="Google Shape;355;p30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56" name="Google Shape;356;p30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57" name="Google Shape;357;p30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31"/>
          <p:cNvGrpSpPr/>
          <p:nvPr/>
        </p:nvGrpSpPr>
        <p:grpSpPr>
          <a:xfrm flipH="1">
            <a:off x="2994553" y="-530752"/>
            <a:ext cx="1554693" cy="1026440"/>
            <a:chOff x="3118725" y="1032875"/>
            <a:chExt cx="1686218" cy="1113275"/>
          </a:xfrm>
        </p:grpSpPr>
        <p:sp>
          <p:nvSpPr>
            <p:cNvPr id="361" name="Google Shape;361;p31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62" name="Google Shape;362;p31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63" name="Google Shape;363;p31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364" name="Google Shape;364;p31"/>
          <p:cNvGrpSpPr/>
          <p:nvPr/>
        </p:nvGrpSpPr>
        <p:grpSpPr>
          <a:xfrm>
            <a:off x="4594753" y="-530752"/>
            <a:ext cx="1554693" cy="1026440"/>
            <a:chOff x="3118725" y="1032875"/>
            <a:chExt cx="1686218" cy="1113275"/>
          </a:xfrm>
        </p:grpSpPr>
        <p:sp>
          <p:nvSpPr>
            <p:cNvPr id="365" name="Google Shape;365;p31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66" name="Google Shape;366;p31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67" name="Google Shape;367;p31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33850" y="2276475"/>
            <a:ext cx="4282800" cy="1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4210050" y="1114225"/>
            <a:ext cx="16194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133850" y="3659275"/>
            <a:ext cx="4282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571500" y="-2250"/>
            <a:ext cx="3209400" cy="514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" name="Google Shape;23;p3"/>
          <p:cNvGrpSpPr/>
          <p:nvPr/>
        </p:nvGrpSpPr>
        <p:grpSpPr>
          <a:xfrm flipH="1">
            <a:off x="7129872" y="-530752"/>
            <a:ext cx="1554693" cy="1026440"/>
            <a:chOff x="3118725" y="1032875"/>
            <a:chExt cx="1686218" cy="1113275"/>
          </a:xfrm>
        </p:grpSpPr>
        <p:sp>
          <p:nvSpPr>
            <p:cNvPr id="24" name="Google Shape;24;p3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6" name="Google Shape;26;p3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4543425" y="3514225"/>
            <a:ext cx="38574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4543475" y="1799725"/>
            <a:ext cx="38574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4543464" y="1312100"/>
            <a:ext cx="3857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Chakra Petch"/>
                <a:ea typeface="Chakra Petch"/>
                <a:cs typeface="Chakra Petch"/>
                <a:sym typeface="Chakra Pet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4543430" y="3026601"/>
            <a:ext cx="3857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Chakra Petch"/>
                <a:ea typeface="Chakra Petch"/>
                <a:cs typeface="Chakra Petch"/>
                <a:sym typeface="Chakra Pet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>
            <a:spLocks noGrp="1"/>
          </p:cNvSpPr>
          <p:nvPr>
            <p:ph type="pic" idx="5"/>
          </p:nvPr>
        </p:nvSpPr>
        <p:spPr>
          <a:xfrm>
            <a:off x="713225" y="1323975"/>
            <a:ext cx="3582600" cy="13335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5"/>
          <p:cNvSpPr>
            <a:spLocks noGrp="1"/>
          </p:cNvSpPr>
          <p:nvPr>
            <p:ph type="pic" idx="6"/>
          </p:nvPr>
        </p:nvSpPr>
        <p:spPr>
          <a:xfrm>
            <a:off x="713225" y="3038475"/>
            <a:ext cx="3582600" cy="133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9" name="Google Shape;49;p5"/>
          <p:cNvGrpSpPr/>
          <p:nvPr/>
        </p:nvGrpSpPr>
        <p:grpSpPr>
          <a:xfrm>
            <a:off x="-370354" y="3279400"/>
            <a:ext cx="9043944" cy="2393516"/>
            <a:chOff x="-370354" y="3279400"/>
            <a:chExt cx="9043944" cy="2393516"/>
          </a:xfrm>
        </p:grpSpPr>
        <p:grpSp>
          <p:nvGrpSpPr>
            <p:cNvPr id="50" name="Google Shape;50;p5"/>
            <p:cNvGrpSpPr/>
            <p:nvPr/>
          </p:nvGrpSpPr>
          <p:grpSpPr>
            <a:xfrm rot="-5400000" flipH="1">
              <a:off x="-634481" y="3543527"/>
              <a:ext cx="1554693" cy="1026440"/>
              <a:chOff x="3118725" y="1032875"/>
              <a:chExt cx="1686218" cy="1113275"/>
            </a:xfrm>
          </p:grpSpPr>
          <p:sp>
            <p:nvSpPr>
              <p:cNvPr id="51" name="Google Shape;51;p5"/>
              <p:cNvSpPr/>
              <p:nvPr/>
            </p:nvSpPr>
            <p:spPr>
              <a:xfrm>
                <a:off x="3118725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52" name="Google Shape;52;p5"/>
              <p:cNvSpPr/>
              <p:nvPr/>
            </p:nvSpPr>
            <p:spPr>
              <a:xfrm>
                <a:off x="3519820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53" name="Google Shape;53;p5"/>
              <p:cNvSpPr/>
              <p:nvPr/>
            </p:nvSpPr>
            <p:spPr>
              <a:xfrm>
                <a:off x="3944868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grpSp>
          <p:nvGrpSpPr>
            <p:cNvPr id="54" name="Google Shape;54;p5"/>
            <p:cNvGrpSpPr/>
            <p:nvPr/>
          </p:nvGrpSpPr>
          <p:grpSpPr>
            <a:xfrm flipH="1">
              <a:off x="7118897" y="4646477"/>
              <a:ext cx="1554693" cy="1026440"/>
              <a:chOff x="3118725" y="1032875"/>
              <a:chExt cx="1686218" cy="1113275"/>
            </a:xfrm>
          </p:grpSpPr>
          <p:sp>
            <p:nvSpPr>
              <p:cNvPr id="55" name="Google Shape;55;p5"/>
              <p:cNvSpPr/>
              <p:nvPr/>
            </p:nvSpPr>
            <p:spPr>
              <a:xfrm>
                <a:off x="3118725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56" name="Google Shape;56;p5"/>
              <p:cNvSpPr/>
              <p:nvPr/>
            </p:nvSpPr>
            <p:spPr>
              <a:xfrm>
                <a:off x="3519820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57" name="Google Shape;57;p5"/>
              <p:cNvSpPr/>
              <p:nvPr/>
            </p:nvSpPr>
            <p:spPr>
              <a:xfrm>
                <a:off x="3944868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566400" cy="1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>
            <a:off x="720000" y="1852675"/>
            <a:ext cx="3566400" cy="22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>
            <a:spLocks noGrp="1"/>
          </p:cNvSpPr>
          <p:nvPr>
            <p:ph type="pic" idx="2"/>
          </p:nvPr>
        </p:nvSpPr>
        <p:spPr>
          <a:xfrm>
            <a:off x="5356700" y="-2250"/>
            <a:ext cx="3209400" cy="514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4" name="Google Shape;74;p7"/>
          <p:cNvGrpSpPr/>
          <p:nvPr/>
        </p:nvGrpSpPr>
        <p:grpSpPr>
          <a:xfrm rot="-5400000">
            <a:off x="-634481" y="573534"/>
            <a:ext cx="1554693" cy="1026440"/>
            <a:chOff x="3118725" y="1032875"/>
            <a:chExt cx="1686218" cy="1113275"/>
          </a:xfrm>
        </p:grpSpPr>
        <p:sp>
          <p:nvSpPr>
            <p:cNvPr id="75" name="Google Shape;75;p7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76" name="Google Shape;76;p7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77" name="Google Shape;77;p7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9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711901" y="1409153"/>
            <a:ext cx="33207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711900" y="2690678"/>
            <a:ext cx="3320700" cy="1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>
            <a:spLocks noGrp="1"/>
          </p:cNvSpPr>
          <p:nvPr>
            <p:ph type="pic" idx="2"/>
          </p:nvPr>
        </p:nvSpPr>
        <p:spPr>
          <a:xfrm>
            <a:off x="5356700" y="-2250"/>
            <a:ext cx="3209400" cy="514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1" name="Google Shape;91;p9"/>
          <p:cNvGrpSpPr/>
          <p:nvPr/>
        </p:nvGrpSpPr>
        <p:grpSpPr>
          <a:xfrm rot="10800000" flipH="1">
            <a:off x="448796" y="4647943"/>
            <a:ext cx="1554693" cy="1026440"/>
            <a:chOff x="3118725" y="1032875"/>
            <a:chExt cx="1686218" cy="1113275"/>
          </a:xfrm>
        </p:grpSpPr>
        <p:sp>
          <p:nvSpPr>
            <p:cNvPr id="92" name="Google Shape;92;p9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3" name="Google Shape;93;p9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4" name="Google Shape;94;p9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5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7" name="Google Shape;137;p15"/>
          <p:cNvGrpSpPr/>
          <p:nvPr/>
        </p:nvGrpSpPr>
        <p:grpSpPr>
          <a:xfrm rot="-5400000">
            <a:off x="-639881" y="4058126"/>
            <a:ext cx="1554524" cy="1024102"/>
            <a:chOff x="3118725" y="1032875"/>
            <a:chExt cx="1686218" cy="1113275"/>
          </a:xfrm>
        </p:grpSpPr>
        <p:sp>
          <p:nvSpPr>
            <p:cNvPr id="138" name="Google Shape;138;p15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39" name="Google Shape;139;p15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40" name="Google Shape;140;p15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1" name="Google Shape;141;p15"/>
          <p:cNvGrpSpPr/>
          <p:nvPr/>
        </p:nvGrpSpPr>
        <p:grpSpPr>
          <a:xfrm rot="10800000" flipH="1">
            <a:off x="7776444" y="-529915"/>
            <a:ext cx="1554524" cy="1024102"/>
            <a:chOff x="3118725" y="1032875"/>
            <a:chExt cx="1686218" cy="1113275"/>
          </a:xfrm>
        </p:grpSpPr>
        <p:sp>
          <p:nvSpPr>
            <p:cNvPr id="142" name="Google Shape;142;p15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43" name="Google Shape;143;p15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44" name="Google Shape;144;p15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 txBox="1">
            <a:spLocks noGrp="1"/>
          </p:cNvSpPr>
          <p:nvPr>
            <p:ph type="subTitle" idx="1"/>
          </p:nvPr>
        </p:nvSpPr>
        <p:spPr>
          <a:xfrm>
            <a:off x="4845223" y="1406325"/>
            <a:ext cx="30360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2"/>
          </p:nvPr>
        </p:nvSpPr>
        <p:spPr>
          <a:xfrm>
            <a:off x="1262777" y="1406325"/>
            <a:ext cx="30360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3" name="Google Shape;203;p21"/>
          <p:cNvGrpSpPr/>
          <p:nvPr/>
        </p:nvGrpSpPr>
        <p:grpSpPr>
          <a:xfrm>
            <a:off x="-370354" y="309407"/>
            <a:ext cx="9884717" cy="4524686"/>
            <a:chOff x="-370354" y="309407"/>
            <a:chExt cx="9884717" cy="4524686"/>
          </a:xfrm>
        </p:grpSpPr>
        <p:grpSp>
          <p:nvGrpSpPr>
            <p:cNvPr id="204" name="Google Shape;204;p21"/>
            <p:cNvGrpSpPr/>
            <p:nvPr/>
          </p:nvGrpSpPr>
          <p:grpSpPr>
            <a:xfrm rot="-5400000" flipH="1">
              <a:off x="-634481" y="3543527"/>
              <a:ext cx="1554693" cy="1026440"/>
              <a:chOff x="3118725" y="1032875"/>
              <a:chExt cx="1686218" cy="1113275"/>
            </a:xfrm>
          </p:grpSpPr>
          <p:sp>
            <p:nvSpPr>
              <p:cNvPr id="205" name="Google Shape;205;p21"/>
              <p:cNvSpPr/>
              <p:nvPr/>
            </p:nvSpPr>
            <p:spPr>
              <a:xfrm>
                <a:off x="3118725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206" name="Google Shape;206;p21"/>
              <p:cNvSpPr/>
              <p:nvPr/>
            </p:nvSpPr>
            <p:spPr>
              <a:xfrm>
                <a:off x="3519820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207" name="Google Shape;207;p21"/>
              <p:cNvSpPr/>
              <p:nvPr/>
            </p:nvSpPr>
            <p:spPr>
              <a:xfrm>
                <a:off x="3944868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grpSp>
          <p:nvGrpSpPr>
            <p:cNvPr id="208" name="Google Shape;208;p21"/>
            <p:cNvGrpSpPr/>
            <p:nvPr/>
          </p:nvGrpSpPr>
          <p:grpSpPr>
            <a:xfrm rot="5400000" flipH="1">
              <a:off x="8223797" y="573534"/>
              <a:ext cx="1554693" cy="1026440"/>
              <a:chOff x="3118725" y="1032875"/>
              <a:chExt cx="1686218" cy="1113275"/>
            </a:xfrm>
          </p:grpSpPr>
          <p:sp>
            <p:nvSpPr>
              <p:cNvPr id="209" name="Google Shape;209;p21"/>
              <p:cNvSpPr/>
              <p:nvPr/>
            </p:nvSpPr>
            <p:spPr>
              <a:xfrm>
                <a:off x="3118725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210" name="Google Shape;210;p21"/>
              <p:cNvSpPr/>
              <p:nvPr/>
            </p:nvSpPr>
            <p:spPr>
              <a:xfrm>
                <a:off x="3519820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211" name="Google Shape;211;p21"/>
              <p:cNvSpPr/>
              <p:nvPr/>
            </p:nvSpPr>
            <p:spPr>
              <a:xfrm>
                <a:off x="3944868" y="1032875"/>
                <a:ext cx="860075" cy="11132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44531" extrusionOk="0">
                    <a:moveTo>
                      <a:pt x="0" y="0"/>
                    </a:moveTo>
                    <a:lnTo>
                      <a:pt x="8842" y="0"/>
                    </a:lnTo>
                    <a:lnTo>
                      <a:pt x="34403" y="44531"/>
                    </a:lnTo>
                    <a:lnTo>
                      <a:pt x="25240" y="445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9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29"/>
          <p:cNvGrpSpPr/>
          <p:nvPr/>
        </p:nvGrpSpPr>
        <p:grpSpPr>
          <a:xfrm flipH="1">
            <a:off x="3802153" y="4646477"/>
            <a:ext cx="1554693" cy="1026440"/>
            <a:chOff x="3118725" y="1032875"/>
            <a:chExt cx="1686218" cy="1113275"/>
          </a:xfrm>
        </p:grpSpPr>
        <p:sp>
          <p:nvSpPr>
            <p:cNvPr id="341" name="Google Shape;341;p29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42" name="Google Shape;342;p29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43" name="Google Shape;343;p29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344" name="Google Shape;344;p29"/>
          <p:cNvGrpSpPr/>
          <p:nvPr/>
        </p:nvGrpSpPr>
        <p:grpSpPr>
          <a:xfrm flipH="1">
            <a:off x="3796679" y="-530752"/>
            <a:ext cx="1554693" cy="1026440"/>
            <a:chOff x="3118725" y="1032875"/>
            <a:chExt cx="1686218" cy="1113275"/>
          </a:xfrm>
        </p:grpSpPr>
        <p:sp>
          <p:nvSpPr>
            <p:cNvPr id="345" name="Google Shape;345;p29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46" name="Google Shape;346;p29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47" name="Google Shape;347;p29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kra Petch"/>
              <a:buNone/>
              <a:defRPr sz="2800" b="1">
                <a:solidFill>
                  <a:schemeClr val="dk1"/>
                </a:solidFill>
                <a:latin typeface="Chakra Petch"/>
                <a:ea typeface="Chakra Petch"/>
                <a:cs typeface="Chakra Petch"/>
                <a:sym typeface="Chakra Pet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i Jamjuree"/>
              <a:buChar char="●"/>
              <a:defRPr sz="1800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○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■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●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○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■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●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○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■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61" r:id="rId7"/>
    <p:sldLayoutId id="2147483667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363" b="31959"/>
          <a:stretch/>
        </p:blipFill>
        <p:spPr>
          <a:xfrm>
            <a:off x="0" y="3058676"/>
            <a:ext cx="9144000" cy="2084833"/>
          </a:xfrm>
          <a:prstGeom prst="rect">
            <a:avLst/>
          </a:prstGeom>
        </p:spPr>
      </p:pic>
      <p:sp>
        <p:nvSpPr>
          <p:cNvPr id="379" name="Google Shape;379;p35"/>
          <p:cNvSpPr txBox="1">
            <a:spLocks noGrp="1"/>
          </p:cNvSpPr>
          <p:nvPr>
            <p:ph type="ctrTitle"/>
          </p:nvPr>
        </p:nvSpPr>
        <p:spPr>
          <a:xfrm>
            <a:off x="713225" y="655963"/>
            <a:ext cx="7707000" cy="15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AERODINAMIKA AUTOMOBILA</a:t>
            </a:r>
            <a:endParaRPr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2078850" y="2286988"/>
            <a:ext cx="4986300" cy="4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1" name="Google Shape;381;p35"/>
          <p:cNvGrpSpPr/>
          <p:nvPr/>
        </p:nvGrpSpPr>
        <p:grpSpPr>
          <a:xfrm rot="10800000">
            <a:off x="7129872" y="4646467"/>
            <a:ext cx="1554693" cy="1026440"/>
            <a:chOff x="3118725" y="1032875"/>
            <a:chExt cx="1686218" cy="1113275"/>
          </a:xfrm>
        </p:grpSpPr>
        <p:sp>
          <p:nvSpPr>
            <p:cNvPr id="382" name="Google Shape;382;p35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8"/>
          <p:cNvSpPr txBox="1">
            <a:spLocks noGrp="1"/>
          </p:cNvSpPr>
          <p:nvPr>
            <p:ph type="subTitle" idx="1"/>
          </p:nvPr>
        </p:nvSpPr>
        <p:spPr>
          <a:xfrm>
            <a:off x="681008" y="1534950"/>
            <a:ext cx="3320700" cy="1832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i="0" dirty="0">
                <a:solidFill>
                  <a:srgbClr val="ECECEC"/>
                </a:solidFill>
                <a:effectLst/>
                <a:latin typeface="Söhne"/>
              </a:rPr>
              <a:t>Aerodinamika je grana fizike koja proučava kretanje oko objekata i utjecaj tih struja zraka na te objekte. Ova grana znanosti proučava fenomene kao što su otpor zraka, uzgona, turbulencije, strujne linije, i slično. </a:t>
            </a:r>
            <a:endParaRPr dirty="0"/>
          </a:p>
        </p:txBody>
      </p:sp>
      <p:sp>
        <p:nvSpPr>
          <p:cNvPr id="418" name="Google Shape;418;p38"/>
          <p:cNvSpPr txBox="1">
            <a:spLocks noGrp="1"/>
          </p:cNvSpPr>
          <p:nvPr>
            <p:ph type="title"/>
          </p:nvPr>
        </p:nvSpPr>
        <p:spPr>
          <a:xfrm>
            <a:off x="396804" y="243541"/>
            <a:ext cx="4595326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Aerodinamika</a:t>
            </a:r>
            <a:endParaRPr sz="4000" dirty="0"/>
          </a:p>
        </p:txBody>
      </p:sp>
      <p:pic>
        <p:nvPicPr>
          <p:cNvPr id="419" name="Google Shape;419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66" r="3156"/>
          <a:stretch/>
        </p:blipFill>
        <p:spPr>
          <a:xfrm>
            <a:off x="5356700" y="-2250"/>
            <a:ext cx="3209402" cy="5148001"/>
          </a:xfrm>
          <a:prstGeom prst="rect">
            <a:avLst/>
          </a:prstGeom>
        </p:spPr>
      </p:pic>
      <p:grpSp>
        <p:nvGrpSpPr>
          <p:cNvPr id="420" name="Google Shape;420;p38"/>
          <p:cNvGrpSpPr/>
          <p:nvPr/>
        </p:nvGrpSpPr>
        <p:grpSpPr>
          <a:xfrm rot="5400000" flipH="1">
            <a:off x="8232198" y="506376"/>
            <a:ext cx="1554693" cy="1026440"/>
            <a:chOff x="3118725" y="1032875"/>
            <a:chExt cx="1686218" cy="1113275"/>
          </a:xfrm>
        </p:grpSpPr>
        <p:sp>
          <p:nvSpPr>
            <p:cNvPr id="421" name="Google Shape;421;p38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2400" b="0" i="0" dirty="0">
                <a:solidFill>
                  <a:schemeClr val="tx1"/>
                </a:solidFill>
                <a:effectLst/>
                <a:latin typeface="Chakra Petch" panose="020B0604020202020204" charset="-34"/>
                <a:cs typeface="Chakra Petch" panose="020B0604020202020204" charset="-34"/>
              </a:rPr>
              <a:t>Važnost aerodinamike u automobilskoj industriji</a:t>
            </a:r>
            <a:br>
              <a:rPr lang="hr-HR" sz="2400" b="0" i="0" dirty="0">
                <a:solidFill>
                  <a:schemeClr val="tx1"/>
                </a:solidFill>
                <a:effectLst/>
                <a:latin typeface="Chakra Petch" panose="020B0604020202020204" charset="-34"/>
                <a:cs typeface="Chakra Petch" panose="020B0604020202020204" charset="-34"/>
              </a:rPr>
            </a:br>
            <a:r>
              <a:rPr lang="hr-HR" sz="2400" dirty="0">
                <a:solidFill>
                  <a:schemeClr val="tx1"/>
                </a:solidFill>
                <a:latin typeface="Chakra Petch" panose="020B0604020202020204" charset="-34"/>
                <a:cs typeface="Chakra Petch" panose="020B0604020202020204" charset="-34"/>
              </a:rPr>
              <a:t/>
            </a:r>
            <a:br>
              <a:rPr lang="hr-HR" sz="2400" dirty="0">
                <a:solidFill>
                  <a:schemeClr val="tx1"/>
                </a:solidFill>
                <a:latin typeface="Chakra Petch" panose="020B0604020202020204" charset="-34"/>
                <a:cs typeface="Chakra Petch" panose="020B0604020202020204" charset="-34"/>
              </a:rPr>
            </a:br>
            <a:endParaRPr lang="hr-HR" sz="2400" dirty="0">
              <a:solidFill>
                <a:schemeClr val="tx1"/>
              </a:solidFill>
              <a:latin typeface="Chakra Petch" panose="020B0604020202020204" charset="-34"/>
              <a:cs typeface="Chakra Petch" panose="020B0604020202020204" charset="-34"/>
            </a:endParaRPr>
          </a:p>
        </p:txBody>
      </p:sp>
      <p:graphicFrame>
        <p:nvGraphicFramePr>
          <p:cNvPr id="390" name="Google Shape;390;p36"/>
          <p:cNvGraphicFramePr/>
          <p:nvPr>
            <p:extLst>
              <p:ext uri="{D42A27DB-BD31-4B8C-83A1-F6EECF244321}">
                <p14:modId xmlns:p14="http://schemas.microsoft.com/office/powerpoint/2010/main" val="3555535463"/>
              </p:ext>
            </p:extLst>
          </p:nvPr>
        </p:nvGraphicFramePr>
        <p:xfrm>
          <a:off x="720000" y="1687268"/>
          <a:ext cx="7704000" cy="3144225"/>
        </p:xfrm>
        <a:graphic>
          <a:graphicData uri="http://schemas.openxmlformats.org/drawingml/2006/table">
            <a:tbl>
              <a:tblPr>
                <a:noFill/>
                <a:tableStyleId>{5E6FBE42-A7D3-47AD-BFF6-FAF0F27699EC}</a:tableStyleId>
              </a:tblPr>
              <a:tblGrid>
                <a:gridCol w="261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Bai Jamjuree" panose="020B0604020202020204" charset="-34"/>
                          <a:ea typeface="Arial"/>
                          <a:cs typeface="Bai Jamjuree" panose="020B0604020202020204" charset="-34"/>
                          <a:sym typeface="Arial"/>
                        </a:rPr>
                        <a:t>Smanjenje otpora zraka:</a:t>
                      </a:r>
                      <a:endParaRPr sz="1000" b="1" u="sng" dirty="0">
                        <a:solidFill>
                          <a:schemeClr val="tx1"/>
                        </a:solidFill>
                        <a:latin typeface="Bai Jamjuree" panose="020B0604020202020204" charset="-34"/>
                        <a:ea typeface="Bai Jamjuree"/>
                        <a:cs typeface="Bai Jamjuree" panose="020B0604020202020204" charset="-34"/>
                        <a:sym typeface="Bai Jamju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hr-HR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Smanjenje otpora zraka poboljšava učinkovitost goriva, što dovodi do veće ekonomske vožnje i manjeg ispuštanja štetnih plinova. </a:t>
                      </a:r>
                      <a:endParaRPr sz="900" dirty="0">
                        <a:solidFill>
                          <a:schemeClr val="tx1"/>
                        </a:solidFill>
                        <a:latin typeface="Bai Jamjuree"/>
                        <a:ea typeface="Bai Jamjuree"/>
                        <a:cs typeface="Bai Jamjuree"/>
                        <a:sym typeface="Bai Jamjure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Bai Jamjuree" panose="020B0604020202020204" charset="-34"/>
                          <a:ea typeface="Arial"/>
                          <a:cs typeface="Bai Jamjuree" panose="020B0604020202020204" charset="-34"/>
                          <a:sym typeface="Arial"/>
                        </a:rPr>
                        <a:t>Poboljšanje stabilnosti:</a:t>
                      </a:r>
                      <a:endParaRPr sz="1000" b="1" u="sng" dirty="0">
                        <a:solidFill>
                          <a:schemeClr val="tx1"/>
                        </a:solidFill>
                        <a:latin typeface="Bai Jamjuree" panose="020B0604020202020204" charset="-34"/>
                        <a:ea typeface="Bai Jamjuree"/>
                        <a:cs typeface="Bai Jamjuree" panose="020B0604020202020204" charset="-34"/>
                        <a:sym typeface="Bai Jamju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hr-HR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Dobro dizajnirana aerodinamika može poboljšati stabilnost vozila pri visokim brzinama, što je ključno za sigurnost vozača i putnika.</a:t>
                      </a:r>
                      <a:endParaRPr sz="900" dirty="0">
                        <a:solidFill>
                          <a:schemeClr val="tx1"/>
                        </a:solidFill>
                        <a:latin typeface="Bai Jamjuree"/>
                        <a:ea typeface="Bai Jamjuree"/>
                        <a:cs typeface="Bai Jamjuree"/>
                        <a:sym typeface="Bai Jamjure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Bai Jamjuree" panose="020B0604020202020204" charset="-34"/>
                          <a:ea typeface="Arial"/>
                          <a:cs typeface="Bai Jamjuree" panose="020B0604020202020204" charset="-34"/>
                          <a:sym typeface="Arial"/>
                        </a:rPr>
                        <a:t>Smanjenje buke:</a:t>
                      </a:r>
                      <a:r>
                        <a:rPr lang="hr-HR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i Jamjuree" panose="020B0604020202020204" charset="-34"/>
                          <a:ea typeface="Arial"/>
                          <a:cs typeface="Bai Jamjuree" panose="020B0604020202020204" charset="-34"/>
                          <a:sym typeface="Arial"/>
                        </a:rPr>
                        <a:t> </a:t>
                      </a:r>
                      <a:endParaRPr sz="1000" b="1" u="sng" dirty="0">
                        <a:solidFill>
                          <a:schemeClr val="tx1"/>
                        </a:solidFill>
                        <a:latin typeface="Bai Jamjuree" panose="020B0604020202020204" charset="-34"/>
                        <a:ea typeface="Bai Jamjuree"/>
                        <a:cs typeface="Bai Jamjuree" panose="020B0604020202020204" charset="-34"/>
                        <a:sym typeface="Bai Jamju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hr-HR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Aerodinamički dizajn može smanjiti buku koja nastaje tijekom vožnje, poboljšavajući udobnost putnika i vozne performanse.</a:t>
                      </a:r>
                      <a:endParaRPr sz="900" dirty="0">
                        <a:solidFill>
                          <a:schemeClr val="tx1"/>
                        </a:solidFill>
                        <a:latin typeface="Bai Jamjuree"/>
                        <a:ea typeface="Bai Jamjuree"/>
                        <a:cs typeface="Bai Jamjuree"/>
                        <a:sym typeface="Bai Jamjure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Bai Jamjuree" panose="020B0604020202020204" charset="-34"/>
                          <a:ea typeface="Arial"/>
                          <a:cs typeface="Bai Jamjuree" panose="020B0604020202020204" charset="-34"/>
                          <a:sym typeface="Arial"/>
                        </a:rPr>
                        <a:t>Hlađenje motora:</a:t>
                      </a:r>
                      <a:r>
                        <a:rPr lang="hr-HR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i Jamjuree" panose="020B0604020202020204" charset="-34"/>
                          <a:ea typeface="Arial"/>
                          <a:cs typeface="Bai Jamjuree" panose="020B0604020202020204" charset="-34"/>
                          <a:sym typeface="Arial"/>
                        </a:rPr>
                        <a:t> </a:t>
                      </a:r>
                      <a:endParaRPr lang="hr-HR" sz="1000" b="1" u="sng" dirty="0">
                        <a:solidFill>
                          <a:schemeClr val="tx1"/>
                        </a:solidFill>
                        <a:latin typeface="Bai Jamjuree" panose="020B0604020202020204" charset="-34"/>
                        <a:ea typeface="Bai Jamjuree"/>
                        <a:cs typeface="Bai Jamjuree" panose="020B0604020202020204" charset="-34"/>
                        <a:sym typeface="Bai Jamju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hr-HR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Adekvatan protok zraka kroz motor i rashladne sustave važan je za održavanje optimalne temperature motora. </a:t>
                      </a:r>
                      <a:endParaRPr sz="900" dirty="0">
                        <a:solidFill>
                          <a:schemeClr val="tx1"/>
                        </a:solidFill>
                        <a:latin typeface="Bai Jamjuree"/>
                        <a:ea typeface="Bai Jamjuree"/>
                        <a:cs typeface="Bai Jamjuree"/>
                        <a:sym typeface="Bai Jamjure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Bai Jamjuree" panose="020B0604020202020204" charset="-34"/>
                          <a:ea typeface="Arial"/>
                          <a:cs typeface="Bai Jamjuree" panose="020B0604020202020204" charset="-34"/>
                          <a:sym typeface="Arial"/>
                        </a:rPr>
                        <a:t>Estetski faktor:</a:t>
                      </a:r>
                      <a:r>
                        <a:rPr lang="hr-HR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i Jamjuree" panose="020B0604020202020204" charset="-34"/>
                          <a:ea typeface="Arial"/>
                          <a:cs typeface="Bai Jamjuree" panose="020B0604020202020204" charset="-34"/>
                          <a:sym typeface="Arial"/>
                        </a:rPr>
                        <a:t> </a:t>
                      </a:r>
                      <a:endParaRPr sz="1000" b="1" u="sng" dirty="0">
                        <a:solidFill>
                          <a:schemeClr val="tx1"/>
                        </a:solidFill>
                        <a:latin typeface="Bai Jamjuree" panose="020B0604020202020204" charset="-34"/>
                        <a:ea typeface="Bai Jamjuree"/>
                        <a:cs typeface="Bai Jamjuree" panose="020B0604020202020204" charset="-34"/>
                        <a:sym typeface="Bai Jamjuree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Aerodinamički oblik vozila često pridonosi estetici i privlačnosti vozila, što može biti ključni faktor u odluci potrošača prilikom odabira vozila.</a:t>
                      </a:r>
                      <a:endParaRPr sz="900" dirty="0">
                        <a:solidFill>
                          <a:schemeClr val="tx1"/>
                        </a:solidFill>
                        <a:latin typeface="Bai Jamjuree"/>
                        <a:ea typeface="Bai Jamjuree"/>
                        <a:cs typeface="Bai Jamjuree"/>
                        <a:sym typeface="Bai Jamjuree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zervirano mjesto slike 20" descr="Slika na kojoj se prikazuje tekst, rukopis, tinta, ploča za sastanke&#10;&#10;Opis je automatski generiran">
            <a:extLst>
              <a:ext uri="{FF2B5EF4-FFF2-40B4-BE49-F238E27FC236}">
                <a16:creationId xmlns:a16="http://schemas.microsoft.com/office/drawing/2014/main" id="{2B0B36CE-5366-6109-D2CB-F1321AD6D92C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3"/>
          <a:srcRect l="11737" r="11737"/>
          <a:stretch>
            <a:fillRect/>
          </a:stretch>
        </p:blipFill>
        <p:spPr>
          <a:xfrm>
            <a:off x="142865" y="315912"/>
            <a:ext cx="4053016" cy="4511675"/>
          </a:xfrm>
        </p:spPr>
      </p:pic>
      <p:sp>
        <p:nvSpPr>
          <p:cNvPr id="430" name="Google Shape;430;p39"/>
          <p:cNvSpPr txBox="1">
            <a:spLocks noGrp="1"/>
          </p:cNvSpPr>
          <p:nvPr>
            <p:ph type="title" idx="2"/>
          </p:nvPr>
        </p:nvSpPr>
        <p:spPr>
          <a:xfrm>
            <a:off x="4133850" y="267425"/>
            <a:ext cx="2878609" cy="10794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hr-HR" sz="3200" dirty="0"/>
              <a:t>Otpor zraka</a:t>
            </a:r>
            <a:endParaRPr sz="3200" dirty="0">
              <a:latin typeface="Chakra Petch" panose="020B0604020202020204" charset="-34"/>
              <a:cs typeface="Chakra Petch" panose="020B0604020202020204" charset="-34"/>
            </a:endParaRPr>
          </a:p>
        </p:txBody>
      </p:sp>
      <p:grpSp>
        <p:nvGrpSpPr>
          <p:cNvPr id="432" name="Google Shape;432;p39"/>
          <p:cNvGrpSpPr/>
          <p:nvPr/>
        </p:nvGrpSpPr>
        <p:grpSpPr>
          <a:xfrm rot="-5400000" flipH="1">
            <a:off x="-634481" y="3610816"/>
            <a:ext cx="1554693" cy="1026440"/>
            <a:chOff x="3118725" y="1032875"/>
            <a:chExt cx="1686218" cy="1113275"/>
          </a:xfrm>
        </p:grpSpPr>
        <p:sp>
          <p:nvSpPr>
            <p:cNvPr id="433" name="Google Shape;433;p39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" name="TekstniOkvir 6">
            <a:extLst>
              <a:ext uri="{FF2B5EF4-FFF2-40B4-BE49-F238E27FC236}">
                <a16:creationId xmlns:a16="http://schemas.microsoft.com/office/drawing/2014/main" id="{B85EE944-B716-822C-B1DC-5E2B0F97AEB9}"/>
              </a:ext>
            </a:extLst>
          </p:cNvPr>
          <p:cNvSpPr txBox="1"/>
          <p:nvPr/>
        </p:nvSpPr>
        <p:spPr>
          <a:xfrm>
            <a:off x="4133850" y="2163343"/>
            <a:ext cx="39356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i="0" dirty="0">
                <a:solidFill>
                  <a:schemeClr val="tx1"/>
                </a:solidFill>
                <a:effectLst/>
                <a:latin typeface="+mj-lt"/>
              </a:rPr>
              <a:t>Otpor zraka ili otpor vjetra je sila koja djeluje na objekte koji se kreću kroz zrak. Ovaj otpor proizlazi iz trenja i kompresije zraka oko objekta te predstavlja energetsku gubicu koja se javlja kada se vozilo kreće kroz zrak. Što je veća brzina kretanja vozila, to je veći i otpor zraka.</a:t>
            </a:r>
            <a:endParaRPr lang="hr-HR" sz="1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skeč, crtež, rukopis&#10;&#10;Opis je automatski generiran">
            <a:extLst>
              <a:ext uri="{FF2B5EF4-FFF2-40B4-BE49-F238E27FC236}">
                <a16:creationId xmlns:a16="http://schemas.microsoft.com/office/drawing/2014/main" id="{CC75F783-3EBE-CC4B-933B-119611076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756" y="1295198"/>
            <a:ext cx="4121710" cy="3344148"/>
          </a:xfrm>
          <a:prstGeom prst="rect">
            <a:avLst/>
          </a:prstGeom>
        </p:spPr>
      </p:pic>
      <p:sp>
        <p:nvSpPr>
          <p:cNvPr id="440" name="Google Shape;440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i="0" dirty="0">
                <a:solidFill>
                  <a:schemeClr val="tx1"/>
                </a:solidFill>
                <a:effectLst/>
                <a:latin typeface="Chakra Petch" panose="020B0604020202020204" charset="-34"/>
                <a:cs typeface="Chakra Petch" panose="020B0604020202020204" charset="-34"/>
              </a:rPr>
              <a:t>Važni elementi aerodinamike</a:t>
            </a:r>
            <a:endParaRPr lang="en-US" dirty="0">
              <a:solidFill>
                <a:schemeClr val="tx1"/>
              </a:solidFill>
              <a:latin typeface="Chakra Petch" panose="020B0604020202020204" charset="-34"/>
              <a:cs typeface="Chakra Petch" panose="020B0604020202020204" charset="-34"/>
            </a:endParaRPr>
          </a:p>
        </p:txBody>
      </p:sp>
      <p:sp>
        <p:nvSpPr>
          <p:cNvPr id="442" name="Google Shape;442;p40"/>
          <p:cNvSpPr txBox="1">
            <a:spLocks noGrp="1"/>
          </p:cNvSpPr>
          <p:nvPr>
            <p:ph type="subTitle" idx="2"/>
          </p:nvPr>
        </p:nvSpPr>
        <p:spPr>
          <a:xfrm>
            <a:off x="575401" y="1463081"/>
            <a:ext cx="3864169" cy="3127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2800" b="0" i="0" dirty="0">
                <a:solidFill>
                  <a:srgbClr val="ECECEC"/>
                </a:solidFill>
                <a:effectLst/>
                <a:latin typeface="Söhne"/>
              </a:rPr>
              <a:t>Karoserija: oblik, težina, visina</a:t>
            </a:r>
          </a:p>
          <a:p>
            <a:pPr marL="114300" indent="0" algn="l"/>
            <a:endParaRPr lang="hr-HR" sz="2800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800" b="0" i="0" dirty="0">
                <a:solidFill>
                  <a:srgbClr val="ECECEC"/>
                </a:solidFill>
                <a:effectLst/>
                <a:latin typeface="Söhne"/>
              </a:rPr>
              <a:t>Aerodinamični dodaci: </a:t>
            </a:r>
            <a:r>
              <a:rPr lang="hr-HR" sz="2800" b="0" i="0" dirty="0" err="1">
                <a:solidFill>
                  <a:srgbClr val="ECECEC"/>
                </a:solidFill>
                <a:effectLst/>
                <a:latin typeface="Söhne"/>
              </a:rPr>
              <a:t>spoileri</a:t>
            </a:r>
            <a:r>
              <a:rPr lang="hr-HR" sz="2800" b="0" i="0" dirty="0">
                <a:solidFill>
                  <a:srgbClr val="ECECEC"/>
                </a:solidFill>
                <a:effectLst/>
                <a:latin typeface="Söhne"/>
              </a:rPr>
              <a:t>, difuzori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244" r="3244"/>
          <a:stretch/>
        </p:blipFill>
        <p:spPr>
          <a:xfrm>
            <a:off x="4368115" y="-2250"/>
            <a:ext cx="4884410" cy="5148000"/>
          </a:xfrm>
          <a:prstGeom prst="rect">
            <a:avLst/>
          </a:prstGeom>
        </p:spPr>
      </p:pic>
      <p:pic>
        <p:nvPicPr>
          <p:cNvPr id="3" name="Slika 2" descr="Slika na kojoj se prikazuje tekst, crtež, skeč, rukopis">
            <a:extLst>
              <a:ext uri="{FF2B5EF4-FFF2-40B4-BE49-F238E27FC236}">
                <a16:creationId xmlns:a16="http://schemas.microsoft.com/office/drawing/2014/main" id="{2F75B8D9-E7AA-21D4-F08A-8BDA90BEB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072" y="1019433"/>
            <a:ext cx="4953028" cy="3870370"/>
          </a:xfrm>
          <a:prstGeom prst="rect">
            <a:avLst/>
          </a:prstGeom>
        </p:spPr>
      </p:pic>
      <p:sp>
        <p:nvSpPr>
          <p:cNvPr id="447" name="Google Shape;447;p41"/>
          <p:cNvSpPr txBox="1">
            <a:spLocks noGrp="1"/>
          </p:cNvSpPr>
          <p:nvPr>
            <p:ph type="title"/>
          </p:nvPr>
        </p:nvSpPr>
        <p:spPr>
          <a:xfrm>
            <a:off x="719999" y="445024"/>
            <a:ext cx="3907605" cy="1087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0" dirty="0">
                <a:solidFill>
                  <a:srgbClr val="ECECEC"/>
                </a:solidFill>
                <a:effectLst/>
                <a:latin typeface="Chakra Petch" panose="020B0604020202020204" charset="-34"/>
                <a:cs typeface="Chakra Petch" panose="020B0604020202020204" charset="-34"/>
              </a:rPr>
              <a:t>Utjecaj aerodinamike na performanse</a:t>
            </a:r>
            <a:endParaRPr sz="2400" dirty="0">
              <a:latin typeface="Chakra Petch" panose="020B0604020202020204" charset="-34"/>
              <a:cs typeface="Chakra Petch" panose="020B0604020202020204" charset="-34"/>
            </a:endParaRPr>
          </a:p>
        </p:txBody>
      </p:sp>
      <p:sp>
        <p:nvSpPr>
          <p:cNvPr id="448" name="Google Shape;448;p41"/>
          <p:cNvSpPr txBox="1">
            <a:spLocks noGrp="1"/>
          </p:cNvSpPr>
          <p:nvPr>
            <p:ph type="subTitle" idx="1"/>
          </p:nvPr>
        </p:nvSpPr>
        <p:spPr>
          <a:xfrm>
            <a:off x="120697" y="1735286"/>
            <a:ext cx="3506011" cy="22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2800" b="0" i="0" dirty="0">
                <a:solidFill>
                  <a:srgbClr val="ECECEC"/>
                </a:solidFill>
                <a:effectLst/>
                <a:latin typeface="Söhne"/>
              </a:rPr>
              <a:t>Brzina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800" b="0" i="0" dirty="0">
                <a:solidFill>
                  <a:srgbClr val="ECECEC"/>
                </a:solidFill>
                <a:effectLst/>
                <a:latin typeface="Söhne"/>
              </a:rPr>
              <a:t>Potrošnja goriva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800" b="0" i="0" dirty="0">
                <a:solidFill>
                  <a:srgbClr val="ECECEC"/>
                </a:solidFill>
                <a:effectLst/>
                <a:latin typeface="Söhne"/>
              </a:rPr>
              <a:t>Stabilnost vozila</a:t>
            </a:r>
          </a:p>
        </p:txBody>
      </p:sp>
      <p:grpSp>
        <p:nvGrpSpPr>
          <p:cNvPr id="450" name="Google Shape;450;p41"/>
          <p:cNvGrpSpPr/>
          <p:nvPr/>
        </p:nvGrpSpPr>
        <p:grpSpPr>
          <a:xfrm flipH="1">
            <a:off x="4299497" y="4646477"/>
            <a:ext cx="1554693" cy="1026440"/>
            <a:chOff x="3118725" y="1032875"/>
            <a:chExt cx="1686218" cy="1113275"/>
          </a:xfrm>
        </p:grpSpPr>
        <p:sp>
          <p:nvSpPr>
            <p:cNvPr id="451" name="Google Shape;451;p41"/>
            <p:cNvSpPr/>
            <p:nvPr/>
          </p:nvSpPr>
          <p:spPr>
            <a:xfrm>
              <a:off x="3118725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3519820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3944868" y="1032875"/>
              <a:ext cx="860075" cy="1113275"/>
            </a:xfrm>
            <a:custGeom>
              <a:avLst/>
              <a:gdLst/>
              <a:ahLst/>
              <a:cxnLst/>
              <a:rect l="l" t="t" r="r" b="b"/>
              <a:pathLst>
                <a:path w="34403" h="44531" extrusionOk="0">
                  <a:moveTo>
                    <a:pt x="0" y="0"/>
                  </a:moveTo>
                  <a:lnTo>
                    <a:pt x="8842" y="0"/>
                  </a:lnTo>
                  <a:lnTo>
                    <a:pt x="34403" y="44531"/>
                  </a:lnTo>
                  <a:lnTo>
                    <a:pt x="25240" y="445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2"/>
          <p:cNvSpPr txBox="1">
            <a:spLocks noGrp="1"/>
          </p:cNvSpPr>
          <p:nvPr>
            <p:ph type="title"/>
          </p:nvPr>
        </p:nvSpPr>
        <p:spPr>
          <a:xfrm>
            <a:off x="720000" y="235162"/>
            <a:ext cx="7704000" cy="715088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 i="0" dirty="0">
                <a:solidFill>
                  <a:srgbClr val="ECECEC"/>
                </a:solidFill>
                <a:effectLst/>
                <a:latin typeface="Chakra Petch" panose="020B0604020202020204" charset="-34"/>
                <a:cs typeface="Chakra Petch" panose="020B0604020202020204" charset="-34"/>
              </a:rPr>
              <a:t>Testiranje aerodinamike</a:t>
            </a:r>
            <a:endParaRPr lang="en-US" sz="3600" dirty="0">
              <a:latin typeface="Chakra Petch" panose="020B0604020202020204" charset="-34"/>
              <a:cs typeface="Chakra Petch" panose="020B0604020202020204" charset="-34"/>
            </a:endParaRPr>
          </a:p>
        </p:txBody>
      </p:sp>
      <p:sp>
        <p:nvSpPr>
          <p:cNvPr id="459" name="Google Shape;459;p42"/>
          <p:cNvSpPr txBox="1">
            <a:spLocks noGrp="1"/>
          </p:cNvSpPr>
          <p:nvPr>
            <p:ph type="subTitle" idx="1"/>
          </p:nvPr>
        </p:nvSpPr>
        <p:spPr>
          <a:xfrm>
            <a:off x="4543425" y="3514225"/>
            <a:ext cx="3857400" cy="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0" i="0" dirty="0">
                <a:solidFill>
                  <a:srgbClr val="ECECEC"/>
                </a:solidFill>
                <a:effectLst/>
                <a:latin typeface="Söhne"/>
              </a:rPr>
              <a:t>Računalno potpomognuto projektiranje (CFD) je tehnika simulacije koja modelira strujanje zraka oko objekta ili vozila.</a:t>
            </a:r>
            <a:endParaRPr sz="1600" dirty="0"/>
          </a:p>
        </p:txBody>
      </p:sp>
      <p:sp>
        <p:nvSpPr>
          <p:cNvPr id="460" name="Google Shape;460;p42"/>
          <p:cNvSpPr txBox="1">
            <a:spLocks noGrp="1"/>
          </p:cNvSpPr>
          <p:nvPr>
            <p:ph type="subTitle" idx="2"/>
          </p:nvPr>
        </p:nvSpPr>
        <p:spPr>
          <a:xfrm>
            <a:off x="4543475" y="1799725"/>
            <a:ext cx="4196928" cy="1333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0" i="0" dirty="0" err="1">
                <a:solidFill>
                  <a:srgbClr val="ECECEC"/>
                </a:solidFill>
                <a:effectLst/>
                <a:latin typeface="Söhne"/>
              </a:rPr>
              <a:t>Vjetrotunel</a:t>
            </a:r>
            <a:r>
              <a:rPr lang="hr-HR" sz="1600" b="0" i="0" dirty="0">
                <a:solidFill>
                  <a:srgbClr val="ECECEC"/>
                </a:solidFill>
                <a:effectLst/>
                <a:latin typeface="Söhne"/>
              </a:rPr>
              <a:t> je laboratorijski uređaj koji simulira strujanje zraka oko modela vozila ili objekta.</a:t>
            </a:r>
            <a:endParaRPr sz="1600" dirty="0"/>
          </a:p>
        </p:txBody>
      </p:sp>
      <p:sp>
        <p:nvSpPr>
          <p:cNvPr id="461" name="Google Shape;461;p42"/>
          <p:cNvSpPr txBox="1">
            <a:spLocks noGrp="1"/>
          </p:cNvSpPr>
          <p:nvPr>
            <p:ph type="subTitle" idx="3"/>
          </p:nvPr>
        </p:nvSpPr>
        <p:spPr>
          <a:xfrm>
            <a:off x="4543464" y="1312100"/>
            <a:ext cx="3857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i="0" dirty="0" err="1">
                <a:solidFill>
                  <a:srgbClr val="ECECEC"/>
                </a:solidFill>
                <a:effectLst/>
                <a:latin typeface="Chakra Petch" panose="020B0604020202020204" charset="-34"/>
                <a:cs typeface="Chakra Petch" panose="020B0604020202020204" charset="-34"/>
              </a:rPr>
              <a:t>Vjetrotunel</a:t>
            </a:r>
            <a:r>
              <a:rPr lang="hr-HR" b="0" i="0" dirty="0">
                <a:solidFill>
                  <a:srgbClr val="ECECEC"/>
                </a:solidFill>
                <a:effectLst/>
                <a:latin typeface="Chakra Petch" panose="020B0604020202020204" charset="-34"/>
                <a:cs typeface="Chakra Petch" panose="020B0604020202020204" charset="-34"/>
              </a:rPr>
              <a:t>:</a:t>
            </a:r>
            <a:endParaRPr dirty="0">
              <a:latin typeface="Chakra Petch" panose="020B0604020202020204" charset="-34"/>
              <a:cs typeface="Chakra Petch" panose="020B0604020202020204" charset="-34"/>
            </a:endParaRPr>
          </a:p>
        </p:txBody>
      </p:sp>
      <p:sp>
        <p:nvSpPr>
          <p:cNvPr id="462" name="Google Shape;462;p42"/>
          <p:cNvSpPr txBox="1">
            <a:spLocks noGrp="1"/>
          </p:cNvSpPr>
          <p:nvPr>
            <p:ph type="subTitle" idx="4"/>
          </p:nvPr>
        </p:nvSpPr>
        <p:spPr>
          <a:xfrm>
            <a:off x="4543425" y="2853776"/>
            <a:ext cx="4196927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i="0" dirty="0">
                <a:solidFill>
                  <a:srgbClr val="ECECEC"/>
                </a:solidFill>
                <a:effectLst/>
                <a:latin typeface="Chakra Petch" panose="020B0604020202020204" charset="-34"/>
                <a:cs typeface="Chakra Petch" panose="020B0604020202020204" charset="-34"/>
              </a:rPr>
              <a:t>Računalno potpomognuto projektiranje (CFD)</a:t>
            </a:r>
            <a:r>
              <a:rPr lang="hr-HR" sz="1800" b="0" i="0" dirty="0">
                <a:solidFill>
                  <a:srgbClr val="ECECEC"/>
                </a:solidFill>
                <a:effectLst/>
                <a:latin typeface="Chakra Petch" panose="020B0604020202020204" charset="-34"/>
                <a:cs typeface="Chakra Petch" panose="020B0604020202020204" charset="-34"/>
              </a:rPr>
              <a:t>:</a:t>
            </a:r>
            <a:endParaRPr sz="1800" dirty="0">
              <a:latin typeface="Chakra Petch" panose="020B0604020202020204" charset="-34"/>
              <a:cs typeface="Chakra Petch" panose="020B0604020202020204" charset="-34"/>
            </a:endParaRPr>
          </a:p>
        </p:txBody>
      </p:sp>
      <p:pic>
        <p:nvPicPr>
          <p:cNvPr id="463" name="Google Shape;463;p42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617" t="13363" r="15986" b="39992"/>
          <a:stretch/>
        </p:blipFill>
        <p:spPr>
          <a:xfrm>
            <a:off x="713225" y="1343124"/>
            <a:ext cx="3582474" cy="1333501"/>
          </a:xfrm>
          <a:prstGeom prst="rect">
            <a:avLst/>
          </a:prstGeom>
        </p:spPr>
      </p:pic>
      <p:pic>
        <p:nvPicPr>
          <p:cNvPr id="464" name="Google Shape;464;p42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16604" t="26680" b="26675"/>
          <a:stretch/>
        </p:blipFill>
        <p:spPr>
          <a:xfrm>
            <a:off x="713225" y="3038475"/>
            <a:ext cx="3582474" cy="13335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vironmental Impact of Traffic Jams by Slidesgo">
  <a:themeElements>
    <a:clrScheme name="Simple Light">
      <a:dk1>
        <a:srgbClr val="FFFFFF"/>
      </a:dk1>
      <a:lt1>
        <a:srgbClr val="666666"/>
      </a:lt1>
      <a:dk2>
        <a:srgbClr val="A82121"/>
      </a:dk2>
      <a:lt2>
        <a:srgbClr val="BE5D5D"/>
      </a:lt2>
      <a:accent1>
        <a:srgbClr val="15141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281</Words>
  <Application>Microsoft Office PowerPoint</Application>
  <PresentationFormat>On-screen Show (16:9)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Söhne</vt:lpstr>
      <vt:lpstr>Bai Jamjuree</vt:lpstr>
      <vt:lpstr>Nunito Light</vt:lpstr>
      <vt:lpstr>Bebas Neue</vt:lpstr>
      <vt:lpstr>Chakra Petch</vt:lpstr>
      <vt:lpstr>Arial</vt:lpstr>
      <vt:lpstr>Environmental Impact of Traffic Jams by Slidesgo</vt:lpstr>
      <vt:lpstr>AERODINAMIKA AUTOMOBILA</vt:lpstr>
      <vt:lpstr>Aerodinamika</vt:lpstr>
      <vt:lpstr>Važnost aerodinamike u automobilskoj industriji  </vt:lpstr>
      <vt:lpstr>Otpor zraka</vt:lpstr>
      <vt:lpstr>Važni elementi aerodinamike</vt:lpstr>
      <vt:lpstr>Utjecaj aerodinamike na performanse</vt:lpstr>
      <vt:lpstr>Testiranje aerodinamike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AERODINAMIKA AUTOMOBILA</dc:title>
  <dc:creator>tehnička škola Pula</dc:creator>
  <cp:lastModifiedBy>Windows User</cp:lastModifiedBy>
  <cp:revision>4</cp:revision>
  <dcterms:modified xsi:type="dcterms:W3CDTF">2024-06-07T12:19:40Z</dcterms:modified>
</cp:coreProperties>
</file>